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84" r:id="rId3"/>
    <p:sldId id="285" r:id="rId4"/>
    <p:sldId id="286" r:id="rId5"/>
    <p:sldId id="257" r:id="rId6"/>
    <p:sldId id="269" r:id="rId7"/>
    <p:sldId id="270" r:id="rId8"/>
    <p:sldId id="272" r:id="rId9"/>
    <p:sldId id="271" r:id="rId10"/>
    <p:sldId id="273" r:id="rId11"/>
    <p:sldId id="277" r:id="rId12"/>
    <p:sldId id="278" r:id="rId13"/>
    <p:sldId id="274" r:id="rId14"/>
    <p:sldId id="275" r:id="rId15"/>
    <p:sldId id="276" r:id="rId16"/>
    <p:sldId id="280" r:id="rId17"/>
    <p:sldId id="279" r:id="rId18"/>
    <p:sldId id="281" r:id="rId19"/>
    <p:sldId id="282" r:id="rId20"/>
    <p:sldId id="283" r:id="rId21"/>
    <p:sldId id="287" r:id="rId22"/>
    <p:sldId id="298" r:id="rId23"/>
    <p:sldId id="312" r:id="rId24"/>
    <p:sldId id="313" r:id="rId25"/>
    <p:sldId id="288" r:id="rId26"/>
    <p:sldId id="289" r:id="rId27"/>
    <p:sldId id="290" r:id="rId28"/>
    <p:sldId id="291" r:id="rId29"/>
    <p:sldId id="294" r:id="rId30"/>
    <p:sldId id="295" r:id="rId31"/>
    <p:sldId id="296" r:id="rId32"/>
    <p:sldId id="297" r:id="rId33"/>
    <p:sldId id="292" r:id="rId34"/>
    <p:sldId id="299" r:id="rId35"/>
    <p:sldId id="300" r:id="rId36"/>
    <p:sldId id="301" r:id="rId37"/>
    <p:sldId id="293" r:id="rId38"/>
    <p:sldId id="302" r:id="rId39"/>
    <p:sldId id="303" r:id="rId40"/>
    <p:sldId id="304" r:id="rId41"/>
    <p:sldId id="305" r:id="rId42"/>
    <p:sldId id="306" r:id="rId43"/>
    <p:sldId id="316" r:id="rId44"/>
    <p:sldId id="307" r:id="rId45"/>
    <p:sldId id="308" r:id="rId46"/>
    <p:sldId id="309" r:id="rId47"/>
    <p:sldId id="315" r:id="rId48"/>
    <p:sldId id="310" r:id="rId49"/>
    <p:sldId id="311" r:id="rId50"/>
    <p:sldId id="314" r:id="rId5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54141"/>
            <a:ext cx="19621500" cy="871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1강 오리엔테이션"/>
          <p:cNvSpPr txBox="1">
            <a:spLocks noGrp="1"/>
          </p:cNvSpPr>
          <p:nvPr>
            <p:ph type="ctrTitle"/>
          </p:nvPr>
        </p:nvSpPr>
        <p:spPr>
          <a:xfrm>
            <a:off x="1778000" y="6364144"/>
            <a:ext cx="20828000" cy="17934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제1강 오리엔테이션</a:t>
            </a:r>
          </a:p>
        </p:txBody>
      </p:sp>
      <p:sp>
        <p:nvSpPr>
          <p:cNvPr id="120" name="사주를 대하는 마음가짐, 사주 명리의 기본 전제"/>
          <p:cNvSpPr txBox="1">
            <a:spLocks noGrp="1"/>
          </p:cNvSpPr>
          <p:nvPr>
            <p:ph type="subTitle" sz="quarter" idx="1"/>
          </p:nvPr>
        </p:nvSpPr>
        <p:spPr>
          <a:xfrm>
            <a:off x="1778000" y="8235042"/>
            <a:ext cx="20828000" cy="1587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r>
              <a:t>사주를 대하는 마음가짐, 사주 명리의 기본 전제</a:t>
            </a:r>
          </a:p>
        </p:txBody>
      </p:sp>
      <p:sp>
        <p:nvSpPr>
          <p:cNvPr id="121" name="현묘의 사주명리"/>
          <p:cNvSpPr txBox="1"/>
          <p:nvPr/>
        </p:nvSpPr>
        <p:spPr>
          <a:xfrm>
            <a:off x="1778000" y="1671031"/>
            <a:ext cx="208280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400" b="0">
                <a:latin typeface="+mj-lt"/>
                <a:ea typeface="+mj-ea"/>
                <a:cs typeface="+mj-cs"/>
                <a:sym typeface="나눔고딕 ExtraBold"/>
              </a:defRPr>
            </a:lvl1pPr>
          </a:lstStyle>
          <a:p>
            <a:r>
              <a:t>현묘의 사주명리</a:t>
            </a:r>
          </a:p>
        </p:txBody>
      </p:sp>
      <p:sp>
        <p:nvSpPr>
          <p:cNvPr id="122" name="입문"/>
          <p:cNvSpPr txBox="1"/>
          <p:nvPr/>
        </p:nvSpPr>
        <p:spPr>
          <a:xfrm>
            <a:off x="1778000" y="2666296"/>
            <a:ext cx="208280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400" b="0">
                <a:solidFill>
                  <a:srgbClr val="62A393"/>
                </a:solidFill>
                <a:latin typeface="+mj-lt"/>
                <a:ea typeface="+mj-ea"/>
                <a:cs typeface="+mj-cs"/>
                <a:sym typeface="나눔고딕 ExtraBold"/>
              </a:defRPr>
            </a:lvl1pPr>
          </a:lstStyle>
          <a:p>
            <a:r>
              <a:t>입문</a:t>
            </a:r>
          </a:p>
        </p:txBody>
      </p:sp>
      <p:pic>
        <p:nvPicPr>
          <p:cNvPr id="123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1494203"/>
            <a:ext cx="763511" cy="935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4712110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나</a:t>
            </a:r>
            <a:r>
              <a:rPr lang="en-US" altLang="ko-KR" smtClean="0"/>
              <a:t>. </a:t>
            </a:r>
            <a:r>
              <a:rPr lang="ko-KR" altLang="en-US" smtClean="0"/>
              <a:t>강의의 목표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6811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왜 사주에 대해 아는 사람은 많은데</a:t>
            </a:r>
            <a:r>
              <a:rPr lang="en-US" altLang="ko-KR" smtClean="0"/>
              <a:t>, </a:t>
            </a:r>
          </a:p>
          <a:p>
            <a:pPr marL="0" indent="0" algn="l">
              <a:buNone/>
            </a:pPr>
            <a:r>
              <a:rPr lang="en-US" altLang="ko-KR" smtClean="0"/>
              <a:t>  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제대로 볼 줄 아는 사람은 드문가</a:t>
            </a:r>
            <a:r>
              <a:rPr lang="en-US" altLang="ko-KR" smtClean="0"/>
              <a:t>?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4448298" y="9501208"/>
            <a:ext cx="1716811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단편적이고 파편적인 지식 만으로는 자신만의 관법을 가질 수 없고</a:t>
            </a:r>
            <a:r>
              <a:rPr lang="en-US" altLang="ko-KR" smtClean="0"/>
              <a:t>,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체화되지 않은 관법을 섣부르게 사용하면 엉터리 상담을 하게 된다</a:t>
            </a:r>
            <a:r>
              <a:rPr lang="en-US" altLang="ko-K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8871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3" name="정육면체 2"/>
          <p:cNvSpPr/>
          <p:nvPr/>
        </p:nvSpPr>
        <p:spPr>
          <a:xfrm>
            <a:off x="4805252" y="9214111"/>
            <a:ext cx="15162258" cy="2780523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정육면체 11"/>
          <p:cNvSpPr/>
          <p:nvPr/>
        </p:nvSpPr>
        <p:spPr>
          <a:xfrm>
            <a:off x="1797957" y="11402008"/>
            <a:ext cx="3007295" cy="592626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정육면체 12"/>
          <p:cNvSpPr/>
          <p:nvPr/>
        </p:nvSpPr>
        <p:spPr>
          <a:xfrm>
            <a:off x="19493508" y="7014120"/>
            <a:ext cx="921872" cy="4980513"/>
          </a:xfrm>
          <a:prstGeom prst="cub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53045" y="9214111"/>
            <a:ext cx="542201" cy="5422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29381" y="9253632"/>
            <a:ext cx="542201" cy="5422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87634" y="9067888"/>
            <a:ext cx="542201" cy="54220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97076" y="8847360"/>
            <a:ext cx="542201" cy="69506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32740" y="9338989"/>
            <a:ext cx="542201" cy="54220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22597" y="9194890"/>
            <a:ext cx="542201" cy="54220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41569" y="8992324"/>
            <a:ext cx="542201" cy="54220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38956" y="9253632"/>
            <a:ext cx="542201" cy="5422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02377" y="9366511"/>
            <a:ext cx="542201" cy="54220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07341" y="9222311"/>
            <a:ext cx="542201" cy="54220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83840" y="9000220"/>
            <a:ext cx="542201" cy="54220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41639" y="9338990"/>
            <a:ext cx="542201" cy="54220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53710" y="8982532"/>
            <a:ext cx="542201" cy="54220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38403" y="9240165"/>
            <a:ext cx="542201" cy="54220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14739" y="9279686"/>
            <a:ext cx="542201" cy="54220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2434" y="8873414"/>
            <a:ext cx="542201" cy="69506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76629" y="10861557"/>
            <a:ext cx="542201" cy="54220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69198" y="9026274"/>
            <a:ext cx="542201" cy="54220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6997" y="9365044"/>
            <a:ext cx="542201" cy="54220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553844" y="9369486"/>
            <a:ext cx="542201" cy="54220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89870" y="9243140"/>
            <a:ext cx="542201" cy="54220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666206" y="9282661"/>
            <a:ext cx="542201" cy="54220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533901" y="8876389"/>
            <a:ext cx="542201" cy="69506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778394" y="9021353"/>
            <a:ext cx="542201" cy="54220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720665" y="9029249"/>
            <a:ext cx="542201" cy="54220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178464" y="9368019"/>
            <a:ext cx="542201" cy="54220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856888" y="6647363"/>
            <a:ext cx="542201" cy="54220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463397" y="9247674"/>
            <a:ext cx="542201" cy="542201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839733" y="9287195"/>
            <a:ext cx="542201" cy="54220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707428" y="8880923"/>
            <a:ext cx="542201" cy="69506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951921" y="9025887"/>
            <a:ext cx="542201" cy="54220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894192" y="9033783"/>
            <a:ext cx="542201" cy="54220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351991" y="9372553"/>
            <a:ext cx="542201" cy="542201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6355268" y="7762590"/>
            <a:ext cx="1109575" cy="85841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모서리가 둥근 사각형 설명선 46"/>
          <p:cNvSpPr/>
          <p:nvPr/>
        </p:nvSpPr>
        <p:spPr>
          <a:xfrm>
            <a:off x="9865366" y="7765451"/>
            <a:ext cx="1109575" cy="85841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모서리가 둥근 사각형 설명선 47"/>
          <p:cNvSpPr/>
          <p:nvPr/>
        </p:nvSpPr>
        <p:spPr>
          <a:xfrm>
            <a:off x="15672650" y="7762590"/>
            <a:ext cx="1109575" cy="858416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284064" y="7923932"/>
            <a:ext cx="1180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충</a:t>
            </a:r>
            <a:r>
              <a:rPr lang="en-US" altLang="ko-KR" smtClean="0"/>
              <a:t>,</a:t>
            </a:r>
            <a:r>
              <a:rPr lang="ko-KR" altLang="en-US" smtClean="0"/>
              <a:t>합</a:t>
            </a:r>
            <a:r>
              <a:rPr lang="en-US" altLang="ko-KR" smtClean="0"/>
              <a:t>!</a:t>
            </a:r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9955686" y="7923932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도화</a:t>
            </a: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5571876" y="7914799"/>
            <a:ext cx="1338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현침살</a:t>
            </a:r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696409" y="6532719"/>
            <a:ext cx="542201" cy="695061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475166" y="6609148"/>
            <a:ext cx="542201" cy="542201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2439829" y="12343498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일반대중</a:t>
            </a:r>
            <a:endParaRPr lang="ko-KR" altLang="en-US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06110" y="9134932"/>
            <a:ext cx="542201" cy="542201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67139" y="9432086"/>
            <a:ext cx="542201" cy="542201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34834" y="9025814"/>
            <a:ext cx="542201" cy="695061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79327" y="9170778"/>
            <a:ext cx="542201" cy="542201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96747" y="10867455"/>
            <a:ext cx="542201" cy="542201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17818" y="10889478"/>
            <a:ext cx="542201" cy="542201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56496" y="10867455"/>
            <a:ext cx="542201" cy="542201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61275" y="10861557"/>
            <a:ext cx="542201" cy="542201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1393" y="10867455"/>
            <a:ext cx="542201" cy="542201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29029" y="11013957"/>
            <a:ext cx="542201" cy="54220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49147" y="11019855"/>
            <a:ext cx="542201" cy="542201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8778" y="11013957"/>
            <a:ext cx="542201" cy="542201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08896" y="11019855"/>
            <a:ext cx="542201" cy="542201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13675" y="11013957"/>
            <a:ext cx="542201" cy="542201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33793" y="11019855"/>
            <a:ext cx="542201" cy="542201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4252" y="10852628"/>
            <a:ext cx="542201" cy="542201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69149" y="10852628"/>
            <a:ext cx="542201" cy="542201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16785" y="10999130"/>
            <a:ext cx="542201" cy="542201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76534" y="10999130"/>
            <a:ext cx="542201" cy="542201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1431" y="10999130"/>
            <a:ext cx="542201" cy="542201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68471" y="10848011"/>
            <a:ext cx="542201" cy="542201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93368" y="10848011"/>
            <a:ext cx="542201" cy="542201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1004" y="10994513"/>
            <a:ext cx="542201" cy="542201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00753" y="10994513"/>
            <a:ext cx="542201" cy="542201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5650" y="10994513"/>
            <a:ext cx="542201" cy="542201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13095" y="10906642"/>
            <a:ext cx="542201" cy="542201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37992" y="10906642"/>
            <a:ext cx="542201" cy="542201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5628" y="11053144"/>
            <a:ext cx="542201" cy="54220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45377" y="11053144"/>
            <a:ext cx="542201" cy="542201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70274" y="11053144"/>
            <a:ext cx="542201" cy="542201"/>
          </a:xfrm>
          <a:prstGeom prst="rect">
            <a:avLst/>
          </a:prstGeom>
        </p:spPr>
      </p:pic>
      <p:sp>
        <p:nvSpPr>
          <p:cNvPr id="91" name="직사각형 90"/>
          <p:cNvSpPr/>
          <p:nvPr/>
        </p:nvSpPr>
        <p:spPr>
          <a:xfrm>
            <a:off x="9445156" y="11245855"/>
            <a:ext cx="54444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mtClean="0"/>
              <a:t>사주에 관심이 있는 대중</a:t>
            </a:r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18394002" y="12216420"/>
            <a:ext cx="31470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자신만의 관점을 </a:t>
            </a:r>
            <a:endParaRPr lang="en-US" altLang="ko-KR" smtClean="0"/>
          </a:p>
          <a:p>
            <a:r>
              <a:rPr lang="ko-KR" altLang="en-US" smtClean="0"/>
              <a:t>가진 상담가</a:t>
            </a:r>
            <a:endParaRPr lang="ko-KR" altLang="en-US"/>
          </a:p>
        </p:txBody>
      </p:sp>
      <p:sp>
        <p:nvSpPr>
          <p:cNvPr id="93" name="결핍/고립 오행을 극하는 대운이 올 때"/>
          <p:cNvSpPr txBox="1"/>
          <p:nvPr/>
        </p:nvSpPr>
        <p:spPr>
          <a:xfrm>
            <a:off x="2946004" y="6244602"/>
            <a:ext cx="4654094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 smtClean="0"/>
              <a:t>나의 사주명리가 </a:t>
            </a:r>
            <a:endParaRPr lang="en-US" altLang="ko-KR" sz="3600" smtClean="0"/>
          </a:p>
          <a:p>
            <a:pPr marL="0" indent="0" algn="l">
              <a:buNone/>
            </a:pPr>
            <a:r>
              <a:rPr lang="ko-KR" altLang="en-US" sz="3600" smtClean="0"/>
              <a:t>   어려운 이유</a:t>
            </a:r>
            <a:endParaRPr lang="en-US" altLang="ko-KR" sz="3600" smtClean="0"/>
          </a:p>
        </p:txBody>
      </p:sp>
      <p:sp>
        <p:nvSpPr>
          <p:cNvPr id="94" name="결핍/고립 오행을 극하는 대운이 올 때"/>
          <p:cNvSpPr txBox="1"/>
          <p:nvPr/>
        </p:nvSpPr>
        <p:spPr>
          <a:xfrm>
            <a:off x="17351991" y="4610150"/>
            <a:ext cx="4654094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z="3600" smtClean="0"/>
              <a:t>공부를 많이 해도 </a:t>
            </a:r>
            <a:endParaRPr lang="en-US" altLang="ko-KR" sz="3600" smtClean="0"/>
          </a:p>
          <a:p>
            <a:pPr marL="0" indent="0" algn="l">
              <a:buNone/>
            </a:pPr>
            <a:r>
              <a:rPr lang="en-US" altLang="ko-KR" sz="3600"/>
              <a:t> </a:t>
            </a:r>
            <a:r>
              <a:rPr lang="en-US" altLang="ko-KR" sz="3600" smtClean="0"/>
              <a:t>   </a:t>
            </a:r>
            <a:r>
              <a:rPr lang="ko-KR" altLang="en-US" sz="3600" smtClean="0"/>
              <a:t>자신이 없는 이유</a:t>
            </a:r>
            <a:endParaRPr lang="en-US" altLang="ko-KR" sz="3600" smtClean="0"/>
          </a:p>
        </p:txBody>
      </p:sp>
    </p:spTree>
    <p:extLst>
      <p:ext uri="{BB962C8B-B14F-4D97-AF65-F5344CB8AC3E}">
        <p14:creationId xmlns:p14="http://schemas.microsoft.com/office/powerpoint/2010/main" val="11863732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54" name="직사각형 53"/>
          <p:cNvSpPr/>
          <p:nvPr/>
        </p:nvSpPr>
        <p:spPr>
          <a:xfrm>
            <a:off x="1411977" y="6782452"/>
            <a:ext cx="443583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solidFill>
                  <a:srgbClr val="FF0000"/>
                </a:solidFill>
              </a:rPr>
              <a:t>일반대중</a:t>
            </a:r>
            <a:endParaRPr lang="en-US" altLang="ko-KR" smtClean="0">
              <a:solidFill>
                <a:srgbClr val="FF0000"/>
              </a:solidFill>
            </a:endParaRPr>
          </a:p>
          <a:p>
            <a:endParaRPr lang="en-US" altLang="ko-KR"/>
          </a:p>
          <a:p>
            <a:r>
              <a:rPr lang="ko-KR" altLang="en-US" smtClean="0"/>
              <a:t>아주 작은 계란</a:t>
            </a:r>
            <a:endParaRPr lang="en-US" altLang="ko-KR"/>
          </a:p>
          <a:p>
            <a:endParaRPr lang="en-US" altLang="ko-KR" smtClean="0"/>
          </a:p>
          <a:p>
            <a:endParaRPr lang="en-US" altLang="ko-KR"/>
          </a:p>
          <a:p>
            <a:endParaRPr lang="en-US" altLang="ko-KR" smtClean="0"/>
          </a:p>
          <a:p>
            <a:r>
              <a:rPr lang="ko-KR" altLang="en-US" smtClean="0"/>
              <a:t>자신의 경험을 통해서만 </a:t>
            </a:r>
            <a:endParaRPr lang="en-US" altLang="ko-KR" smtClean="0"/>
          </a:p>
          <a:p>
            <a:r>
              <a:rPr lang="ko-KR" altLang="en-US" smtClean="0"/>
              <a:t>세상은 본다</a:t>
            </a:r>
            <a:r>
              <a:rPr lang="en-US" altLang="ko-KR" smtClean="0"/>
              <a:t>.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8884689" y="8990145"/>
            <a:ext cx="5851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mtClean="0">
                <a:solidFill>
                  <a:srgbClr val="FF0000"/>
                </a:solidFill>
              </a:rPr>
              <a:t>사주에 관심이 있는 대중</a:t>
            </a:r>
            <a:endParaRPr lang="en-US" altLang="ko-KR" smtClean="0">
              <a:solidFill>
                <a:srgbClr val="FF0000"/>
              </a:solidFill>
            </a:endParaRPr>
          </a:p>
          <a:p>
            <a:endParaRPr lang="en-US" altLang="ko-KR"/>
          </a:p>
          <a:p>
            <a:r>
              <a:rPr lang="ko-KR" altLang="en-US" smtClean="0"/>
              <a:t>아주 큰 계란</a:t>
            </a:r>
            <a:endParaRPr lang="en-US" altLang="ko-KR" smtClean="0"/>
          </a:p>
          <a:p>
            <a:endParaRPr lang="en-US" altLang="ko-KR"/>
          </a:p>
          <a:p>
            <a:r>
              <a:rPr lang="ko-KR" altLang="en-US" smtClean="0"/>
              <a:t>다양한 사주 지식의 습득을 통해</a:t>
            </a:r>
            <a:endParaRPr lang="en-US" altLang="ko-KR" smtClean="0"/>
          </a:p>
          <a:p>
            <a:r>
              <a:rPr lang="ko-KR" altLang="en-US" smtClean="0"/>
              <a:t>세상을 보는 시야를 넓히다</a:t>
            </a:r>
            <a:r>
              <a:rPr lang="en-US" altLang="ko-KR" smtClean="0"/>
              <a:t>. 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1" y="5467740"/>
            <a:ext cx="716254" cy="716254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56" y="3094905"/>
            <a:ext cx="6178178" cy="6178178"/>
          </a:xfrm>
          <a:prstGeom prst="rect">
            <a:avLst/>
          </a:prstGeom>
        </p:spPr>
      </p:pic>
      <p:sp>
        <p:nvSpPr>
          <p:cNvPr id="7" name="위쪽 화살표 6"/>
          <p:cNvSpPr/>
          <p:nvPr/>
        </p:nvSpPr>
        <p:spPr>
          <a:xfrm rot="3791867">
            <a:off x="12741707" y="5093266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4" name="위쪽 화살표 93"/>
          <p:cNvSpPr/>
          <p:nvPr/>
        </p:nvSpPr>
        <p:spPr>
          <a:xfrm rot="10800000">
            <a:off x="11359621" y="7471900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5" name="위쪽 화살표 94"/>
          <p:cNvSpPr/>
          <p:nvPr/>
        </p:nvSpPr>
        <p:spPr>
          <a:xfrm rot="14331154">
            <a:off x="10267392" y="6694454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6" name="위쪽 화살표 95"/>
          <p:cNvSpPr/>
          <p:nvPr/>
        </p:nvSpPr>
        <p:spPr>
          <a:xfrm rot="18249828">
            <a:off x="10609118" y="4634693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7" name="위쪽 화살표 96"/>
          <p:cNvSpPr/>
          <p:nvPr/>
        </p:nvSpPr>
        <p:spPr>
          <a:xfrm rot="7106627">
            <a:off x="12729844" y="6710283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248534" y="4992720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십이운성</a:t>
            </a:r>
            <a:endParaRPr lang="en-US" altLang="ko-KR"/>
          </a:p>
        </p:txBody>
      </p:sp>
      <p:sp>
        <p:nvSpPr>
          <p:cNvPr id="98" name="직사각형 97"/>
          <p:cNvSpPr/>
          <p:nvPr/>
        </p:nvSpPr>
        <p:spPr>
          <a:xfrm>
            <a:off x="10195078" y="6585826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삼합</a:t>
            </a:r>
            <a:endParaRPr lang="en-US" altLang="ko-KR"/>
          </a:p>
        </p:txBody>
      </p:sp>
      <p:sp>
        <p:nvSpPr>
          <p:cNvPr id="99" name="직사각형 98"/>
          <p:cNvSpPr/>
          <p:nvPr/>
        </p:nvSpPr>
        <p:spPr>
          <a:xfrm>
            <a:off x="10850207" y="7633331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신약신강</a:t>
            </a:r>
            <a:endParaRPr lang="en-US" altLang="ko-KR"/>
          </a:p>
        </p:txBody>
      </p:sp>
      <p:sp>
        <p:nvSpPr>
          <p:cNvPr id="100" name="직사각형 99"/>
          <p:cNvSpPr/>
          <p:nvPr/>
        </p:nvSpPr>
        <p:spPr>
          <a:xfrm>
            <a:off x="12421344" y="5378615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격국</a:t>
            </a:r>
            <a:endParaRPr lang="en-US" altLang="ko-KR"/>
          </a:p>
        </p:txBody>
      </p:sp>
      <p:sp>
        <p:nvSpPr>
          <p:cNvPr id="101" name="직사각형 100"/>
          <p:cNvSpPr/>
          <p:nvPr/>
        </p:nvSpPr>
        <p:spPr>
          <a:xfrm>
            <a:off x="12402265" y="6895134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조후</a:t>
            </a:r>
            <a:endParaRPr lang="en-US" altLang="ko-KR"/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451" y="3251601"/>
            <a:ext cx="6178178" cy="6178178"/>
          </a:xfrm>
          <a:prstGeom prst="rect">
            <a:avLst/>
          </a:prstGeom>
        </p:spPr>
      </p:pic>
      <p:sp>
        <p:nvSpPr>
          <p:cNvPr id="103" name="위쪽 화살표 102"/>
          <p:cNvSpPr/>
          <p:nvPr/>
        </p:nvSpPr>
        <p:spPr>
          <a:xfrm rot="1497812">
            <a:off x="21880775" y="4932330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4" name="위쪽 화살표 103"/>
          <p:cNvSpPr/>
          <p:nvPr/>
        </p:nvSpPr>
        <p:spPr>
          <a:xfrm rot="1497812">
            <a:off x="21736068" y="5182102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5" name="위쪽 화살표 104"/>
          <p:cNvSpPr/>
          <p:nvPr/>
        </p:nvSpPr>
        <p:spPr>
          <a:xfrm rot="1497812">
            <a:off x="21591360" y="5411378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6" name="위쪽 화살표 105"/>
          <p:cNvSpPr/>
          <p:nvPr/>
        </p:nvSpPr>
        <p:spPr>
          <a:xfrm rot="1497812">
            <a:off x="21394999" y="5657659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7" name="위쪽 화살표 106"/>
          <p:cNvSpPr/>
          <p:nvPr/>
        </p:nvSpPr>
        <p:spPr>
          <a:xfrm rot="1497812">
            <a:off x="21250291" y="5885503"/>
            <a:ext cx="619730" cy="107081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8142984" y="8990145"/>
            <a:ext cx="5851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mtClean="0">
                <a:solidFill>
                  <a:srgbClr val="FF0000"/>
                </a:solidFill>
              </a:rPr>
              <a:t>자신만의 관점을 가진 상담가</a:t>
            </a:r>
            <a:endParaRPr lang="en-US" altLang="ko-KR"/>
          </a:p>
          <a:p>
            <a:endParaRPr lang="en-US" altLang="ko-KR" smtClean="0"/>
          </a:p>
          <a:p>
            <a:r>
              <a:rPr lang="ko-KR" altLang="en-US" smtClean="0"/>
              <a:t>계란을 깨다</a:t>
            </a:r>
            <a:r>
              <a:rPr lang="en-US" altLang="ko-KR" smtClean="0"/>
              <a:t>.</a:t>
            </a:r>
            <a:endParaRPr lang="en-US" altLang="ko-KR"/>
          </a:p>
          <a:p>
            <a:endParaRPr lang="en-US" altLang="ko-KR" smtClean="0"/>
          </a:p>
          <a:p>
            <a:r>
              <a:rPr lang="ko-KR" altLang="en-US" smtClean="0"/>
              <a:t>하나의 관법을 꾸준히 훈련해 </a:t>
            </a:r>
            <a:endParaRPr lang="en-US" altLang="ko-KR" smtClean="0"/>
          </a:p>
          <a:p>
            <a:r>
              <a:rPr lang="ko-KR" altLang="en-US" smtClean="0"/>
              <a:t>드디어 알을 깨다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0379859" y="6285954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궁리</a:t>
            </a:r>
            <a:endParaRPr lang="en-US" altLang="ko-KR"/>
          </a:p>
        </p:txBody>
      </p:sp>
      <p:sp>
        <p:nvSpPr>
          <p:cNvPr id="29" name="직사각형 28"/>
          <p:cNvSpPr/>
          <p:nvPr/>
        </p:nvSpPr>
        <p:spPr>
          <a:xfrm>
            <a:off x="20573732" y="5878242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적용</a:t>
            </a:r>
            <a:endParaRPr lang="en-US" altLang="ko-KR"/>
          </a:p>
        </p:txBody>
      </p:sp>
      <p:sp>
        <p:nvSpPr>
          <p:cNvPr id="30" name="직사각형 29"/>
          <p:cNvSpPr/>
          <p:nvPr/>
        </p:nvSpPr>
        <p:spPr>
          <a:xfrm>
            <a:off x="20929101" y="5487471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궁리</a:t>
            </a:r>
            <a:endParaRPr lang="en-US" altLang="ko-KR"/>
          </a:p>
        </p:txBody>
      </p:sp>
      <p:sp>
        <p:nvSpPr>
          <p:cNvPr id="31" name="직사각형 30"/>
          <p:cNvSpPr/>
          <p:nvPr/>
        </p:nvSpPr>
        <p:spPr>
          <a:xfrm>
            <a:off x="21122974" y="5079759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적용</a:t>
            </a:r>
            <a:endParaRPr lang="en-US" altLang="ko-KR"/>
          </a:p>
        </p:txBody>
      </p:sp>
      <p:sp>
        <p:nvSpPr>
          <p:cNvPr id="32" name="직사각형 31"/>
          <p:cNvSpPr/>
          <p:nvPr/>
        </p:nvSpPr>
        <p:spPr>
          <a:xfrm>
            <a:off x="21383714" y="4629611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궁리</a:t>
            </a:r>
            <a:endParaRPr lang="en-US" altLang="ko-KR"/>
          </a:p>
        </p:txBody>
      </p:sp>
      <p:sp>
        <p:nvSpPr>
          <p:cNvPr id="33" name="직사각형 32"/>
          <p:cNvSpPr/>
          <p:nvPr/>
        </p:nvSpPr>
        <p:spPr>
          <a:xfrm>
            <a:off x="21577587" y="4221899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/>
              <a:t>적용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91448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4712110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나</a:t>
            </a:r>
            <a:r>
              <a:rPr lang="en-US" altLang="ko-KR" smtClean="0"/>
              <a:t>. </a:t>
            </a:r>
            <a:r>
              <a:rPr lang="ko-KR" altLang="en-US" smtClean="0"/>
              <a:t>강의의 목표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8759173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단식 해석에서 벗어나 하나의 </a:t>
            </a:r>
            <a:r>
              <a:rPr lang="ko-KR" altLang="en-US" smtClean="0">
                <a:solidFill>
                  <a:srgbClr val="FF0000"/>
                </a:solidFill>
              </a:rPr>
              <a:t>관법을 명확하게 정립</a:t>
            </a:r>
            <a:r>
              <a:rPr lang="ko-KR" altLang="en-US" smtClean="0"/>
              <a:t>하는 것이 중요하고</a:t>
            </a:r>
            <a:r>
              <a:rPr lang="en-US" altLang="ko-KR" smtClean="0"/>
              <a:t>,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그 관법을 </a:t>
            </a:r>
            <a:r>
              <a:rPr lang="ko-KR" altLang="en-US" smtClean="0">
                <a:solidFill>
                  <a:srgbClr val="FF0000"/>
                </a:solidFill>
              </a:rPr>
              <a:t>실제로 적용</a:t>
            </a:r>
            <a:r>
              <a:rPr lang="ko-KR" altLang="en-US" smtClean="0"/>
              <a:t>해보며 내 몸에 맞게 </a:t>
            </a:r>
            <a:r>
              <a:rPr lang="ko-KR" altLang="en-US" smtClean="0">
                <a:solidFill>
                  <a:srgbClr val="FF0000"/>
                </a:solidFill>
              </a:rPr>
              <a:t>응용하는 법을 익혀야 한다</a:t>
            </a:r>
            <a:r>
              <a:rPr lang="en-US" altLang="ko-KR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4448298" y="9501208"/>
            <a:ext cx="18210534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또한 </a:t>
            </a:r>
            <a:r>
              <a:rPr lang="ko-KR" altLang="en-US" smtClean="0">
                <a:solidFill>
                  <a:srgbClr val="FF0000"/>
                </a:solidFill>
              </a:rPr>
              <a:t>목표</a:t>
            </a:r>
            <a:r>
              <a:rPr lang="ko-KR" altLang="en-US" smtClean="0"/>
              <a:t>를 명확하게 정하고 공부를 시작해야 한다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   사주를 배워서 무엇을 할 것인가</a:t>
            </a:r>
            <a:r>
              <a:rPr lang="en-US" altLang="ko-KR" smtClean="0"/>
              <a:t>? </a:t>
            </a:r>
            <a:r>
              <a:rPr lang="ko-KR" altLang="en-US" smtClean="0"/>
              <a:t>를 명확하게 정하고 공부를 시작하자</a:t>
            </a:r>
            <a:r>
              <a:rPr lang="en-US" altLang="ko-K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18164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4712110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나</a:t>
            </a:r>
            <a:r>
              <a:rPr lang="en-US" altLang="ko-KR" smtClean="0"/>
              <a:t>. </a:t>
            </a:r>
            <a:r>
              <a:rPr lang="ko-KR" altLang="en-US" smtClean="0"/>
              <a:t>강의의 목표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8759173" cy="497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따라서 </a:t>
            </a:r>
            <a:r>
              <a:rPr lang="en-US" altLang="ko-KR" smtClean="0"/>
              <a:t>“</a:t>
            </a:r>
            <a:r>
              <a:rPr lang="ko-KR" altLang="en-US" smtClean="0"/>
              <a:t>현묘의 사주명리</a:t>
            </a:r>
            <a:r>
              <a:rPr lang="en-US" altLang="ko-KR" smtClean="0"/>
              <a:t>” </a:t>
            </a:r>
            <a:r>
              <a:rPr lang="ko-KR" altLang="en-US" smtClean="0"/>
              <a:t>수업이 추구하는 바는 다음과 같다</a:t>
            </a:r>
            <a:r>
              <a:rPr lang="en-US" altLang="ko-KR" smtClean="0"/>
              <a:t>.</a:t>
            </a:r>
          </a:p>
          <a:p>
            <a:pPr marL="0" indent="0" algn="l">
              <a:buNone/>
            </a:pPr>
            <a:endParaRPr lang="en-US" altLang="ko-KR" smtClean="0"/>
          </a:p>
          <a:p>
            <a:pPr algn="l"/>
            <a:endParaRPr lang="en-US" altLang="ko-KR"/>
          </a:p>
          <a:p>
            <a:pPr marL="742950" indent="-742950" algn="l">
              <a:buAutoNum type="arabicPeriod"/>
            </a:pPr>
            <a:r>
              <a:rPr lang="ko-KR" altLang="en-US" smtClean="0">
                <a:solidFill>
                  <a:srgbClr val="FF0000"/>
                </a:solidFill>
              </a:rPr>
              <a:t>하나의 관법</a:t>
            </a:r>
            <a:r>
              <a:rPr lang="ko-KR" altLang="en-US" smtClean="0"/>
              <a:t>을 완벽하게 익힌다</a:t>
            </a:r>
            <a:r>
              <a:rPr lang="en-US" altLang="ko-KR" smtClean="0"/>
              <a:t>. &gt;&gt; </a:t>
            </a:r>
            <a:r>
              <a:rPr lang="ko-KR" altLang="en-US" smtClean="0"/>
              <a:t>단식 해석에서 탈피 </a:t>
            </a:r>
            <a:endParaRPr lang="en-US" altLang="ko-KR" smtClean="0"/>
          </a:p>
          <a:p>
            <a:pPr marL="742950" indent="-742950" algn="l">
              <a:buAutoNum type="arabicPeriod"/>
            </a:pPr>
            <a:endParaRPr lang="en-US" altLang="ko-KR"/>
          </a:p>
          <a:p>
            <a:pPr marL="742950" indent="-742950" algn="l">
              <a:buAutoNum type="arabicPeriod"/>
            </a:pPr>
            <a:r>
              <a:rPr lang="ko-KR" altLang="en-US" smtClean="0"/>
              <a:t>관법을 실제로 적용하는 법을 익힌다</a:t>
            </a:r>
            <a:r>
              <a:rPr lang="en-US" altLang="ko-KR" smtClean="0"/>
              <a:t>. &gt;&gt; </a:t>
            </a:r>
            <a:r>
              <a:rPr lang="ko-KR" altLang="en-US" smtClean="0">
                <a:solidFill>
                  <a:srgbClr val="FF0000"/>
                </a:solidFill>
              </a:rPr>
              <a:t>반복 숙달</a:t>
            </a:r>
            <a:r>
              <a:rPr lang="ko-KR" altLang="en-US" smtClean="0"/>
              <a:t>을 통한 연습</a:t>
            </a:r>
            <a:endParaRPr lang="en-US" altLang="ko-KR" smtClean="0"/>
          </a:p>
          <a:p>
            <a:pPr marL="742950" indent="-742950" algn="l">
              <a:buAutoNum type="arabicPeriod"/>
            </a:pPr>
            <a:endParaRPr lang="en-US" altLang="ko-KR" smtClean="0"/>
          </a:p>
          <a:p>
            <a:pPr marL="742950" indent="-742950" algn="l">
              <a:buAutoNum type="arabicPeriod"/>
            </a:pPr>
            <a:r>
              <a:rPr lang="ko-KR" altLang="en-US" smtClean="0">
                <a:solidFill>
                  <a:srgbClr val="FF0000"/>
                </a:solidFill>
              </a:rPr>
              <a:t>사주명리 상담가</a:t>
            </a:r>
            <a:r>
              <a:rPr lang="ko-KR" altLang="en-US" smtClean="0"/>
              <a:t>라는 명확한 목표를 향해 함께 도전한다</a:t>
            </a:r>
            <a:r>
              <a:rPr lang="en-US" altLang="ko-KR" smtClean="0"/>
              <a:t>. 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391717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321896" y="4736739"/>
            <a:ext cx="7870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다</a:t>
            </a:r>
            <a:r>
              <a:rPr lang="en-US" altLang="ko-KR" smtClean="0"/>
              <a:t>. </a:t>
            </a:r>
            <a:r>
              <a:rPr lang="ko-KR" altLang="en-US" smtClean="0"/>
              <a:t>전체 교육과정의 이해 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3836165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입문반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&lt;1</a:t>
            </a:r>
            <a:r>
              <a:rPr lang="ko-KR" altLang="en-US" smtClean="0"/>
              <a:t>월</a:t>
            </a:r>
            <a:r>
              <a:rPr lang="en-US" altLang="ko-KR" smtClean="0"/>
              <a:t>~3</a:t>
            </a:r>
            <a:r>
              <a:rPr lang="ko-KR" altLang="en-US" smtClean="0"/>
              <a:t>월</a:t>
            </a:r>
            <a:r>
              <a:rPr lang="en-US" altLang="ko-KR" smtClean="0"/>
              <a:t>&gt;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4448299" y="9483678"/>
            <a:ext cx="3561846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중급반</a:t>
            </a:r>
            <a:endParaRPr lang="en-US" altLang="ko-KR" smtClean="0"/>
          </a:p>
          <a:p>
            <a:pPr algn="l"/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&lt;4</a:t>
            </a:r>
            <a:r>
              <a:rPr lang="ko-KR" altLang="en-US" smtClean="0"/>
              <a:t>월</a:t>
            </a:r>
            <a:r>
              <a:rPr lang="en-US" altLang="ko-KR" smtClean="0"/>
              <a:t>~6</a:t>
            </a:r>
            <a:r>
              <a:rPr lang="ko-KR" altLang="en-US" smtClean="0"/>
              <a:t>월</a:t>
            </a:r>
            <a:r>
              <a:rPr lang="en-US" altLang="ko-KR" smtClean="0"/>
              <a:t>&gt;</a:t>
            </a: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15152874" y="6472888"/>
            <a:ext cx="3592326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고급반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&lt;7</a:t>
            </a:r>
            <a:r>
              <a:rPr lang="ko-KR" altLang="en-US" smtClean="0"/>
              <a:t>월</a:t>
            </a:r>
            <a:r>
              <a:rPr lang="en-US" altLang="ko-KR" smtClean="0"/>
              <a:t>~9</a:t>
            </a:r>
            <a:r>
              <a:rPr lang="ko-KR" altLang="en-US" smtClean="0"/>
              <a:t>월</a:t>
            </a:r>
            <a:r>
              <a:rPr lang="en-US" altLang="ko-KR" smtClean="0"/>
              <a:t>&gt;</a:t>
            </a:r>
          </a:p>
        </p:txBody>
      </p:sp>
      <p:sp>
        <p:nvSpPr>
          <p:cNvPr id="12" name="결핍/고립 오행을 극하는 대운이 올 때"/>
          <p:cNvSpPr txBox="1"/>
          <p:nvPr/>
        </p:nvSpPr>
        <p:spPr>
          <a:xfrm>
            <a:off x="15152874" y="9483678"/>
            <a:ext cx="408610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전문반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&lt;10</a:t>
            </a:r>
            <a:r>
              <a:rPr lang="ko-KR" altLang="en-US" smtClean="0"/>
              <a:t>월</a:t>
            </a:r>
            <a:r>
              <a:rPr lang="en-US" altLang="ko-KR" smtClean="0"/>
              <a:t>~12</a:t>
            </a:r>
            <a:r>
              <a:rPr lang="ko-KR" altLang="en-US" smtClean="0"/>
              <a:t>월</a:t>
            </a:r>
            <a:r>
              <a:rPr lang="en-US" altLang="ko-KR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86431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321896" y="4736739"/>
            <a:ext cx="7870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다</a:t>
            </a:r>
            <a:r>
              <a:rPr lang="en-US" altLang="ko-KR" smtClean="0"/>
              <a:t>. </a:t>
            </a:r>
            <a:r>
              <a:rPr lang="ko-KR" altLang="en-US" smtClean="0"/>
              <a:t>전체 교육과정의 이해 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42738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입문반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&lt;1</a:t>
            </a:r>
            <a:r>
              <a:rPr lang="ko-KR" altLang="en-US" smtClean="0"/>
              <a:t>월</a:t>
            </a:r>
            <a:r>
              <a:rPr lang="en-US" altLang="ko-KR" smtClean="0"/>
              <a:t>~3</a:t>
            </a:r>
            <a:r>
              <a:rPr lang="ko-KR" altLang="en-US" smtClean="0"/>
              <a:t>월</a:t>
            </a:r>
            <a:r>
              <a:rPr lang="en-US" altLang="ko-KR" smtClean="0"/>
              <a:t>&gt; 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교육내용 </a:t>
            </a:r>
            <a:r>
              <a:rPr lang="en-US" altLang="ko-KR" smtClean="0"/>
              <a:t>: </a:t>
            </a:r>
            <a:r>
              <a:rPr lang="ko-KR" altLang="en-US" smtClean="0">
                <a:solidFill>
                  <a:srgbClr val="FF0000"/>
                </a:solidFill>
              </a:rPr>
              <a:t>음양 오행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천간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지지</a:t>
            </a:r>
            <a:r>
              <a:rPr lang="en-US" altLang="ko-KR" smtClean="0">
                <a:solidFill>
                  <a:srgbClr val="FF0000"/>
                </a:solidFill>
              </a:rPr>
              <a:t>(</a:t>
            </a:r>
            <a:r>
              <a:rPr lang="ko-KR" altLang="en-US" smtClean="0">
                <a:solidFill>
                  <a:srgbClr val="FF0000"/>
                </a:solidFill>
              </a:rPr>
              <a:t>지장간</a:t>
            </a:r>
            <a:r>
              <a:rPr lang="en-US" altLang="ko-KR" smtClean="0">
                <a:solidFill>
                  <a:srgbClr val="FF0000"/>
                </a:solidFill>
              </a:rPr>
              <a:t>), </a:t>
            </a:r>
            <a:r>
              <a:rPr lang="ko-KR" altLang="en-US" smtClean="0">
                <a:solidFill>
                  <a:srgbClr val="FF0000"/>
                </a:solidFill>
              </a:rPr>
              <a:t>십신</a:t>
            </a:r>
            <a:endParaRPr lang="en-US" altLang="ko-KR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 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교재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PPT.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참고도서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나의 사주명리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권</a:t>
            </a:r>
            <a:endParaRPr lang="en-US" altLang="ko-KR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동영상 제작</a:t>
            </a:r>
            <a:endParaRPr lang="en-US" altLang="ko-KR" smtClean="0"/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20015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321896" y="4736739"/>
            <a:ext cx="7870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다</a:t>
            </a:r>
            <a:r>
              <a:rPr lang="en-US" altLang="ko-KR" smtClean="0"/>
              <a:t>. </a:t>
            </a:r>
            <a:r>
              <a:rPr lang="ko-KR" altLang="en-US" smtClean="0"/>
              <a:t>전체 교육과정의 이해 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42738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중급반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&lt;4</a:t>
            </a:r>
            <a:r>
              <a:rPr lang="ko-KR" altLang="en-US" smtClean="0"/>
              <a:t>월</a:t>
            </a:r>
            <a:r>
              <a:rPr lang="en-US" altLang="ko-KR" smtClean="0"/>
              <a:t>~6</a:t>
            </a:r>
            <a:r>
              <a:rPr lang="ko-KR" altLang="en-US" smtClean="0"/>
              <a:t>월</a:t>
            </a:r>
            <a:r>
              <a:rPr lang="en-US" altLang="ko-KR" smtClean="0"/>
              <a:t>&gt; 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교육내용 </a:t>
            </a:r>
            <a:r>
              <a:rPr lang="en-US" altLang="ko-KR" smtClean="0"/>
              <a:t>: </a:t>
            </a:r>
            <a:r>
              <a:rPr lang="ko-KR" altLang="en-US" smtClean="0">
                <a:solidFill>
                  <a:srgbClr val="FF0000"/>
                </a:solidFill>
              </a:rPr>
              <a:t>천간의 관계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지지의 관계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억부론의 기본 이론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</a:p>
          <a:p>
            <a:pPr marL="0" indent="0" algn="l">
              <a:buNone/>
            </a:pPr>
            <a:r>
              <a:rPr lang="en-US" altLang="ko-KR">
                <a:solidFill>
                  <a:srgbClr val="FF0000"/>
                </a:solidFill>
              </a:rPr>
              <a:t> </a:t>
            </a:r>
            <a:r>
              <a:rPr lang="en-US" altLang="ko-KR" smtClean="0">
                <a:solidFill>
                  <a:srgbClr val="FF0000"/>
                </a:solidFill>
              </a:rPr>
              <a:t>                  </a:t>
            </a:r>
            <a:r>
              <a:rPr lang="ko-KR" altLang="en-US" smtClean="0">
                <a:solidFill>
                  <a:srgbClr val="FF0000"/>
                </a:solidFill>
              </a:rPr>
              <a:t>원국의 자리 해석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대운의 의미와 해석 방법</a:t>
            </a:r>
            <a:endParaRPr lang="en-US" altLang="ko-KR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교재 </a:t>
            </a:r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: PPT.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참고도서 </a:t>
            </a:r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나의 사주명리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권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출간예정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동영상 제작</a:t>
            </a:r>
            <a:endParaRPr lang="en-US" altLang="ko-KR" smtClean="0"/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3865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321896" y="4736739"/>
            <a:ext cx="7870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다</a:t>
            </a:r>
            <a:r>
              <a:rPr lang="en-US" altLang="ko-KR" smtClean="0"/>
              <a:t>. </a:t>
            </a:r>
            <a:r>
              <a:rPr lang="ko-KR" altLang="en-US" smtClean="0"/>
              <a:t>전체 교육과정의 이해 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42738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고급반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&lt;7</a:t>
            </a:r>
            <a:r>
              <a:rPr lang="ko-KR" altLang="en-US" smtClean="0"/>
              <a:t>월</a:t>
            </a:r>
            <a:r>
              <a:rPr lang="en-US" altLang="ko-KR" smtClean="0"/>
              <a:t>~9</a:t>
            </a:r>
            <a:r>
              <a:rPr lang="ko-KR" altLang="en-US" smtClean="0"/>
              <a:t>월</a:t>
            </a:r>
            <a:r>
              <a:rPr lang="en-US" altLang="ko-KR" smtClean="0"/>
              <a:t>&gt; 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교육내용 </a:t>
            </a:r>
            <a:r>
              <a:rPr lang="en-US" altLang="ko-KR" smtClean="0"/>
              <a:t>: </a:t>
            </a:r>
            <a:r>
              <a:rPr lang="ko-KR" altLang="en-US" smtClean="0">
                <a:solidFill>
                  <a:srgbClr val="FF0000"/>
                </a:solidFill>
              </a:rPr>
              <a:t>실전 사주 해석의 방법론 </a:t>
            </a:r>
            <a:r>
              <a:rPr lang="en-US" altLang="ko-KR" smtClean="0">
                <a:solidFill>
                  <a:srgbClr val="FF0000"/>
                </a:solidFill>
              </a:rPr>
              <a:t>1 &lt;</a:t>
            </a:r>
            <a:r>
              <a:rPr lang="ko-KR" altLang="en-US" smtClean="0">
                <a:solidFill>
                  <a:srgbClr val="FF0000"/>
                </a:solidFill>
              </a:rPr>
              <a:t>유명인</a:t>
            </a:r>
            <a:r>
              <a:rPr lang="en-US" altLang="ko-KR" smtClean="0">
                <a:solidFill>
                  <a:srgbClr val="FF0000"/>
                </a:solidFill>
              </a:rPr>
              <a:t>, </a:t>
            </a:r>
            <a:r>
              <a:rPr lang="ko-KR" altLang="en-US" smtClean="0">
                <a:solidFill>
                  <a:srgbClr val="FF0000"/>
                </a:solidFill>
              </a:rPr>
              <a:t>상담사례</a:t>
            </a:r>
            <a:r>
              <a:rPr lang="en-US" altLang="ko-KR" smtClean="0">
                <a:solidFill>
                  <a:srgbClr val="FF0000"/>
                </a:solidFill>
              </a:rPr>
              <a:t>&gt;</a:t>
            </a:r>
          </a:p>
          <a:p>
            <a:pPr marL="0" indent="0" algn="l"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 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교재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PPT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>
                <a:solidFill>
                  <a:srgbClr val="FF0000"/>
                </a:solidFill>
              </a:rPr>
              <a:t>동영상 제작하지 않음 </a:t>
            </a:r>
            <a:r>
              <a:rPr lang="en-US" altLang="ko-KR" smtClean="0">
                <a:solidFill>
                  <a:srgbClr val="FF0000"/>
                </a:solidFill>
              </a:rPr>
              <a:t>&lt;ONLY ZOOM&gt;</a:t>
            </a: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22316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321896" y="4736739"/>
            <a:ext cx="7870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다</a:t>
            </a:r>
            <a:r>
              <a:rPr lang="en-US" altLang="ko-KR" smtClean="0"/>
              <a:t>. </a:t>
            </a:r>
            <a:r>
              <a:rPr lang="ko-KR" altLang="en-US" smtClean="0"/>
              <a:t>전체 교육과정의 이해 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42738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전문반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</a:t>
            </a:r>
            <a:r>
              <a:rPr lang="en-US" altLang="ko-KR" smtClean="0"/>
              <a:t>&lt;10</a:t>
            </a:r>
            <a:r>
              <a:rPr lang="ko-KR" altLang="en-US" smtClean="0"/>
              <a:t>월</a:t>
            </a:r>
            <a:r>
              <a:rPr lang="en-US" altLang="ko-KR" smtClean="0"/>
              <a:t>~12</a:t>
            </a:r>
            <a:r>
              <a:rPr lang="ko-KR" altLang="en-US" smtClean="0"/>
              <a:t>월</a:t>
            </a:r>
            <a:r>
              <a:rPr lang="en-US" altLang="ko-KR" smtClean="0"/>
              <a:t>&gt; 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교육내용 </a:t>
            </a:r>
            <a:r>
              <a:rPr lang="en-US" altLang="ko-KR" smtClean="0"/>
              <a:t>: </a:t>
            </a:r>
            <a:r>
              <a:rPr lang="ko-KR" altLang="en-US">
                <a:solidFill>
                  <a:srgbClr val="FF0000"/>
                </a:solidFill>
              </a:rPr>
              <a:t>실전 사주 해석의 방법론 </a:t>
            </a:r>
            <a:r>
              <a:rPr lang="en-US" altLang="ko-KR" smtClean="0">
                <a:solidFill>
                  <a:srgbClr val="FF0000"/>
                </a:solidFill>
              </a:rPr>
              <a:t>2 &lt;</a:t>
            </a:r>
            <a:r>
              <a:rPr lang="ko-KR" altLang="en-US" smtClean="0">
                <a:solidFill>
                  <a:srgbClr val="FF0000"/>
                </a:solidFill>
              </a:rPr>
              <a:t>수강생</a:t>
            </a:r>
            <a:r>
              <a:rPr lang="en-US" altLang="ko-KR" smtClean="0">
                <a:solidFill>
                  <a:srgbClr val="FF0000"/>
                </a:solidFill>
              </a:rPr>
              <a:t>&gt;</a:t>
            </a: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  </a:t>
            </a:r>
            <a:r>
              <a:rPr lang="ko-KR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교재 </a:t>
            </a:r>
            <a:r>
              <a:rPr lang="en-US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PPT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>
                <a:solidFill>
                  <a:srgbClr val="FF0000"/>
                </a:solidFill>
              </a:rPr>
              <a:t>동영상 제작하지 않음 </a:t>
            </a:r>
            <a:r>
              <a:rPr lang="en-US" altLang="ko-KR" smtClean="0">
                <a:solidFill>
                  <a:srgbClr val="FF0000"/>
                </a:solidFill>
              </a:rPr>
              <a:t>&lt;ONLY ZOOM&gt;</a:t>
            </a: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66451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7" name="건강"/>
          <p:cNvSpPr txBox="1"/>
          <p:nvPr/>
        </p:nvSpPr>
        <p:spPr>
          <a:xfrm>
            <a:off x="5822239" y="2463166"/>
            <a:ext cx="12739522" cy="88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z="6600" smtClean="0"/>
              <a:t>현묘가 제안하는 계묘년 개운법</a:t>
            </a:r>
            <a:endParaRPr sz="6600"/>
          </a:p>
        </p:txBody>
      </p:sp>
      <p:sp>
        <p:nvSpPr>
          <p:cNvPr id="128" name="과다 오행이 대운에 올 때"/>
          <p:cNvSpPr txBox="1"/>
          <p:nvPr/>
        </p:nvSpPr>
        <p:spPr>
          <a:xfrm>
            <a:off x="1302557" y="5675111"/>
            <a:ext cx="9947851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계수 </a:t>
            </a:r>
            <a:r>
              <a:rPr lang="en-US" altLang="ko-KR" smtClean="0"/>
              <a:t>: </a:t>
            </a:r>
            <a:r>
              <a:rPr lang="ko-KR" altLang="en-US" smtClean="0"/>
              <a:t>극한의 음</a:t>
            </a:r>
            <a:endParaRPr lang="en-US" altLang="ko-KR" smtClean="0"/>
          </a:p>
          <a:p>
            <a:pPr algn="l"/>
            <a:endParaRPr lang="en-US" altLang="ko-KR" smtClean="0"/>
          </a:p>
          <a:p>
            <a:pPr algn="l"/>
            <a:r>
              <a:rPr lang="ko-KR" altLang="en-US" smtClean="0"/>
              <a:t>묘목 </a:t>
            </a:r>
            <a:r>
              <a:rPr lang="en-US" altLang="ko-KR" smtClean="0"/>
              <a:t>: </a:t>
            </a:r>
            <a:r>
              <a:rPr lang="ko-KR" altLang="en-US" smtClean="0"/>
              <a:t>오행 목에 해당하지만 양기가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          </a:t>
            </a:r>
            <a:r>
              <a:rPr lang="ko-KR" altLang="en-US" smtClean="0"/>
              <a:t>형세를 갖추었다고 보기 어려움</a:t>
            </a:r>
            <a:endParaRPr/>
          </a:p>
        </p:txBody>
      </p:sp>
      <p:sp>
        <p:nvSpPr>
          <p:cNvPr id="131" name="특수관계인이 일주를 극하고, 대운 혹은 세운이 다시 일주를 극할 때"/>
          <p:cNvSpPr txBox="1"/>
          <p:nvPr/>
        </p:nvSpPr>
        <p:spPr>
          <a:xfrm>
            <a:off x="13605632" y="5675110"/>
            <a:ext cx="8996629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음기가 강한 해</a:t>
            </a:r>
            <a:endParaRPr lang="en-US" altLang="ko-KR" smtClean="0"/>
          </a:p>
          <a:p>
            <a:pPr algn="l"/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혼술</a:t>
            </a:r>
            <a:r>
              <a:rPr lang="en-US" altLang="ko-KR" smtClean="0"/>
              <a:t>, </a:t>
            </a:r>
            <a:r>
              <a:rPr lang="ko-KR" altLang="en-US" smtClean="0"/>
              <a:t>습관성 음주는 </a:t>
            </a: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음기를 부정적 방식으로 발현시킨다</a:t>
            </a:r>
            <a:r>
              <a:rPr lang="en-US" altLang="ko-KR" smtClean="0"/>
              <a:t>.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1643851" y="4188110"/>
            <a:ext cx="4006481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 smtClean="0">
                <a:solidFill>
                  <a:srgbClr val="FF0000"/>
                </a:solidFill>
              </a:rPr>
              <a:t>1. </a:t>
            </a:r>
            <a:r>
              <a:rPr lang="ko-KR" altLang="en-US" smtClean="0">
                <a:solidFill>
                  <a:srgbClr val="FF0000"/>
                </a:solidFill>
              </a:rPr>
              <a:t>금주할 것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오른쪽 화살표 1"/>
          <p:cNvSpPr/>
          <p:nvPr/>
        </p:nvSpPr>
        <p:spPr>
          <a:xfrm>
            <a:off x="11810245" y="6881821"/>
            <a:ext cx="1235550" cy="76252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특수관계인이 일주를 극하고, 대운 혹은 세운이 다시 일주를 극할 때"/>
          <p:cNvSpPr txBox="1"/>
          <p:nvPr/>
        </p:nvSpPr>
        <p:spPr>
          <a:xfrm>
            <a:off x="13605632" y="8827465"/>
            <a:ext cx="8986819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갑진년</a:t>
            </a:r>
            <a:r>
              <a:rPr lang="en-US" altLang="ko-KR" smtClean="0"/>
              <a:t>(2024</a:t>
            </a:r>
            <a:r>
              <a:rPr lang="ko-KR" altLang="en-US" smtClean="0"/>
              <a:t>년</a:t>
            </a:r>
            <a:r>
              <a:rPr lang="en-US" altLang="ko-KR" smtClean="0"/>
              <a:t>)</a:t>
            </a:r>
            <a:r>
              <a:rPr lang="ko-KR" altLang="en-US" smtClean="0"/>
              <a:t>의 강한 양기를 잘 </a:t>
            </a: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활용하기 위해 계묘년부터 양기를</a:t>
            </a: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북돋아야 한다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술을 마실 때가 아님</a:t>
            </a:r>
            <a:r>
              <a:rPr lang="en-US" altLang="ko-K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7914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225731" y="4376320"/>
            <a:ext cx="7256089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라</a:t>
            </a:r>
            <a:r>
              <a:rPr lang="en-US" altLang="ko-KR" smtClean="0"/>
              <a:t>. </a:t>
            </a:r>
            <a:r>
              <a:rPr lang="ko-KR" altLang="en-US" smtClean="0"/>
              <a:t>특별 교육과정</a:t>
            </a:r>
            <a:r>
              <a:rPr lang="en-US" altLang="ko-KR" smtClean="0"/>
              <a:t>(</a:t>
            </a:r>
            <a:r>
              <a:rPr lang="ko-KR" altLang="en-US" smtClean="0"/>
              <a:t>예정</a:t>
            </a:r>
            <a:r>
              <a:rPr lang="en-US" altLang="ko-KR" smtClean="0"/>
              <a:t>)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300" y="6103240"/>
            <a:ext cx="7177644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특별 교육과정 개설 </a:t>
            </a:r>
            <a:r>
              <a:rPr lang="en-US" altLang="ko-KR" smtClean="0"/>
              <a:t>(</a:t>
            </a:r>
            <a:r>
              <a:rPr lang="ko-KR" altLang="en-US" smtClean="0"/>
              <a:t>예정</a:t>
            </a:r>
            <a:r>
              <a:rPr lang="en-US" altLang="ko-KR" smtClean="0"/>
              <a:t>)</a:t>
            </a:r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예정일시 </a:t>
            </a:r>
            <a:r>
              <a:rPr lang="en-US" altLang="ko-KR" smtClean="0"/>
              <a:t>: 2024</a:t>
            </a:r>
            <a:r>
              <a:rPr lang="ko-KR" altLang="en-US" smtClean="0"/>
              <a:t>년 초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강의기간 </a:t>
            </a:r>
            <a:r>
              <a:rPr lang="en-US" altLang="ko-KR" smtClean="0"/>
              <a:t>: </a:t>
            </a:r>
            <a:r>
              <a:rPr lang="en-US" altLang="ko-KR" smtClean="0">
                <a:solidFill>
                  <a:srgbClr val="FF0000"/>
                </a:solidFill>
              </a:rPr>
              <a:t>1</a:t>
            </a:r>
            <a:r>
              <a:rPr lang="ko-KR" altLang="en-US" smtClean="0">
                <a:solidFill>
                  <a:srgbClr val="FF0000"/>
                </a:solidFill>
              </a:rPr>
              <a:t>년</a:t>
            </a:r>
            <a:endParaRPr lang="en-US" altLang="ko-KR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강의유형 </a:t>
            </a:r>
            <a:r>
              <a:rPr lang="en-US" altLang="ko-KR" smtClean="0"/>
              <a:t>: </a:t>
            </a:r>
            <a:r>
              <a:rPr lang="ko-KR" altLang="en-US" smtClean="0">
                <a:solidFill>
                  <a:srgbClr val="FF0000"/>
                </a:solidFill>
              </a:rPr>
              <a:t>대면</a:t>
            </a:r>
            <a:endParaRPr lang="en-US" altLang="ko-KR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강의방식 </a:t>
            </a:r>
            <a:r>
              <a:rPr lang="en-US" altLang="ko-KR" smtClean="0"/>
              <a:t>: </a:t>
            </a:r>
            <a:r>
              <a:rPr lang="ko-KR" altLang="en-US" smtClean="0"/>
              <a:t>발표 및 토론식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13" name="결핍/고립 오행을 극하는 대운이 올 때"/>
          <p:cNvSpPr txBox="1"/>
          <p:nvPr/>
        </p:nvSpPr>
        <p:spPr>
          <a:xfrm>
            <a:off x="13144035" y="7322035"/>
            <a:ext cx="8502985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marL="0" indent="0" algn="l">
              <a:buNone/>
            </a:pPr>
            <a:r>
              <a:rPr lang="ko-KR" altLang="en-US" smtClean="0"/>
              <a:t>대상 </a:t>
            </a:r>
            <a:r>
              <a:rPr lang="en-US" altLang="ko-KR"/>
              <a:t>: </a:t>
            </a:r>
            <a:r>
              <a:rPr lang="ko-KR" altLang="en-US"/>
              <a:t>전문반 수료자 중 선발</a:t>
            </a:r>
            <a:endParaRPr lang="en-US" altLang="ko-KR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수강인원 </a:t>
            </a:r>
            <a:r>
              <a:rPr lang="en-US" altLang="ko-KR" smtClean="0"/>
              <a:t>: </a:t>
            </a:r>
            <a:r>
              <a:rPr lang="en-US" altLang="ko-KR" smtClean="0">
                <a:solidFill>
                  <a:srgbClr val="FF0000"/>
                </a:solidFill>
              </a:rPr>
              <a:t>10</a:t>
            </a:r>
            <a:r>
              <a:rPr lang="ko-KR" altLang="en-US" smtClean="0">
                <a:solidFill>
                  <a:srgbClr val="FF0000"/>
                </a:solidFill>
              </a:rPr>
              <a:t>명 내외</a:t>
            </a:r>
            <a:endParaRPr lang="en-US" altLang="ko-KR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수료이후 </a:t>
            </a:r>
            <a:r>
              <a:rPr lang="en-US" altLang="ko-KR" smtClean="0"/>
              <a:t>: </a:t>
            </a:r>
            <a:r>
              <a:rPr lang="ko-KR" altLang="en-US" smtClean="0"/>
              <a:t>명리상담가 활동 지원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5019199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13727190" y="4300963"/>
            <a:ext cx="10439096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en-US" altLang="ko-KR" smtClean="0"/>
              <a:t>1</a:t>
            </a:r>
            <a:r>
              <a:rPr lang="ko-KR" altLang="en-US" smtClean="0"/>
              <a:t>교시 </a:t>
            </a:r>
            <a:r>
              <a:rPr lang="en-US" altLang="ko-KR" smtClean="0"/>
              <a:t>: 7</a:t>
            </a:r>
            <a:r>
              <a:rPr lang="ko-KR" altLang="en-US" smtClean="0"/>
              <a:t>시 </a:t>
            </a:r>
            <a:r>
              <a:rPr lang="en-US" altLang="ko-KR" smtClean="0"/>
              <a:t>30</a:t>
            </a:r>
            <a:r>
              <a:rPr lang="ko-KR" altLang="en-US" smtClean="0"/>
              <a:t>분 </a:t>
            </a:r>
            <a:r>
              <a:rPr lang="en-US" altLang="ko-KR" smtClean="0"/>
              <a:t>~ 8</a:t>
            </a:r>
            <a:r>
              <a:rPr lang="ko-KR" altLang="en-US" smtClean="0"/>
              <a:t>시 </a:t>
            </a:r>
            <a:r>
              <a:rPr lang="en-US" altLang="ko-KR" smtClean="0"/>
              <a:t>25</a:t>
            </a:r>
            <a:r>
              <a:rPr lang="ko-KR" altLang="en-US" smtClean="0"/>
              <a:t>분</a:t>
            </a:r>
            <a:endParaRPr lang="en-US" altLang="ko-KR" smtClean="0"/>
          </a:p>
          <a:p>
            <a:pPr algn="l"/>
            <a:endParaRPr lang="en-US" altLang="ko-KR"/>
          </a:p>
          <a:p>
            <a:pPr algn="l"/>
            <a:r>
              <a:rPr lang="ko-KR" altLang="en-US" smtClean="0"/>
              <a:t>쉬는시간 </a:t>
            </a:r>
            <a:r>
              <a:rPr lang="en-US" altLang="ko-KR" smtClean="0"/>
              <a:t>(10</a:t>
            </a:r>
            <a:r>
              <a:rPr lang="ko-KR" altLang="en-US" smtClean="0"/>
              <a:t>분</a:t>
            </a:r>
            <a:r>
              <a:rPr lang="en-US" altLang="ko-KR" smtClean="0"/>
              <a:t>)</a:t>
            </a:r>
          </a:p>
          <a:p>
            <a:pPr algn="l"/>
            <a:endParaRPr lang="en-US" altLang="ko-KR"/>
          </a:p>
          <a:p>
            <a:pPr algn="l"/>
            <a:r>
              <a:rPr lang="en-US" altLang="ko-KR" smtClean="0"/>
              <a:t>2</a:t>
            </a:r>
            <a:r>
              <a:rPr lang="ko-KR" altLang="en-US" smtClean="0"/>
              <a:t>교시 </a:t>
            </a:r>
            <a:r>
              <a:rPr lang="en-US" altLang="ko-KR" smtClean="0"/>
              <a:t>: 8</a:t>
            </a:r>
            <a:r>
              <a:rPr lang="ko-KR" altLang="en-US" smtClean="0"/>
              <a:t>시 </a:t>
            </a:r>
            <a:r>
              <a:rPr lang="en-US" altLang="ko-KR" smtClean="0"/>
              <a:t>35</a:t>
            </a:r>
            <a:r>
              <a:rPr lang="ko-KR" altLang="en-US" smtClean="0"/>
              <a:t>분 </a:t>
            </a:r>
            <a:r>
              <a:rPr lang="en-US" altLang="ko-KR" smtClean="0"/>
              <a:t>~ 9</a:t>
            </a:r>
            <a:r>
              <a:rPr lang="ko-KR" altLang="en-US" smtClean="0"/>
              <a:t>시 </a:t>
            </a:r>
            <a:r>
              <a:rPr lang="en-US" altLang="ko-KR" smtClean="0"/>
              <a:t>30</a:t>
            </a:r>
            <a:r>
              <a:rPr lang="ko-KR" altLang="en-US" smtClean="0"/>
              <a:t>분</a:t>
            </a:r>
            <a:endParaRPr lang="en-US" altLang="ko-KR" smtClean="0"/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 smtClean="0"/>
              <a:t>3. </a:t>
            </a:r>
            <a:r>
              <a:rPr lang="ko-KR" altLang="en-US" smtClean="0"/>
              <a:t>출석 확인</a:t>
            </a:r>
            <a:endParaRPr/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921328" y="4300962"/>
            <a:ext cx="15463227" cy="802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en-US" altLang="ko-KR" smtClean="0"/>
              <a:t>ZOOM</a:t>
            </a:r>
            <a:r>
              <a:rPr lang="ko-KR" altLang="en-US" smtClean="0"/>
              <a:t>에 접속할 때 </a:t>
            </a:r>
            <a:endParaRPr lang="en-US" altLang="ko-KR" smtClean="0"/>
          </a:p>
          <a:p>
            <a:pPr algn="l"/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가명이나 호</a:t>
            </a:r>
            <a:r>
              <a:rPr lang="en-US" altLang="ko-KR" smtClean="0"/>
              <a:t>, </a:t>
            </a:r>
            <a:r>
              <a:rPr lang="ko-KR" altLang="en-US" smtClean="0"/>
              <a:t>필명</a:t>
            </a:r>
            <a:r>
              <a:rPr lang="en-US" altLang="ko-KR" smtClean="0"/>
              <a:t>, </a:t>
            </a:r>
            <a:r>
              <a:rPr lang="ko-KR" altLang="en-US" smtClean="0"/>
              <a:t>별명을 사용해도 되지만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같은 이름으로 계속 활동하는 것이 좋음</a:t>
            </a:r>
            <a:r>
              <a:rPr lang="en-US" altLang="ko-KR" smtClean="0"/>
              <a:t>.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 (</a:t>
            </a:r>
            <a:r>
              <a:rPr lang="ko-KR" altLang="en-US" smtClean="0"/>
              <a:t>한번 몽실이였으면 끝까지 몽실이</a:t>
            </a:r>
            <a:r>
              <a:rPr lang="en-US" altLang="ko-KR" smtClean="0"/>
              <a:t>)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수업에 집중하기 위해 카메라 </a:t>
            </a:r>
            <a:r>
              <a:rPr lang="en-US" altLang="ko-KR" smtClean="0"/>
              <a:t>ON </a:t>
            </a:r>
            <a:r>
              <a:rPr lang="ko-KR" altLang="en-US" smtClean="0"/>
              <a:t>권장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카메라를 끄면</a:t>
            </a:r>
            <a:r>
              <a:rPr lang="en-US" altLang="ko-KR" smtClean="0"/>
              <a:t>, 2</a:t>
            </a:r>
            <a:r>
              <a:rPr lang="ko-KR" altLang="en-US" smtClean="0"/>
              <a:t>주 후에는 실시간 수업을 안듣게 되고</a:t>
            </a:r>
            <a:r>
              <a:rPr lang="en-US" altLang="ko-KR" smtClean="0"/>
              <a:t>, </a:t>
            </a:r>
          </a:p>
          <a:p>
            <a:pPr marL="0" indent="0" algn="l">
              <a:buNone/>
            </a:pPr>
            <a:r>
              <a:rPr lang="en-US" altLang="ko-KR" smtClean="0"/>
              <a:t>   2</a:t>
            </a:r>
            <a:r>
              <a:rPr lang="ko-KR" altLang="en-US" smtClean="0"/>
              <a:t>주 후에는 아예 포기하게 됨</a:t>
            </a:r>
            <a:r>
              <a:rPr lang="en-US" altLang="ko-KR" smtClean="0"/>
              <a:t>.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95717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3915573" y="2393921"/>
            <a:ext cx="17316365" cy="966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지금은 쉬는 시간입니다</a:t>
            </a:r>
            <a:r>
              <a:rPr lang="en-US" altLang="ko-KR" smtClean="0"/>
              <a:t>.</a:t>
            </a:r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10</a:t>
            </a:r>
            <a:r>
              <a:rPr lang="ko-KR" altLang="en-US" smtClean="0"/>
              <a:t>분 후에 시작합니다</a:t>
            </a:r>
            <a:r>
              <a:rPr lang="en-US" altLang="ko-KR" smtClean="0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39743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공지사항 </a:t>
            </a:r>
            <a:r>
              <a:rPr lang="en-US" altLang="ko-KR" smtClean="0"/>
              <a:t>1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1689100" y="4737192"/>
            <a:ext cx="1672082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줌 이용시 오디오는 꺼짐 상태입니다</a:t>
            </a:r>
            <a:r>
              <a:rPr lang="en-US" altLang="ko-KR" smtClean="0"/>
              <a:t>. </a:t>
            </a:r>
            <a:r>
              <a:rPr lang="ko-KR" altLang="en-US" smtClean="0"/>
              <a:t>켜지 말아주세요</a:t>
            </a:r>
            <a:r>
              <a:rPr lang="en-US" altLang="ko-KR" smtClean="0"/>
              <a:t>. </a:t>
            </a: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2967475" y="8088651"/>
            <a:ext cx="16885165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수업이 끝난 이후에 단톡방이 개설될 예정입니다</a:t>
            </a:r>
            <a:r>
              <a:rPr lang="en-US" altLang="ko-KR" smtClean="0"/>
              <a:t>. (</a:t>
            </a:r>
            <a:r>
              <a:rPr lang="ko-KR" altLang="en-US" smtClean="0"/>
              <a:t>문자로 단톡방 링크가 발송됩니다</a:t>
            </a:r>
            <a:r>
              <a:rPr lang="en-US" altLang="ko-KR" smtClean="0"/>
              <a:t>.) </a:t>
            </a:r>
            <a:r>
              <a:rPr lang="ko-KR" altLang="en-US" smtClean="0"/>
              <a:t>단톡방에 참여해서 서로 정보를 공유하고 공부를 도와주세요</a:t>
            </a:r>
            <a:r>
              <a:rPr lang="en-US" altLang="ko-KR" smtClean="0"/>
              <a:t>. </a:t>
            </a:r>
            <a:r>
              <a:rPr lang="ko-KR" altLang="en-US" smtClean="0"/>
              <a:t>오프라인 모임과 관련한 정보도 단톡방에 공유가 됩니다</a:t>
            </a:r>
            <a:r>
              <a:rPr lang="en-US" altLang="ko-KR" smtClean="0"/>
              <a:t>. </a:t>
            </a:r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2866053" y="11108369"/>
            <a:ext cx="1350027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오프라인 모임은 </a:t>
            </a:r>
            <a:r>
              <a:rPr lang="en-US" altLang="ko-KR" smtClean="0"/>
              <a:t>3</a:t>
            </a:r>
            <a:r>
              <a:rPr lang="ko-KR" altLang="en-US" smtClean="0"/>
              <a:t>월에 서울에서 있을 예정입니다</a:t>
            </a:r>
            <a:r>
              <a:rPr lang="en-US" altLang="ko-KR" smtClean="0"/>
              <a:t>. </a:t>
            </a: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2866053" y="6252465"/>
            <a:ext cx="16720820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채팅으로 질문을 하실 수 있습니다</a:t>
            </a:r>
            <a:r>
              <a:rPr lang="en-US" altLang="ko-KR" smtClean="0"/>
              <a:t>. </a:t>
            </a:r>
            <a:r>
              <a:rPr lang="ko-KR" altLang="en-US" smtClean="0"/>
              <a:t>다만 수업의 흐름에 맞지 않는 질문일 경우</a:t>
            </a:r>
            <a:r>
              <a:rPr lang="en-US" altLang="ko-KR" smtClean="0"/>
              <a:t>, </a:t>
            </a:r>
            <a:r>
              <a:rPr lang="ko-KR" altLang="en-US" smtClean="0"/>
              <a:t>수합하여 다음 시간에 정리해서 답변드립니다</a:t>
            </a:r>
            <a:r>
              <a:rPr lang="en-US" altLang="ko-K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71686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공지사항 </a:t>
            </a:r>
            <a:r>
              <a:rPr lang="en-US" altLang="ko-KR" smtClean="0"/>
              <a:t>2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3049647" y="4673678"/>
            <a:ext cx="16720820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교재는 필요없습니다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r>
              <a:rPr lang="ko-KR" altLang="en-US" smtClean="0"/>
              <a:t>   수업 전날에 철공소 강의 게시판에 수업자료</a:t>
            </a:r>
            <a:r>
              <a:rPr lang="en-US" altLang="ko-KR" smtClean="0"/>
              <a:t>(PPT)</a:t>
            </a:r>
            <a:r>
              <a:rPr lang="ko-KR" altLang="en-US" smtClean="0"/>
              <a:t>가 탑재됩니다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예습이 필요하신 분들 미리 살펴보시기 바랍니다</a:t>
            </a:r>
            <a:r>
              <a:rPr lang="en-US" altLang="ko-KR" smtClean="0"/>
              <a:t>.</a:t>
            </a:r>
          </a:p>
          <a:p>
            <a:pPr marL="0" indent="0" algn="l">
              <a:buNone/>
            </a:pPr>
            <a:r>
              <a:rPr lang="ko-KR" altLang="en-US" smtClean="0"/>
              <a:t>   출력하셔서 준비하셔도 큰 도움이 되겠죠</a:t>
            </a:r>
            <a:r>
              <a:rPr lang="en-US" altLang="ko-KR" smtClean="0"/>
              <a:t>?</a:t>
            </a: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3049647" y="7693396"/>
            <a:ext cx="18895953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다음 시간에는 방장을 선출할 예정입니다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r>
              <a:rPr lang="en-US" altLang="ko-KR" smtClean="0"/>
              <a:t>    </a:t>
            </a:r>
            <a:r>
              <a:rPr lang="ko-KR" altLang="en-US" smtClean="0"/>
              <a:t>방장은 오프모임 주관</a:t>
            </a:r>
            <a:r>
              <a:rPr lang="en-US" altLang="ko-KR" smtClean="0"/>
              <a:t>, </a:t>
            </a:r>
            <a:r>
              <a:rPr lang="ko-KR" altLang="en-US" smtClean="0"/>
              <a:t>단톡방 관리와 같은 일들을 하시면 되겠습니다</a:t>
            </a:r>
            <a:r>
              <a:rPr lang="en-US" altLang="ko-KR" smtClean="0"/>
              <a:t>.</a:t>
            </a:r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3049647" y="9591156"/>
            <a:ext cx="13500278" cy="132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수업이 끝난 이후에는 수업 영상 녹화본 링크가 발송됩니다</a:t>
            </a:r>
            <a:r>
              <a:rPr lang="en-US" altLang="ko-KR" smtClean="0"/>
              <a:t>. </a:t>
            </a:r>
            <a:r>
              <a:rPr lang="ko-KR" altLang="en-US" smtClean="0"/>
              <a:t>복습에 활용하시면 되겠습니다</a:t>
            </a:r>
            <a:r>
              <a:rPr lang="en-US" altLang="ko-K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94161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현재 사주의 위치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689100" y="3864714"/>
            <a:ext cx="2918958" cy="76207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무속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3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689100" y="6911308"/>
            <a:ext cx="2918958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종교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689100" y="4702154"/>
            <a:ext cx="7771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무속인들이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활용하는 사주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무속의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부속 도구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5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3616895" y="3811905"/>
            <a:ext cx="2918958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심리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689100" y="7997310"/>
            <a:ext cx="9210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불교의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인연법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삼재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전생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-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후생의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인연이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사주로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연결되다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2876650" y="4702154"/>
            <a:ext cx="10396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대중적인 접근법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1(feat, MBTI)</a:t>
            </a:r>
          </a:p>
          <a:p>
            <a:pPr marL="0" indent="0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심리검사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성향과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결합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8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3617095" y="6660515"/>
            <a:ext cx="2918958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통계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3388816" y="7711977"/>
            <a:ext cx="98840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대중적인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접근법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2</a:t>
            </a:r>
          </a:p>
          <a:p>
            <a:pPr marL="0" indent="0" algn="l">
              <a:buNone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결과가 맞으니 옳다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미래예측 불가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이치가 맞으니 결과가 타당한것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</a:p>
          <a:p>
            <a:pPr marL="0" indent="0" algn="l">
              <a:buNone/>
            </a:pP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이치를 알면 미래 또한 알 수 있다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0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689100" y="10883572"/>
            <a:ext cx="4630294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과학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상담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6606811" y="10840786"/>
            <a:ext cx="12668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 현묘의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접근법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과학적으로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기운을 이해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상담의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도구로써 활용</a:t>
            </a:r>
            <a:endParaRPr lang="en-US" altLang="ko-KR" sz="4400" b="0" spc="-132">
              <a:solidFill>
                <a:srgbClr val="FF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350437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철학은 언제 시작하는가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4569820" y="4042506"/>
            <a:ext cx="3113255" cy="3240734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이후의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삶을 인정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8134600" y="4042506"/>
            <a:ext cx="14557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삶은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내세를 위한 전주곡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내세의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안온함을 위한 현세의 삶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endParaRPr lang="en-US" altLang="ko-KR" sz="4400">
              <a:solidFill>
                <a:srgbClr val="FFC000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l"/>
            <a:r>
              <a:rPr lang="ko-KR" altLang="en-US" sz="4400">
                <a:solidFill>
                  <a:srgbClr val="FFC000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한컴산뜻돋움" panose="02000000000000000000" pitchFamily="2" charset="-127"/>
              </a:rPr>
              <a:t>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한컴산뜻돋움" panose="02000000000000000000" pitchFamily="2" charset="-127"/>
              </a:rPr>
              <a:t>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삶을 다른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존재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&lt;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내세의 행복을 보장하는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&gt;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에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의지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=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철학의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부재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5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4569819" y="8154692"/>
            <a:ext cx="3113256" cy="30707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이후의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삶을 부정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7817360" y="8144910"/>
            <a:ext cx="141282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→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삶의 유한성 인정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이후에 나는 없음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현세에서의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최대 행복을 갈구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행복의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방법론을 스스로 찾아야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함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</a:t>
            </a:r>
            <a:r>
              <a:rPr lang="en-US" altLang="ko-KR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=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철학의 시작</a:t>
            </a:r>
            <a:endParaRPr lang="ko-KR" altLang="en-US" sz="4400" b="0" spc="-132">
              <a:solidFill>
                <a:srgbClr val="FF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6928120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철학의 성립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838782" y="3980618"/>
            <a:ext cx="13886132" cy="18480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현세에서의 행복의 방법론을 찾기 위한 투쟁의 과정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5365269" y="6465118"/>
            <a:ext cx="141282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→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존재의 한계를 깨닫고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</a:p>
          <a:p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내가 누구인가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남이 누구인가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가족은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인간은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사회는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왜 살아야 하는가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어떻게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살아야 하는가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</a:t>
            </a:r>
          </a:p>
          <a:p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끝없이 고민하는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것이 바로 철학이자</a:t>
            </a:r>
            <a:r>
              <a:rPr lang="en-US" altLang="ko-KR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철학적인 자세</a:t>
            </a:r>
            <a:endParaRPr lang="ko-KR" altLang="en-US" sz="4400" b="0" spc="-132" dirty="0">
              <a:solidFill>
                <a:srgbClr val="FF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7934549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현묘가 만난 사람들 </a:t>
            </a:r>
            <a:r>
              <a:rPr lang="en-US" altLang="ko-KR" smtClean="0"/>
              <a:t>1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68496" y="5028261"/>
            <a:ext cx="7690606" cy="163243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니체를 통해 죽음을 생각하다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589937" y="5026659"/>
            <a:ext cx="7690606" cy="163403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니체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“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신은 죽었다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DC302225-1196-4C59-91DF-A3303DF69277}"/>
              </a:ext>
            </a:extLst>
          </p:cNvPr>
          <p:cNvSpPr txBox="1">
            <a:spLocks/>
          </p:cNvSpPr>
          <p:nvPr/>
        </p:nvSpPr>
        <p:spPr>
          <a:xfrm>
            <a:off x="7181700" y="7909907"/>
            <a:ext cx="865517" cy="400619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1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2FB94AD7-0DE5-4E2C-B112-A735227BDB61}"/>
              </a:ext>
            </a:extLst>
          </p:cNvPr>
          <p:cNvSpPr txBox="1">
            <a:spLocks/>
          </p:cNvSpPr>
          <p:nvPr/>
        </p:nvSpPr>
        <p:spPr>
          <a:xfrm>
            <a:off x="1935326" y="7909909"/>
            <a:ext cx="2066341" cy="40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탄생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DADFD285-DB80-438E-A276-2023B037EA28}"/>
              </a:ext>
            </a:extLst>
          </p:cNvPr>
          <p:cNvSpPr txBox="1">
            <a:spLocks/>
          </p:cNvSpPr>
          <p:nvPr/>
        </p:nvSpPr>
        <p:spPr>
          <a:xfrm>
            <a:off x="11153847" y="7889949"/>
            <a:ext cx="1559013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90E83BE8-0906-4C90-85D9-2502647ACABD}"/>
              </a:ext>
            </a:extLst>
          </p:cNvPr>
          <p:cNvSpPr txBox="1">
            <a:spLocks/>
          </p:cNvSpPr>
          <p:nvPr/>
        </p:nvSpPr>
        <p:spPr>
          <a:xfrm>
            <a:off x="14263160" y="7872039"/>
            <a:ext cx="3968867" cy="73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</a:t>
            </a:r>
          </a:p>
        </p:txBody>
      </p:sp>
      <p:sp>
        <p:nvSpPr>
          <p:cNvPr id="15" name="화살표: 오른쪽 2">
            <a:extLst>
              <a:ext uri="{FF2B5EF4-FFF2-40B4-BE49-F238E27FC236}">
                <a16:creationId xmlns:a16="http://schemas.microsoft.com/office/drawing/2014/main" id="{6F7FDD61-6A14-49AE-BCE5-9279579A3EB1}"/>
              </a:ext>
            </a:extLst>
          </p:cNvPr>
          <p:cNvSpPr/>
          <p:nvPr/>
        </p:nvSpPr>
        <p:spPr>
          <a:xfrm>
            <a:off x="2968496" y="9559736"/>
            <a:ext cx="9291927" cy="70173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래픽 4" descr="닫기">
            <a:extLst>
              <a:ext uri="{FF2B5EF4-FFF2-40B4-BE49-F238E27FC236}">
                <a16:creationId xmlns:a16="http://schemas.microsoft.com/office/drawing/2014/main" id="{79B5F993-0421-4F88-A6A9-CB7314A853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38220" y="9242721"/>
            <a:ext cx="1018746" cy="1018746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43529279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현묘가 만난 사람들 </a:t>
            </a:r>
            <a:r>
              <a:rPr lang="en-US" altLang="ko-KR"/>
              <a:t>2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68496" y="4698174"/>
            <a:ext cx="7668402" cy="1936142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조르바를 통해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유한한 삶을 어떻게 살지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생각하다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589937" y="4698174"/>
            <a:ext cx="7690606" cy="1936142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니코스 카잔차키스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“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그리스인 조르바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결핍/고립 오행을 극하는 대운이 올 때"/>
          <p:cNvSpPr txBox="1"/>
          <p:nvPr/>
        </p:nvSpPr>
        <p:spPr>
          <a:xfrm>
            <a:off x="3968983" y="9049109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현실을 향유하는 절대적 자유주의자의 경지 </a:t>
            </a:r>
            <a:endParaRPr lang="en-US" altLang="ko-KR" smtClean="0"/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3968983" y="7501127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생에 대한 무한한 집착</a:t>
            </a:r>
            <a:endParaRPr lang="en-US" altLang="ko-KR" smtClean="0"/>
          </a:p>
        </p:txBody>
      </p:sp>
      <p:sp>
        <p:nvSpPr>
          <p:cNvPr id="19" name="결핍/고립 오행을 극하는 대운이 올 때"/>
          <p:cNvSpPr txBox="1"/>
          <p:nvPr/>
        </p:nvSpPr>
        <p:spPr>
          <a:xfrm>
            <a:off x="3968983" y="10721093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내 앞에 주어진 순간을 극도의 집중력으로 향유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6838254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7" name="건강"/>
          <p:cNvSpPr txBox="1"/>
          <p:nvPr/>
        </p:nvSpPr>
        <p:spPr>
          <a:xfrm>
            <a:off x="5850231" y="2504298"/>
            <a:ext cx="12683538" cy="88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z="6600" smtClean="0"/>
              <a:t>현묘가 제안하는 계묘년 개운법</a:t>
            </a:r>
            <a:endParaRPr sz="6600"/>
          </a:p>
        </p:txBody>
      </p:sp>
      <p:sp>
        <p:nvSpPr>
          <p:cNvPr id="128" name="과다 오행이 대운에 올 때"/>
          <p:cNvSpPr txBox="1"/>
          <p:nvPr/>
        </p:nvSpPr>
        <p:spPr>
          <a:xfrm>
            <a:off x="1022639" y="5675111"/>
            <a:ext cx="11319509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계묘</a:t>
            </a:r>
            <a:r>
              <a:rPr lang="en-US" altLang="ko-KR" smtClean="0"/>
              <a:t>(</a:t>
            </a:r>
            <a:r>
              <a:rPr lang="ko-KR" altLang="en-US" smtClean="0"/>
              <a:t>癸卯</a:t>
            </a:r>
            <a:r>
              <a:rPr lang="en-US" altLang="ko-KR" smtClean="0"/>
              <a:t>) = </a:t>
            </a:r>
            <a:r>
              <a:rPr lang="ko-KR" altLang="en-US" smtClean="0"/>
              <a:t>식신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계묘의 식신은 좁은 범위에서 발휘되는 기예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   소박하고 정교한 힘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   작은 아름다움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생동감있는 힘</a:t>
            </a:r>
            <a:r>
              <a:rPr lang="en-US" altLang="ko-KR" smtClean="0"/>
              <a:t>, </a:t>
            </a:r>
            <a:r>
              <a:rPr lang="ko-KR" altLang="en-US" smtClean="0"/>
              <a:t>창의성</a:t>
            </a:r>
            <a:endParaRPr lang="en-US" altLang="ko-KR" smtClean="0"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1689100" y="4270374"/>
            <a:ext cx="6693372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 smtClean="0">
                <a:solidFill>
                  <a:srgbClr val="FF0000"/>
                </a:solidFill>
              </a:rPr>
              <a:t>2. </a:t>
            </a:r>
            <a:r>
              <a:rPr lang="ko-KR" altLang="en-US" smtClean="0">
                <a:solidFill>
                  <a:srgbClr val="FF0000"/>
                </a:solidFill>
              </a:rPr>
              <a:t>새로운 취미를 갖자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오른쪽 화살표 1"/>
          <p:cNvSpPr/>
          <p:nvPr/>
        </p:nvSpPr>
        <p:spPr>
          <a:xfrm>
            <a:off x="12573756" y="7410678"/>
            <a:ext cx="1235550" cy="76252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특수관계인이 일주를 극하고, 대운 혹은 세운이 다시 일주를 극할 때"/>
          <p:cNvSpPr txBox="1"/>
          <p:nvPr/>
        </p:nvSpPr>
        <p:spPr>
          <a:xfrm>
            <a:off x="14040914" y="5675111"/>
            <a:ext cx="8959569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따라서 남들 앞에서 드러내기 </a:t>
            </a:r>
            <a:endParaRPr lang="en-US" altLang="ko-KR" smtClean="0"/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위함이 아닌</a:t>
            </a:r>
            <a:r>
              <a:rPr lang="en-US" altLang="ko-KR"/>
              <a:t> </a:t>
            </a:r>
            <a:r>
              <a:rPr lang="ko-KR" altLang="en-US" smtClean="0"/>
              <a:t>스스로 만족감을 높이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기 위한 작고 소소한 취미에 도전</a:t>
            </a:r>
            <a:r>
              <a:rPr lang="en-US" altLang="ko-KR" smtClean="0"/>
              <a:t>.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창의적인 역량을 발휘할 조건을 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만들자</a:t>
            </a:r>
            <a:r>
              <a:rPr lang="en-US" altLang="ko-K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5104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현묘가 만난 사람들 </a:t>
            </a:r>
            <a:r>
              <a:rPr lang="en-US" altLang="ko-KR" smtClean="0"/>
              <a:t>3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87158" y="4395092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도덕경을 통해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조화와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균형의 방법을 찾다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487923" y="4393490"/>
            <a:ext cx="7690606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노자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“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7" name="결핍/고립 오행을 극하는 대운이 올 때"/>
          <p:cNvSpPr txBox="1"/>
          <p:nvPr/>
        </p:nvSpPr>
        <p:spPr>
          <a:xfrm>
            <a:off x="3968983" y="9049109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부정적인 것들의 역할을 다시 정립하다</a:t>
            </a:r>
            <a:r>
              <a:rPr lang="en-US" altLang="ko-KR"/>
              <a:t>. –</a:t>
            </a:r>
            <a:r>
              <a:rPr lang="ko-KR" altLang="en-US"/>
              <a:t>조르바의 한계극복</a:t>
            </a:r>
            <a:endParaRPr lang="en-US" altLang="ko-KR" dirty="0"/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3968983" y="7501127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반대편에 있는 것들과의 상호교류와 조화</a:t>
            </a:r>
            <a:r>
              <a:rPr lang="en-US" altLang="ko-KR"/>
              <a:t>!</a:t>
            </a:r>
            <a:r>
              <a:rPr lang="ko-KR" altLang="en-US"/>
              <a:t> 그것이 바로 도</a:t>
            </a:r>
            <a:r>
              <a:rPr lang="en-US" altLang="ko-KR"/>
              <a:t>!</a:t>
            </a:r>
            <a:endParaRPr lang="en-US" altLang="ko-KR" dirty="0"/>
          </a:p>
        </p:txBody>
      </p:sp>
      <p:sp>
        <p:nvSpPr>
          <p:cNvPr id="19" name="결핍/고립 오행을 극하는 대운이 올 때"/>
          <p:cNvSpPr txBox="1"/>
          <p:nvPr/>
        </p:nvSpPr>
        <p:spPr>
          <a:xfrm>
            <a:off x="3968983" y="10721093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아름다운 것과 모욕적인 </a:t>
            </a:r>
            <a:r>
              <a:rPr lang="ko-KR" altLang="en-US" smtClean="0"/>
              <a:t>것</a:t>
            </a:r>
            <a:r>
              <a:rPr lang="en-US" altLang="ko-KR" smtClean="0"/>
              <a:t>,</a:t>
            </a:r>
            <a:r>
              <a:rPr lang="ko-KR" altLang="en-US" smtClean="0"/>
              <a:t> </a:t>
            </a:r>
            <a:r>
              <a:rPr lang="ko-KR" altLang="en-US"/>
              <a:t>그 모두가 내 </a:t>
            </a:r>
            <a:r>
              <a:rPr lang="ko-KR" altLang="en-US" smtClean="0"/>
              <a:t>인생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2650373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자아도취에 빠지다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61198" y="4601945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 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=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신선들의 교과서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9274186" y="4600343"/>
            <a:ext cx="8364371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나는 이제 드디어 신선이 되었다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5153046" y="7519151"/>
            <a:ext cx="1074631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삶과 죽음</a:t>
            </a:r>
            <a:r>
              <a:rPr lang="en-US" altLang="ko-KR"/>
              <a:t>, </a:t>
            </a:r>
            <a:r>
              <a:rPr lang="ko-KR" altLang="en-US"/>
              <a:t>인생의 진리</a:t>
            </a:r>
            <a:r>
              <a:rPr lang="en-US" altLang="ko-KR"/>
              <a:t>, </a:t>
            </a:r>
            <a:endParaRPr lang="en-US" altLang="ko-KR" smtClean="0"/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우주 </a:t>
            </a:r>
            <a:r>
              <a:rPr lang="ko-KR" altLang="en-US"/>
              <a:t>자연의 법칙을 깨닫고</a:t>
            </a:r>
            <a:r>
              <a:rPr lang="en-US" altLang="ko-KR" smtClean="0"/>
              <a:t>,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드디어 </a:t>
            </a:r>
            <a:r>
              <a:rPr lang="ko-KR" altLang="en-US"/>
              <a:t>진정한 자유의 경지에 오르다</a:t>
            </a:r>
            <a:r>
              <a:rPr lang="en-US" altLang="ko-KR"/>
              <a:t>.</a:t>
            </a:r>
            <a:endParaRPr lang="en-US" altLang="ko-KR" dirty="0"/>
          </a:p>
        </p:txBody>
      </p:sp>
      <p:pic>
        <p:nvPicPr>
          <p:cNvPr id="11" name="Picture 2" descr="https://t1.daumcdn.net/cfile/blog/261D1D4F5280240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143" y="2474354"/>
            <a:ext cx="4867322" cy="89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7425172" y="11653563"/>
            <a:ext cx="695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김홍도 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&lt;</a:t>
            </a:r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노자출관도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老子出關圖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)&gt;</a:t>
            </a:r>
            <a:endParaRPr lang="ko-KR" altLang="en-US" sz="36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4350111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현실에서는 쭈구리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830161" y="6865064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마음은 신선이지만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현실의 문제는 하나도 해결하지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못함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4715349" y="6863462"/>
            <a:ext cx="8364371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지속되는 반목과 갈등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오히려 도덕경이 독이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됨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71" y="5817153"/>
            <a:ext cx="4084028" cy="40840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83508" y="5889293"/>
            <a:ext cx="3831841" cy="40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92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주역에서 답을 찾으려 하다</a:t>
            </a:r>
            <a:endParaRPr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49" y="4097969"/>
            <a:ext cx="16156102" cy="74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35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10694133" y="2012070"/>
            <a:ext cx="4048235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하지만</a:t>
            </a:r>
            <a:endParaRPr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31" y="4463983"/>
            <a:ext cx="15235489" cy="2683265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7BE35F48-1569-420B-A9EB-E8238EFFED66}"/>
              </a:ext>
            </a:extLst>
          </p:cNvPr>
          <p:cNvSpPr txBox="1">
            <a:spLocks/>
          </p:cNvSpPr>
          <p:nvPr/>
        </p:nvSpPr>
        <p:spPr>
          <a:xfrm>
            <a:off x="2020031" y="9633905"/>
            <a:ext cx="13547926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sz="4400" b="0" spc="-132">
                <a:ln>
                  <a:noFill/>
                </a:ln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이러한 탐구의 과정 속에 </a:t>
            </a:r>
            <a:r>
              <a:rPr lang="ko-KR" altLang="en-US" sz="4400" b="0" spc="-132" smtClean="0">
                <a:ln>
                  <a:noFill/>
                </a:ln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만난 사주명리</a:t>
            </a:r>
            <a:endParaRPr lang="en-US" altLang="ko-KR" sz="4400" b="0" spc="-132">
              <a:ln>
                <a:noFill/>
              </a:ln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249387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사주의 두가지 전제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264327" y="4331888"/>
            <a:ext cx="13639493" cy="131670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 전제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사주는 오직 살아있는 인간의 삶만을 다룬다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5264327" y="7454221"/>
            <a:ext cx="11317773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중국인 특유의 실용적인 사고방식의 반영</a:t>
            </a:r>
            <a:endParaRPr lang="en-US" altLang="ko-KR" smtClean="0"/>
          </a:p>
        </p:txBody>
      </p:sp>
      <p:sp>
        <p:nvSpPr>
          <p:cNvPr id="13" name="결핍/고립 오행을 극하는 대운이 올 때"/>
          <p:cNvSpPr txBox="1"/>
          <p:nvPr/>
        </p:nvSpPr>
        <p:spPr>
          <a:xfrm>
            <a:off x="5264327" y="6195412"/>
            <a:ext cx="81367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죽음 이후에는 관심이 없다</a:t>
            </a:r>
            <a:r>
              <a:rPr lang="en-US" altLang="ko-KR" smtClean="0"/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99217" y="9384834"/>
            <a:ext cx="156549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내세관을 중점으로 하는 종교와 사주의 가장 큰 차이점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>
              <a:lnSpc>
                <a:spcPct val="150000"/>
              </a:lnSpc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사주가 미신이라고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오히려 미신은 종교가 아닌가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?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4875933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사주의 두가지 전제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3786049" y="4331887"/>
            <a:ext cx="16811902" cy="146796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 전제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살아있는 동안의 리듬이 그 사람의 길흉화복을 결정한다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5376294" y="7733785"/>
            <a:ext cx="11317773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여타 다른 모든 철학과의 본질적인 차이점</a:t>
            </a:r>
            <a:endParaRPr lang="en-US" altLang="ko-KR" smtClean="0"/>
          </a:p>
        </p:txBody>
      </p:sp>
      <p:sp>
        <p:nvSpPr>
          <p:cNvPr id="13" name="결핍/고립 오행을 극하는 대운이 올 때"/>
          <p:cNvSpPr txBox="1"/>
          <p:nvPr/>
        </p:nvSpPr>
        <p:spPr>
          <a:xfrm>
            <a:off x="5153045" y="6588822"/>
            <a:ext cx="81367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도덕경과의 가장 큰 차이점 </a:t>
            </a:r>
            <a:endParaRPr lang="en-US" altLang="ko-KR" smtClean="0"/>
          </a:p>
        </p:txBody>
      </p:sp>
      <p:sp>
        <p:nvSpPr>
          <p:cNvPr id="3" name="직사각형 2"/>
          <p:cNvSpPr/>
          <p:nvPr/>
        </p:nvSpPr>
        <p:spPr>
          <a:xfrm>
            <a:off x="4364547" y="9934699"/>
            <a:ext cx="15654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개인의 구체적인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삶을 개선하는 훌륭한 도구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가 될 수 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4735170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공부의 심화</a:t>
            </a:r>
            <a:r>
              <a:rPr lang="en-US" altLang="ko-KR" smtClean="0"/>
              <a:t>- </a:t>
            </a:r>
            <a:r>
              <a:rPr lang="ko-KR" altLang="en-US" smtClean="0"/>
              <a:t>안녕</a:t>
            </a:r>
            <a:r>
              <a:rPr lang="en-US" altLang="ko-KR" smtClean="0"/>
              <a:t>, </a:t>
            </a:r>
            <a:r>
              <a:rPr lang="ko-KR" altLang="en-US" smtClean="0"/>
              <a:t>사주명리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838782" y="4291514"/>
            <a:ext cx="13886132" cy="18480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아는 것을 표현하면서 점점 앞으로 나아가다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6475445" y="7733785"/>
            <a:ext cx="1021862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공부를 위한 절대적이고 유일한 방법</a:t>
            </a:r>
            <a:r>
              <a:rPr lang="en-US" altLang="ko-KR" smtClean="0"/>
              <a:t>?</a:t>
            </a:r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6475445" y="9993662"/>
            <a:ext cx="8651077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아는 것을 표현하고 나누는 것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77621523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공부의 심화</a:t>
            </a:r>
            <a:r>
              <a:rPr lang="en-US" altLang="ko-KR" smtClean="0"/>
              <a:t>- </a:t>
            </a:r>
            <a:r>
              <a:rPr lang="ko-KR" altLang="en-US" smtClean="0"/>
              <a:t>안녕</a:t>
            </a:r>
            <a:r>
              <a:rPr lang="en-US" altLang="ko-KR" smtClean="0"/>
              <a:t>, </a:t>
            </a:r>
            <a:r>
              <a:rPr lang="ko-KR" altLang="en-US" smtClean="0"/>
              <a:t>사주명리</a:t>
            </a:r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30" y="3588896"/>
            <a:ext cx="5154415" cy="39142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136" y="3612119"/>
            <a:ext cx="3990847" cy="171481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674" y="3635343"/>
            <a:ext cx="4571686" cy="169159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810136" y="5838279"/>
            <a:ext cx="5332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블로그 </a:t>
            </a: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운영 노하우</a:t>
            </a:r>
            <a:endParaRPr lang="en-US" altLang="ko-KR" sz="4400" b="0" spc="-132" dirty="0">
              <a:solidFill>
                <a:srgbClr val="FF0000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10136" y="7119065"/>
            <a:ext cx="15541370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오랫동안 꾸준히 할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것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정보를 충분히 소화한 후 자신만의 언어로 다시 표현할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것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쉽고 간결하게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중학교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학년 수준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정제된 언어를 사용할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것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자신의 관심사와 대중의 관심사가 일치하는 주제를 선정할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4979555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칼을 차고 상담가의 길로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2286098" y="4499338"/>
            <a:ext cx="1766814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/>
              <a:t>블로그에 달린 </a:t>
            </a:r>
            <a:r>
              <a:rPr lang="ko-KR" altLang="en-US" smtClean="0"/>
              <a:t>댓글</a:t>
            </a:r>
            <a:endParaRPr lang="en-US" altLang="ko-KR" smtClean="0"/>
          </a:p>
          <a:p>
            <a:pPr marL="0" indent="0" algn="l">
              <a:lnSpc>
                <a:spcPct val="150000"/>
              </a:lnSpc>
              <a:buNone/>
            </a:pPr>
            <a:endParaRPr lang="en-US" altLang="ko-KR" smtClean="0"/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 smtClean="0"/>
              <a:t>- </a:t>
            </a:r>
            <a:r>
              <a:rPr lang="ko-KR" altLang="en-US"/>
              <a:t>자살을 생각중입니다</a:t>
            </a:r>
            <a:r>
              <a:rPr lang="en-US" altLang="ko-KR"/>
              <a:t>. </a:t>
            </a:r>
            <a:r>
              <a:rPr lang="ko-KR" altLang="en-US"/>
              <a:t>사주를 보면 답이 나올까요</a:t>
            </a:r>
            <a:r>
              <a:rPr lang="en-US" altLang="ko-KR" smtClean="0"/>
              <a:t>?</a:t>
            </a:r>
            <a:endParaRPr lang="en-US" altLang="ko-KR"/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-3444142" y="9079536"/>
            <a:ext cx="1938274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어떻게 해서라도 막아야 한다</a:t>
            </a:r>
            <a:r>
              <a:rPr lang="en-US" altLang="ko-K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508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7" name="건강"/>
          <p:cNvSpPr txBox="1"/>
          <p:nvPr/>
        </p:nvSpPr>
        <p:spPr>
          <a:xfrm>
            <a:off x="5850231" y="2504298"/>
            <a:ext cx="12683538" cy="88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z="6600" smtClean="0"/>
              <a:t>현묘가 제안하는 계묘년 개운법</a:t>
            </a:r>
            <a:endParaRPr sz="6600"/>
          </a:p>
        </p:txBody>
      </p:sp>
      <p:sp>
        <p:nvSpPr>
          <p:cNvPr id="128" name="과다 오행이 대운에 올 때"/>
          <p:cNvSpPr txBox="1"/>
          <p:nvPr/>
        </p:nvSpPr>
        <p:spPr>
          <a:xfrm>
            <a:off x="1047521" y="5658551"/>
            <a:ext cx="11144479" cy="497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계묘년 다음으로는 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 2024</a:t>
            </a:r>
            <a:r>
              <a:rPr lang="ko-KR" altLang="en-US" smtClean="0"/>
              <a:t>년</a:t>
            </a:r>
            <a:r>
              <a:rPr lang="en-US" altLang="ko-KR" smtClean="0"/>
              <a:t>, 2025</a:t>
            </a:r>
            <a:r>
              <a:rPr lang="ko-KR" altLang="en-US" smtClean="0"/>
              <a:t>년</a:t>
            </a:r>
            <a:r>
              <a:rPr lang="en-US" altLang="ko-KR" smtClean="0"/>
              <a:t>, 2026</a:t>
            </a:r>
            <a:r>
              <a:rPr lang="ko-KR" altLang="en-US" smtClean="0"/>
              <a:t>년</a:t>
            </a:r>
            <a:r>
              <a:rPr lang="en-US" altLang="ko-KR" smtClean="0"/>
              <a:t>, 2027</a:t>
            </a:r>
            <a:r>
              <a:rPr lang="ko-KR" altLang="en-US" smtClean="0"/>
              <a:t>년</a:t>
            </a:r>
            <a:r>
              <a:rPr lang="en-US" altLang="ko-KR" smtClean="0"/>
              <a:t>, 2028</a:t>
            </a:r>
            <a:r>
              <a:rPr lang="ko-KR" altLang="en-US" smtClean="0"/>
              <a:t>년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 &lt;</a:t>
            </a:r>
            <a:r>
              <a:rPr lang="ko-KR" altLang="en-US" smtClean="0">
                <a:solidFill>
                  <a:srgbClr val="00B050"/>
                </a:solidFill>
              </a:rPr>
              <a:t>갑</a:t>
            </a:r>
            <a:r>
              <a:rPr lang="ko-KR" altLang="en-US" smtClean="0">
                <a:solidFill>
                  <a:srgbClr val="FFC000"/>
                </a:solidFill>
              </a:rPr>
              <a:t>진</a:t>
            </a:r>
            <a:r>
              <a:rPr lang="en-US" altLang="ko-KR" smtClean="0"/>
              <a:t>&gt;  &lt;</a:t>
            </a:r>
            <a:r>
              <a:rPr lang="ko-KR" altLang="en-US" smtClean="0">
                <a:solidFill>
                  <a:srgbClr val="00B050"/>
                </a:solidFill>
              </a:rPr>
              <a:t>을</a:t>
            </a:r>
            <a:r>
              <a:rPr lang="ko-KR" altLang="en-US" smtClean="0">
                <a:solidFill>
                  <a:srgbClr val="FF0000"/>
                </a:solidFill>
              </a:rPr>
              <a:t>사</a:t>
            </a:r>
            <a:r>
              <a:rPr lang="en-US" altLang="ko-KR" smtClean="0"/>
              <a:t>&gt;  &lt;</a:t>
            </a:r>
            <a:r>
              <a:rPr lang="ko-KR" altLang="en-US" smtClean="0">
                <a:solidFill>
                  <a:srgbClr val="FF0000"/>
                </a:solidFill>
              </a:rPr>
              <a:t>병오</a:t>
            </a:r>
            <a:r>
              <a:rPr lang="en-US" altLang="ko-KR" smtClean="0"/>
              <a:t>&gt;  &lt;</a:t>
            </a:r>
            <a:r>
              <a:rPr lang="ko-KR" altLang="en-US" smtClean="0">
                <a:solidFill>
                  <a:srgbClr val="FF0000"/>
                </a:solidFill>
              </a:rPr>
              <a:t>정</a:t>
            </a:r>
            <a:r>
              <a:rPr lang="ko-KR" altLang="en-US" smtClean="0">
                <a:solidFill>
                  <a:srgbClr val="FFC000"/>
                </a:solidFill>
              </a:rPr>
              <a:t>미</a:t>
            </a:r>
            <a:r>
              <a:rPr lang="en-US" altLang="ko-KR" smtClean="0"/>
              <a:t>&gt;  &lt;</a:t>
            </a:r>
            <a:r>
              <a:rPr lang="ko-KR" altLang="en-US" smtClean="0">
                <a:solidFill>
                  <a:srgbClr val="FFC000"/>
                </a:solidFill>
              </a:rPr>
              <a:t>무</a:t>
            </a:r>
            <a:r>
              <a:rPr lang="ko-KR" alt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신</a:t>
            </a:r>
            <a:r>
              <a:rPr lang="en-US" altLang="ko-KR" smtClean="0"/>
              <a:t>&gt;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이 흘러오는데</a:t>
            </a:r>
            <a:r>
              <a:rPr lang="en-US" altLang="ko-KR" smtClean="0"/>
              <a:t>, </a:t>
            </a:r>
            <a:r>
              <a:rPr lang="ko-KR" altLang="en-US" smtClean="0"/>
              <a:t>금</a:t>
            </a:r>
            <a:r>
              <a:rPr lang="en-US" altLang="ko-KR" smtClean="0"/>
              <a:t>,</a:t>
            </a:r>
            <a:r>
              <a:rPr lang="ko-KR" altLang="en-US" smtClean="0"/>
              <a:t>수의 기운과는 거리가 먼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기운들이 쭉 이어진다</a:t>
            </a:r>
            <a:r>
              <a:rPr lang="en-US" altLang="ko-KR" smtClean="0"/>
              <a:t>. </a:t>
            </a:r>
            <a:endParaRPr lang="en-US" altLang="ko-KR"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1750428" y="4270374"/>
            <a:ext cx="8918596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>
                <a:solidFill>
                  <a:srgbClr val="FF0000"/>
                </a:solidFill>
              </a:rPr>
              <a:t>3</a:t>
            </a:r>
            <a:r>
              <a:rPr lang="en-US" altLang="ko-KR" smtClean="0">
                <a:solidFill>
                  <a:srgbClr val="FF0000"/>
                </a:solidFill>
              </a:rPr>
              <a:t>. </a:t>
            </a:r>
            <a:r>
              <a:rPr lang="ko-KR" altLang="en-US" smtClean="0">
                <a:solidFill>
                  <a:srgbClr val="FF0000"/>
                </a:solidFill>
              </a:rPr>
              <a:t>양기가 강한 사람은 반드시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오른쪽 화살표 1"/>
          <p:cNvSpPr/>
          <p:nvPr/>
        </p:nvSpPr>
        <p:spPr>
          <a:xfrm>
            <a:off x="12463686" y="7384916"/>
            <a:ext cx="1235550" cy="76252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특수관계인이 일주를 극하고, 대운 혹은 세운이 다시 일주를 극할 때"/>
          <p:cNvSpPr txBox="1"/>
          <p:nvPr/>
        </p:nvSpPr>
        <p:spPr>
          <a:xfrm>
            <a:off x="13694206" y="5658551"/>
            <a:ext cx="9679125" cy="741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즉 계묘년은 사막을 앞둔 시점에서의</a:t>
            </a:r>
            <a:endParaRPr lang="en-US" altLang="ko-KR" smtClean="0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마지막 </a:t>
            </a:r>
            <a:r>
              <a:rPr lang="ko-KR" altLang="en-US" smtClean="0">
                <a:solidFill>
                  <a:schemeClr val="accent1"/>
                </a:solidFill>
              </a:rPr>
              <a:t>오아시스</a:t>
            </a:r>
            <a:r>
              <a:rPr lang="ko-KR" altLang="en-US" smtClean="0"/>
              <a:t>에 해당한다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따라서 계묘년에는 반드시 정신적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평온함을 확보할 수단을 마련해야 함</a:t>
            </a:r>
            <a:r>
              <a:rPr lang="en-US" altLang="ko-KR" smtClean="0"/>
              <a:t>.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>
                <a:solidFill>
                  <a:srgbClr val="00B050"/>
                </a:solidFill>
              </a:rPr>
              <a:t>종교</a:t>
            </a:r>
            <a:r>
              <a:rPr lang="en-US" altLang="ko-KR" smtClean="0"/>
              <a:t>, </a:t>
            </a:r>
            <a:r>
              <a:rPr lang="ko-KR" altLang="en-US" smtClean="0">
                <a:solidFill>
                  <a:srgbClr val="00B050"/>
                </a:solidFill>
              </a:rPr>
              <a:t>명상</a:t>
            </a:r>
            <a:r>
              <a:rPr lang="en-US" altLang="ko-KR" smtClean="0">
                <a:solidFill>
                  <a:srgbClr val="00B050"/>
                </a:solidFill>
              </a:rPr>
              <a:t>(</a:t>
            </a:r>
            <a:r>
              <a:rPr lang="ko-KR" altLang="en-US" smtClean="0">
                <a:solidFill>
                  <a:srgbClr val="00B050"/>
                </a:solidFill>
              </a:rPr>
              <a:t>요가</a:t>
            </a:r>
            <a:r>
              <a:rPr lang="en-US" altLang="ko-KR" smtClean="0">
                <a:solidFill>
                  <a:srgbClr val="00B050"/>
                </a:solidFill>
              </a:rPr>
              <a:t>,108</a:t>
            </a:r>
            <a:r>
              <a:rPr lang="ko-KR" altLang="en-US" smtClean="0">
                <a:solidFill>
                  <a:srgbClr val="00B050"/>
                </a:solidFill>
              </a:rPr>
              <a:t>배</a:t>
            </a:r>
            <a:r>
              <a:rPr lang="en-US" altLang="ko-KR" smtClean="0">
                <a:solidFill>
                  <a:srgbClr val="00B050"/>
                </a:solidFill>
              </a:rPr>
              <a:t>,</a:t>
            </a:r>
            <a:r>
              <a:rPr lang="ko-KR" altLang="en-US" smtClean="0">
                <a:solidFill>
                  <a:srgbClr val="00B050"/>
                </a:solidFill>
              </a:rPr>
              <a:t>기수련</a:t>
            </a:r>
            <a:r>
              <a:rPr lang="en-US" altLang="ko-KR" smtClean="0">
                <a:solidFill>
                  <a:srgbClr val="00B050"/>
                </a:solidFill>
              </a:rPr>
              <a:t>)</a:t>
            </a:r>
            <a:r>
              <a:rPr lang="en-US" altLang="ko-KR" smtClean="0"/>
              <a:t>,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>
                <a:solidFill>
                  <a:srgbClr val="00B050"/>
                </a:solidFill>
              </a:rPr>
              <a:t>걷기</a:t>
            </a:r>
            <a:r>
              <a:rPr lang="en-US" altLang="ko-KR" smtClean="0"/>
              <a:t>, </a:t>
            </a:r>
            <a:r>
              <a:rPr lang="ko-KR" altLang="en-US" smtClean="0">
                <a:solidFill>
                  <a:srgbClr val="00B050"/>
                </a:solidFill>
              </a:rPr>
              <a:t>수영</a:t>
            </a:r>
            <a:r>
              <a:rPr lang="en-US" altLang="ko-KR" smtClean="0"/>
              <a:t>, </a:t>
            </a:r>
            <a:r>
              <a:rPr lang="ko-KR" altLang="en-US" smtClean="0">
                <a:solidFill>
                  <a:srgbClr val="00B050"/>
                </a:solidFill>
              </a:rPr>
              <a:t>사이클</a:t>
            </a:r>
            <a:r>
              <a:rPr lang="ko-KR" altLang="en-US" smtClean="0"/>
              <a:t> 등 화기운을  </a:t>
            </a: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배출할 수 있는 운동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80215723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상담을 시작한 이후</a:t>
            </a:r>
            <a:endParaRPr/>
          </a:p>
        </p:txBody>
      </p:sp>
      <p:sp>
        <p:nvSpPr>
          <p:cNvPr id="11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14486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이론과 실전의 조화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불필요한 것들을 버리다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 hangingPunct="1">
              <a:defRPr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Feat.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신살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859214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사주가 진짜 맞구나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3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603942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그런데 풀리지 않는 의문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372556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생년월일이 인생을 결정한다고</a:t>
            </a:r>
            <a:r>
              <a:rPr lang="en-US" altLang="ko-KR" smtClean="0"/>
              <a:t>?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1689100" y="6895883"/>
            <a:ext cx="785014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과학적으로 이게 말이 돼</a:t>
            </a:r>
            <a:r>
              <a:rPr lang="en-US" altLang="ko-KR" smtClean="0"/>
              <a:t>??</a:t>
            </a: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1689100" y="8550686"/>
            <a:ext cx="11252955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그런데 왜 사주를 보면 잘 맞아떨어지지</a:t>
            </a:r>
            <a:r>
              <a:rPr lang="en-US" altLang="ko-KR" smtClean="0"/>
              <a:t>?</a:t>
            </a:r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1689100" y="10253037"/>
            <a:ext cx="739538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어떻게 해서든 답을 찾자</a:t>
            </a:r>
            <a:endParaRPr lang="en-US" altLang="ko-KR" smtClean="0"/>
          </a:p>
        </p:txBody>
      </p:sp>
      <p:sp>
        <p:nvSpPr>
          <p:cNvPr id="17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6741317" y="4450177"/>
            <a:ext cx="10901366" cy="93472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생각할수록 신기하고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이상한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현상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7458279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분만실</a:t>
            </a:r>
            <a:r>
              <a:rPr lang="en-US" altLang="ko-KR" smtClean="0"/>
              <a:t>, </a:t>
            </a:r>
            <a:r>
              <a:rPr lang="ko-KR" altLang="en-US" smtClean="0"/>
              <a:t>그리고 우주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5780432" y="10120390"/>
            <a:ext cx="415094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자연의 기운</a:t>
            </a:r>
            <a:endParaRPr lang="en-US" altLang="ko-KR" smtClean="0"/>
          </a:p>
        </p:txBody>
      </p:sp>
      <p:pic>
        <p:nvPicPr>
          <p:cNvPr id="11" name="그래픽 8" descr="물결">
            <a:extLst>
              <a:ext uri="{FF2B5EF4-FFF2-40B4-BE49-F238E27FC236}">
                <a16:creationId xmlns:a16="http://schemas.microsoft.com/office/drawing/2014/main" id="{125D316E-6D07-4883-8E62-8029BDAA8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6677" y="7390316"/>
            <a:ext cx="1189190" cy="1189190"/>
          </a:xfrm>
          <a:prstGeom prst="rect">
            <a:avLst/>
          </a:prstGeom>
        </p:spPr>
      </p:pic>
      <p:pic>
        <p:nvPicPr>
          <p:cNvPr id="12" name="그래픽 11" descr="모닥불">
            <a:extLst>
              <a:ext uri="{FF2B5EF4-FFF2-40B4-BE49-F238E27FC236}">
                <a16:creationId xmlns:a16="http://schemas.microsoft.com/office/drawing/2014/main" id="{7BB06913-1277-4AF1-9B3B-C40BE4CB1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11739" y="5163130"/>
            <a:ext cx="1199600" cy="1199600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95699291-EDD2-489C-BD8D-05B473AD2637}"/>
              </a:ext>
            </a:extLst>
          </p:cNvPr>
          <p:cNvSpPr txBox="1">
            <a:spLocks/>
          </p:cNvSpPr>
          <p:nvPr/>
        </p:nvSpPr>
        <p:spPr>
          <a:xfrm>
            <a:off x="7431743" y="6553357"/>
            <a:ext cx="6500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dirty="0">
                <a:solidFill>
                  <a:srgbClr val="A5002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火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FC190B16-ECFF-436E-8337-B73B277057CF}"/>
              </a:ext>
            </a:extLst>
          </p:cNvPr>
          <p:cNvSpPr txBox="1">
            <a:spLocks/>
          </p:cNvSpPr>
          <p:nvPr/>
        </p:nvSpPr>
        <p:spPr>
          <a:xfrm>
            <a:off x="7431743" y="8509830"/>
            <a:ext cx="6500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水</a:t>
            </a:r>
          </a:p>
        </p:txBody>
      </p:sp>
      <p:sp>
        <p:nvSpPr>
          <p:cNvPr id="19" name="사각형: 둥근 모서리 14">
            <a:extLst>
              <a:ext uri="{FF2B5EF4-FFF2-40B4-BE49-F238E27FC236}">
                <a16:creationId xmlns:a16="http://schemas.microsoft.com/office/drawing/2014/main" id="{F0570ED7-EBE3-495D-ABF2-134C2FFE7E0A}"/>
              </a:ext>
            </a:extLst>
          </p:cNvPr>
          <p:cNvSpPr/>
          <p:nvPr/>
        </p:nvSpPr>
        <p:spPr>
          <a:xfrm>
            <a:off x="6733258" y="4987640"/>
            <a:ext cx="2245289" cy="446115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래픽 13" descr="갈매기형 화살표">
            <a:extLst>
              <a:ext uri="{FF2B5EF4-FFF2-40B4-BE49-F238E27FC236}">
                <a16:creationId xmlns:a16="http://schemas.microsoft.com/office/drawing/2014/main" id="{75694A2B-0FCA-4F07-8835-727FFB9069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947473" y="6686189"/>
            <a:ext cx="2489054" cy="188264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65F2719-43F3-4D28-943A-6CF21BD2FD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29091" y="4593428"/>
            <a:ext cx="6054841" cy="5343051"/>
          </a:xfrm>
          <a:prstGeom prst="rect">
            <a:avLst/>
          </a:prstGeom>
        </p:spPr>
      </p:pic>
      <p:pic>
        <p:nvPicPr>
          <p:cNvPr id="22" name="그래픽 6" descr="아기">
            <a:extLst>
              <a:ext uri="{FF2B5EF4-FFF2-40B4-BE49-F238E27FC236}">
                <a16:creationId xmlns:a16="http://schemas.microsoft.com/office/drawing/2014/main" id="{1D4DBA80-79F3-4A07-B209-E392245C7C7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456543" y="7590990"/>
            <a:ext cx="1399936" cy="13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77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 smtClean="0"/>
              <a:t>2022 </a:t>
            </a:r>
            <a:r>
              <a:rPr lang="ko-KR" altLang="en-US" smtClean="0"/>
              <a:t>카타르 월드컵과 사주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318666" y="4112036"/>
            <a:ext cx="1214180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카타르 월드컵 개최기간 </a:t>
            </a:r>
            <a:r>
              <a:rPr lang="en-US" altLang="ko-KR" smtClean="0">
                <a:solidFill>
                  <a:srgbClr val="00B0F0"/>
                </a:solidFill>
              </a:rPr>
              <a:t>11</a:t>
            </a:r>
            <a:r>
              <a:rPr lang="ko-KR" altLang="en-US" smtClean="0">
                <a:solidFill>
                  <a:srgbClr val="00B0F0"/>
                </a:solidFill>
              </a:rPr>
              <a:t>월 </a:t>
            </a:r>
            <a:r>
              <a:rPr lang="en-US" altLang="ko-KR" smtClean="0">
                <a:solidFill>
                  <a:srgbClr val="00B0F0"/>
                </a:solidFill>
              </a:rPr>
              <a:t>20</a:t>
            </a:r>
            <a:r>
              <a:rPr lang="ko-KR" altLang="en-US" smtClean="0">
                <a:solidFill>
                  <a:srgbClr val="00B0F0"/>
                </a:solidFill>
              </a:rPr>
              <a:t>일</a:t>
            </a:r>
            <a:r>
              <a:rPr lang="en-US" altLang="ko-KR" smtClean="0">
                <a:solidFill>
                  <a:srgbClr val="00B0F0"/>
                </a:solidFill>
              </a:rPr>
              <a:t>~12</a:t>
            </a:r>
            <a:r>
              <a:rPr lang="ko-KR" altLang="en-US" smtClean="0">
                <a:solidFill>
                  <a:srgbClr val="00B0F0"/>
                </a:solidFill>
              </a:rPr>
              <a:t>월 </a:t>
            </a:r>
            <a:r>
              <a:rPr lang="en-US" altLang="ko-KR" smtClean="0">
                <a:solidFill>
                  <a:srgbClr val="00B0F0"/>
                </a:solidFill>
              </a:rPr>
              <a:t>18</a:t>
            </a:r>
            <a:r>
              <a:rPr lang="ko-KR" altLang="en-US" smtClean="0">
                <a:solidFill>
                  <a:srgbClr val="00B0F0"/>
                </a:solidFill>
              </a:rPr>
              <a:t>일</a:t>
            </a:r>
            <a:endParaRPr lang="en-US" altLang="ko-KR" smtClean="0">
              <a:solidFill>
                <a:srgbClr val="00B0F0"/>
              </a:solidFill>
            </a:endParaRP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14173200" y="4112036"/>
            <a:ext cx="853297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수의 기운이 강한 </a:t>
            </a:r>
            <a:r>
              <a:rPr lang="ko-KR" altLang="en-US" smtClean="0">
                <a:solidFill>
                  <a:srgbClr val="00B0F0"/>
                </a:solidFill>
              </a:rPr>
              <a:t>亥</a:t>
            </a:r>
            <a:r>
              <a:rPr lang="ko-KR" altLang="en-US" smtClean="0"/>
              <a:t>해월</a:t>
            </a:r>
            <a:r>
              <a:rPr lang="en-US" altLang="ko-KR" smtClean="0"/>
              <a:t>, </a:t>
            </a:r>
            <a:r>
              <a:rPr lang="ko-KR" altLang="en-US" smtClean="0">
                <a:solidFill>
                  <a:srgbClr val="00B0F0"/>
                </a:solidFill>
              </a:rPr>
              <a:t>子</a:t>
            </a:r>
            <a:r>
              <a:rPr lang="ko-KR" altLang="en-US" smtClean="0"/>
              <a:t>월</a:t>
            </a:r>
            <a:endParaRPr lang="en-US" altLang="ko-KR" smtClean="0"/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318666" y="5838956"/>
            <a:ext cx="15939366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en-US" altLang="ko-KR" smtClean="0"/>
              <a:t>11</a:t>
            </a:r>
            <a:r>
              <a:rPr lang="ko-KR" altLang="en-US" smtClean="0"/>
              <a:t>월 </a:t>
            </a:r>
            <a:r>
              <a:rPr lang="en-US" altLang="ko-KR" smtClean="0"/>
              <a:t>25</a:t>
            </a:r>
            <a:r>
              <a:rPr lang="ko-KR" altLang="en-US" smtClean="0"/>
              <a:t>일에 카타르에서 태어난 아이는 더운 날씨에</a:t>
            </a: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    태어났으니 화의 기운을 받았다고 봐야 할까</a:t>
            </a:r>
            <a:r>
              <a:rPr lang="en-US" altLang="ko-KR" smtClean="0"/>
              <a:t>?</a:t>
            </a:r>
          </a:p>
          <a:p>
            <a:pPr marL="0" indent="0" algn="l">
              <a:buNone/>
            </a:pP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    </a:t>
            </a:r>
            <a:r>
              <a:rPr lang="ko-KR" altLang="en-US" smtClean="0"/>
              <a:t>동아시아의 기준에 맞춰서 수의 기운을 받았다고 봐야할까</a:t>
            </a:r>
            <a:r>
              <a:rPr lang="en-US" altLang="ko-KR" smtClean="0"/>
              <a:t>?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 </a:t>
            </a:r>
            <a:r>
              <a:rPr lang="ko-KR" altLang="en-US" smtClean="0"/>
              <a:t>도대체 기준이 뭐지</a:t>
            </a:r>
            <a:r>
              <a:rPr lang="en-US" altLang="ko-KR" smtClean="0"/>
              <a:t>?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 </a:t>
            </a:r>
            <a:r>
              <a:rPr lang="ko-KR" altLang="en-US" smtClean="0"/>
              <a:t>카타르에서 태어난 아이가 동아시아의 기준을 따른다</a:t>
            </a:r>
            <a:r>
              <a:rPr lang="en-US" altLang="ko-KR" smtClean="0"/>
              <a:t>?</a:t>
            </a: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 </a:t>
            </a:r>
            <a:r>
              <a:rPr lang="ko-KR" altLang="en-US" smtClean="0"/>
              <a:t>시베리아에서 태어난 아이는 수의 기운만을 받는가</a:t>
            </a:r>
            <a:r>
              <a:rPr lang="en-US" altLang="ko-KR" smtClean="0"/>
              <a:t>?</a:t>
            </a:r>
            <a:endParaRPr lang="en-US" altLang="ko-KR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5868" y="5439279"/>
            <a:ext cx="6576036" cy="69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189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아인슈타인의 일반상대성 이론</a:t>
            </a:r>
            <a:endParaRPr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1A57BFF-A73B-4552-91C3-0C8D4777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84266" y="5616324"/>
            <a:ext cx="5009494" cy="500949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D5E346-8726-4198-BC34-ECA312B85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80" y="4150946"/>
            <a:ext cx="9926146" cy="736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6899452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아인슈타인의 일반상대성 이론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513821" y="4161016"/>
            <a:ext cx="23356357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질량을 가진 물체는 시공간을 왜곡한다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marL="457200" lvl="0" indent="-4572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태양이 왜곡한 시공간안에서 지구는 태양 주변을 회전한다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3.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왜곡된 시공간 안에 놓인다는 말은 실시간으로 영향을 주고 받는다는 말이다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4.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따라서 지구는 태양과 실시간으로 영향을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주고 받는다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5.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지구와 태양과의 관계가 시시각각 각기 다른 기운을 만들며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 기운의 영향을 받아 태어난 유기체는 평생 그 기운의 영향을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받는다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0924613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아인슈타인의 일반상대성 이론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2702156" y="3825736"/>
            <a:ext cx="18979687" cy="807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정리하면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지구가 태양 주변을 공전하므로 </a:t>
            </a: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지구는 태양의 영향을 가장 크게 받고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 태양의 영향력이 매년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계절마다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월마다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날마다 달라지므로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smtClean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지구에 태어난 유기체는 태양과 지구의 변하는 관계에 영향을 받는다</a:t>
            </a:r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지구의 주인은 바로 태양이다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r>
              <a:rPr lang="en-US" altLang="ko-KR" sz="4400" b="0" spc="-132" smtClean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</a:t>
            </a:r>
            <a:endParaRPr lang="en-US" altLang="ko-KR" sz="4400" b="0" spc="-132" smtClean="0">
              <a:solidFill>
                <a:srgbClr val="FF0000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3814284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유기체의 특성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4805252" y="4628376"/>
            <a:ext cx="175912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기계와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달리 한번 멈추면 다시 원래대로 돌아가지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r>
              <a:rPr lang="en-US" altLang="ko-KR" sz="4400" b="0" spc="-132" smtClean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한시간 동안 멈춰있던 심장은 다시 뛰지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즉 흐름이 끊어지면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다시금 제 흐름으로 돌아오지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3.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유기체에게 제일 중요한 것은 리듬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활동성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을 계속 유지하는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4.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따라서 삶을 가능하게 한 탄생 순간의 리듬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스파크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 제일 중요한다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5.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처음에 우리 심장을 뛰게 한 그 리듬이 평생 우리를 이끈다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616873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238106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길게 공부할 사람의 공부방법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818896" y="4645536"/>
            <a:ext cx="17637760" cy="497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사주는 인간을 이해하는 훌륭한 도구이다</a:t>
            </a:r>
            <a:r>
              <a:rPr lang="en-US" altLang="ko-KR" smtClean="0"/>
              <a:t>.</a:t>
            </a:r>
          </a:p>
          <a:p>
            <a:pPr algn="l"/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훌륭한 레시피를 지녔다고</a:t>
            </a:r>
            <a:r>
              <a:rPr lang="en-US" altLang="ko-KR" smtClean="0"/>
              <a:t>, </a:t>
            </a:r>
            <a:r>
              <a:rPr lang="ko-KR" altLang="en-US" smtClean="0"/>
              <a:t>누구나 위대한 요리사가 될 수 없듯이</a:t>
            </a: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사주 이론은 완벽하게 알더라도 훌륭한 역술가</a:t>
            </a:r>
            <a:r>
              <a:rPr lang="en-US" altLang="ko-KR" smtClean="0"/>
              <a:t>, </a:t>
            </a:r>
            <a:r>
              <a:rPr lang="ko-KR" altLang="en-US" smtClean="0"/>
              <a:t>상담가가 될 수 없다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반드시 공부를 통해 나만의 통찰력을 확보해야 한다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>
                <a:solidFill>
                  <a:srgbClr val="FF0000"/>
                </a:solidFill>
              </a:rPr>
              <a:t>사주공부와 함께 꼭 책을 읽어서 자신의 통찰력을 기르자</a:t>
            </a:r>
            <a:r>
              <a:rPr lang="en-US" altLang="ko-KR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26" name="Picture 2" descr="미완의 베르세르크 작가는 갔지만 끝난 건 아니다 김동욱의 하이컬처 | 한경닷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560" y="7372544"/>
            <a:ext cx="9144000" cy="60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2842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238106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길게 공부할 사람의 공부방법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402076" y="5201052"/>
            <a:ext cx="16605764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배우고 나서는 반드시 표현해야 한다</a:t>
            </a:r>
            <a:r>
              <a:rPr lang="en-US" altLang="ko-KR" smtClean="0"/>
              <a:t>. </a:t>
            </a:r>
          </a:p>
          <a:p>
            <a:pPr algn="l"/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   </a:t>
            </a:r>
            <a:r>
              <a:rPr lang="ko-KR" altLang="en-US" smtClean="0">
                <a:solidFill>
                  <a:srgbClr val="FF0000"/>
                </a:solidFill>
              </a:rPr>
              <a:t>블로그와 유튜브를 시작하자</a:t>
            </a:r>
            <a:r>
              <a:rPr lang="en-US" altLang="ko-KR" smtClean="0">
                <a:solidFill>
                  <a:srgbClr val="FF0000"/>
                </a:solidFill>
              </a:rPr>
              <a:t>. </a:t>
            </a:r>
          </a:p>
          <a:p>
            <a:pPr marL="0" indent="0" algn="l"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 smtClean="0">
                <a:solidFill>
                  <a:srgbClr val="FF0000"/>
                </a:solidFill>
              </a:rPr>
              <a:t>    </a:t>
            </a:r>
            <a:r>
              <a:rPr lang="ko-KR" altLang="en-US"/>
              <a:t>자신의 홍보수단이 됨과 동시에 복습할 수 있는 최고의 도구이다</a:t>
            </a:r>
            <a:r>
              <a:rPr lang="en-US" altLang="ko-KR"/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836" y="5201052"/>
            <a:ext cx="6031676" cy="8034144"/>
          </a:xfrm>
          <a:prstGeom prst="rect">
            <a:avLst/>
          </a:prstGeom>
        </p:spPr>
      </p:pic>
      <p:sp>
        <p:nvSpPr>
          <p:cNvPr id="9" name="결핍/고립 오행을 극하는 대운이 올 때"/>
          <p:cNvSpPr txBox="1"/>
          <p:nvPr/>
        </p:nvSpPr>
        <p:spPr>
          <a:xfrm>
            <a:off x="402076" y="9660755"/>
            <a:ext cx="17428724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수업시간에 제공되는 </a:t>
            </a:r>
            <a:r>
              <a:rPr lang="en-US" altLang="ko-KR" smtClean="0"/>
              <a:t>PPT </a:t>
            </a:r>
            <a:r>
              <a:rPr lang="ko-KR" altLang="en-US" smtClean="0"/>
              <a:t>파일을 자유롭게 복사해서 활용해도 좋다</a:t>
            </a:r>
            <a:r>
              <a:rPr lang="en-US" altLang="ko-KR" smtClean="0"/>
              <a:t>. 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8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7" name="건강"/>
          <p:cNvSpPr txBox="1"/>
          <p:nvPr/>
        </p:nvSpPr>
        <p:spPr>
          <a:xfrm>
            <a:off x="4890492" y="2788250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 smtClean="0"/>
              <a:t>1. </a:t>
            </a:r>
            <a:r>
              <a:rPr lang="ko-KR" altLang="en-US" smtClean="0"/>
              <a:t>강사 소개</a:t>
            </a:r>
            <a:endParaRPr/>
          </a:p>
        </p:txBody>
      </p:sp>
      <p:sp>
        <p:nvSpPr>
          <p:cNvPr id="128" name="과다 오행이 대운에 올 때"/>
          <p:cNvSpPr txBox="1"/>
          <p:nvPr/>
        </p:nvSpPr>
        <p:spPr>
          <a:xfrm>
            <a:off x="4448299" y="7677488"/>
            <a:ext cx="11108427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블로그 </a:t>
            </a:r>
            <a:r>
              <a:rPr lang="en-US" altLang="ko-KR" smtClean="0"/>
              <a:t>“</a:t>
            </a:r>
            <a:r>
              <a:rPr lang="ko-KR" altLang="en-US" smtClean="0"/>
              <a:t>안녕</a:t>
            </a:r>
            <a:r>
              <a:rPr lang="en-US" altLang="ko-KR" smtClean="0"/>
              <a:t>, </a:t>
            </a:r>
            <a:r>
              <a:rPr lang="ko-KR" altLang="en-US" smtClean="0"/>
              <a:t>사주명리</a:t>
            </a:r>
            <a:r>
              <a:rPr lang="en-US" altLang="ko-KR" smtClean="0"/>
              <a:t>”</a:t>
            </a:r>
            <a:r>
              <a:rPr lang="ko-KR" altLang="en-US" smtClean="0"/>
              <a:t> 운영 </a:t>
            </a:r>
            <a:r>
              <a:rPr lang="en-US" altLang="ko-KR" smtClean="0"/>
              <a:t>(</a:t>
            </a:r>
            <a:r>
              <a:rPr lang="en-US" smtClean="0"/>
              <a:t>2018</a:t>
            </a:r>
            <a:r>
              <a:rPr lang="ko-KR" altLang="en-US" smtClean="0"/>
              <a:t>년 </a:t>
            </a:r>
            <a:r>
              <a:rPr lang="en-US" altLang="ko-KR" smtClean="0"/>
              <a:t>~  )</a:t>
            </a:r>
            <a:endParaRPr/>
          </a:p>
        </p:txBody>
      </p:sp>
      <p:sp>
        <p:nvSpPr>
          <p:cNvPr id="129" name="결핍/고립 오행을 극하는 대운이 올 때"/>
          <p:cNvSpPr txBox="1"/>
          <p:nvPr/>
        </p:nvSpPr>
        <p:spPr>
          <a:xfrm>
            <a:off x="4448299" y="8982507"/>
            <a:ext cx="900759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책 </a:t>
            </a:r>
            <a:r>
              <a:rPr lang="en-US" altLang="ko-KR" smtClean="0"/>
              <a:t>“</a:t>
            </a:r>
            <a:r>
              <a:rPr lang="ko-KR" altLang="en-US" smtClean="0"/>
              <a:t>나의 사주명리</a:t>
            </a:r>
            <a:r>
              <a:rPr lang="en-US" altLang="ko-KR" smtClean="0"/>
              <a:t>” </a:t>
            </a:r>
            <a:r>
              <a:rPr lang="ko-KR" altLang="en-US" smtClean="0"/>
              <a:t>발간 </a:t>
            </a:r>
            <a:r>
              <a:rPr lang="en-US" altLang="ko-KR" smtClean="0"/>
              <a:t>(2022</a:t>
            </a:r>
            <a:r>
              <a:rPr lang="ko-KR" altLang="en-US" smtClean="0"/>
              <a:t>년</a:t>
            </a:r>
            <a:r>
              <a:rPr lang="en-US" altLang="ko-KR" smtClean="0"/>
              <a:t>)</a:t>
            </a:r>
            <a:endParaRPr/>
          </a:p>
        </p:txBody>
      </p:sp>
      <p:sp>
        <p:nvSpPr>
          <p:cNvPr id="131" name="특수관계인이 일주를 극하고, 대운 혹은 세운이 다시 일주를 극할 때"/>
          <p:cNvSpPr txBox="1"/>
          <p:nvPr/>
        </p:nvSpPr>
        <p:spPr>
          <a:xfrm>
            <a:off x="4448299" y="10287526"/>
            <a:ext cx="15045209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원광대학교 한국문화학과 박사과정 재학중 </a:t>
            </a:r>
            <a:r>
              <a:rPr lang="en-US" altLang="ko-KR" smtClean="0"/>
              <a:t>(</a:t>
            </a:r>
            <a:r>
              <a:rPr lang="ko-KR" altLang="en-US" smtClean="0"/>
              <a:t>사주명리 전공</a:t>
            </a:r>
            <a:r>
              <a:rPr lang="en-US" altLang="ko-KR" smtClean="0"/>
              <a:t>)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5562555"/>
            <a:ext cx="3267305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현묘</a:t>
            </a:r>
            <a:r>
              <a:rPr lang="en-US" altLang="ko-KR" smtClean="0"/>
              <a:t>(</a:t>
            </a:r>
            <a:r>
              <a:rPr lang="ko-KR" altLang="en-US" smtClean="0"/>
              <a:t>玄妙</a:t>
            </a:r>
            <a:r>
              <a:rPr lang="en-US" altLang="ko-KR" smtClean="0"/>
              <a:t>)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238106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병아리 강사와 함께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3373120" y="5302652"/>
            <a:ext cx="17637760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모든 것이 서툴고 낯선 병아리 강사입니다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 smtClean="0"/>
          </a:p>
          <a:p>
            <a:pPr marL="0" indent="0" algn="l">
              <a:buNone/>
            </a:pPr>
            <a:r>
              <a:rPr lang="ko-KR" altLang="en-US" smtClean="0"/>
              <a:t>   부족함이 많습니다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너그럽게 이해해주시고</a:t>
            </a:r>
            <a:r>
              <a:rPr lang="en-US" altLang="ko-KR"/>
              <a:t> </a:t>
            </a:r>
            <a:r>
              <a:rPr lang="ko-KR" altLang="en-US" smtClean="0"/>
              <a:t>또한 지혜와 힘을 더해주세요</a:t>
            </a:r>
            <a:r>
              <a:rPr lang="en-US" altLang="ko-KR" smtClean="0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열심히 준비하고 집중하겠습니다</a:t>
            </a:r>
            <a:r>
              <a:rPr lang="en-US" altLang="ko-KR" smtClean="0"/>
              <a:t>. </a:t>
            </a:r>
            <a:endParaRPr lang="en-US" altLang="ko-KR"/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서로 발전하고 보완하면서 즐겁게 사주를 배워보시죠</a:t>
            </a:r>
            <a:r>
              <a:rPr lang="en-US" altLang="ko-KR" smtClean="0"/>
              <a:t>.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43269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7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84875" y="3683159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smtClean="0"/>
              <a:t>가</a:t>
            </a:r>
            <a:r>
              <a:rPr lang="en-US" altLang="ko-KR" smtClean="0"/>
              <a:t>. </a:t>
            </a:r>
            <a:r>
              <a:rPr lang="ko-KR" altLang="en-US" smtClean="0"/>
              <a:t>강의의 성격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결핍/고립 오행을 극하는 대운이 올 때"/>
          <p:cNvSpPr txBox="1"/>
          <p:nvPr/>
        </p:nvSpPr>
        <p:spPr>
          <a:xfrm>
            <a:off x="2890994" y="11319902"/>
            <a:ext cx="948050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위화의 소설</a:t>
            </a:r>
            <a:r>
              <a:rPr lang="en-US" altLang="ko-KR" smtClean="0"/>
              <a:t>『</a:t>
            </a:r>
            <a:r>
              <a:rPr lang="ko-KR" altLang="en-US" smtClean="0"/>
              <a:t>원청</a:t>
            </a:r>
            <a:r>
              <a:rPr lang="en-US" altLang="ko-KR" smtClean="0"/>
              <a:t>』</a:t>
            </a:r>
            <a:r>
              <a:rPr lang="ko-KR" altLang="en-US" smtClean="0"/>
              <a:t>中</a:t>
            </a:r>
            <a:endParaRPr lang="en-US" altLang="ko-KR" smtClean="0"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4207730" y="5123334"/>
            <a:ext cx="17701294" cy="558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그는 어머니가 생전에 자주 했던 말을 떠올렸다</a:t>
            </a:r>
            <a:r>
              <a:rPr lang="en-US" altLang="ko-KR" smtClean="0"/>
              <a:t>. … </a:t>
            </a:r>
          </a:p>
          <a:p>
            <a:pPr marL="0" indent="0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 smtClean="0"/>
              <a:t>  “</a:t>
            </a:r>
            <a:r>
              <a:rPr lang="ko-KR" altLang="en-US" smtClean="0"/>
              <a:t>천만금의 재산을 가진 것보다 기술을 가진 게 낫지</a:t>
            </a:r>
            <a:r>
              <a:rPr lang="en-US" altLang="ko-KR" smtClean="0"/>
              <a:t>.”</a:t>
            </a:r>
          </a:p>
          <a:p>
            <a:pPr marL="0" indent="0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재산을 잃은 뒤 링샹푸는 </a:t>
            </a:r>
            <a:r>
              <a:rPr lang="ko-KR" altLang="en-US" spc="100" smtClean="0"/>
              <a:t>그 말을 자주 떠올렸다</a:t>
            </a:r>
            <a:r>
              <a:rPr lang="en-US" altLang="ko-KR" spc="100" smtClean="0"/>
              <a:t>. </a:t>
            </a:r>
            <a:r>
              <a:rPr lang="ko-KR" altLang="en-US" spc="100" smtClean="0"/>
              <a:t>생각할수록 일리가 있는 듯했다</a:t>
            </a:r>
            <a:r>
              <a:rPr lang="en-US" altLang="ko-KR" spc="100" smtClean="0"/>
              <a:t>. </a:t>
            </a:r>
            <a:r>
              <a:rPr lang="ko-KR" altLang="en-US" spc="100" smtClean="0"/>
              <a:t>아무리 재산이 많아도 탕진할 수 있다</a:t>
            </a:r>
            <a:r>
              <a:rPr lang="en-US" altLang="ko-KR" spc="100" smtClean="0"/>
              <a:t>. </a:t>
            </a:r>
            <a:r>
              <a:rPr lang="ko-KR" altLang="en-US" spc="100" smtClean="0"/>
              <a:t>인생에서 길흉화복을 예측하기란 얼마나 어려운가</a:t>
            </a:r>
            <a:r>
              <a:rPr lang="en-US" altLang="ko-KR" spc="100" smtClean="0"/>
              <a:t>. </a:t>
            </a:r>
            <a:r>
              <a:rPr lang="ko-KR" altLang="en-US" spc="100" smtClean="0"/>
              <a:t>그래도 기술이 있으면 재앙을 복으로 돌릴 수 있고</a:t>
            </a:r>
            <a:r>
              <a:rPr lang="en-US" altLang="ko-KR" spc="100" smtClean="0"/>
              <a:t>, </a:t>
            </a:r>
            <a:r>
              <a:rPr lang="ko-KR" altLang="en-US" spc="100" smtClean="0">
                <a:solidFill>
                  <a:srgbClr val="FF0000"/>
                </a:solidFill>
              </a:rPr>
              <a:t>어떤 상황에서든 기술은 탕진될 리 없었다</a:t>
            </a:r>
            <a:r>
              <a:rPr lang="en-US" altLang="ko-KR" spc="10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08739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28" name="과다 오행이 대운에 올 때"/>
          <p:cNvSpPr txBox="1"/>
          <p:nvPr/>
        </p:nvSpPr>
        <p:spPr>
          <a:xfrm>
            <a:off x="4215942" y="5260814"/>
            <a:ext cx="642509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trike="sngStrike" smtClean="0"/>
              <a:t>철학</a:t>
            </a:r>
            <a:r>
              <a:rPr lang="en-US" altLang="ko-KR" strike="sngStrike" smtClean="0"/>
              <a:t>? </a:t>
            </a:r>
            <a:r>
              <a:rPr lang="ko-KR" altLang="en-US" strike="sngStrike" smtClean="0"/>
              <a:t>종교</a:t>
            </a:r>
            <a:r>
              <a:rPr lang="en-US" altLang="ko-KR" strike="sngStrike" smtClean="0"/>
              <a:t>? </a:t>
            </a:r>
            <a:r>
              <a:rPr lang="ko-KR" altLang="en-US" strike="sngStrike" smtClean="0"/>
              <a:t>마음공부</a:t>
            </a:r>
            <a:r>
              <a:rPr lang="en-US" altLang="ko-KR" strike="sngStrike" smtClean="0"/>
              <a:t>?</a:t>
            </a:r>
            <a:endParaRPr strike="sngStrike"/>
          </a:p>
        </p:txBody>
      </p:sp>
      <p:sp>
        <p:nvSpPr>
          <p:cNvPr id="129" name="결핍/고립 오행을 극하는 대운이 올 때"/>
          <p:cNvSpPr txBox="1"/>
          <p:nvPr/>
        </p:nvSpPr>
        <p:spPr>
          <a:xfrm>
            <a:off x="2723189" y="7166359"/>
            <a:ext cx="1715027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/>
              <a:t>체계를 배우고</a:t>
            </a:r>
            <a:r>
              <a:rPr lang="en-US" altLang="ko-KR" smtClean="0"/>
              <a:t>, </a:t>
            </a:r>
            <a:r>
              <a:rPr lang="ko-KR" altLang="en-US" smtClean="0"/>
              <a:t>반복 숙달</a:t>
            </a:r>
            <a:r>
              <a:rPr lang="en-US" altLang="ko-KR" smtClean="0"/>
              <a:t>, </a:t>
            </a:r>
            <a:r>
              <a:rPr lang="ko-KR" altLang="en-US" smtClean="0"/>
              <a:t>토의 토론</a:t>
            </a:r>
            <a:r>
              <a:rPr lang="en-US" altLang="ko-KR" smtClean="0"/>
              <a:t>, </a:t>
            </a:r>
            <a:r>
              <a:rPr lang="ko-KR" altLang="en-US" smtClean="0"/>
              <a:t>실전 적용을 거쳐</a:t>
            </a:r>
            <a:endParaRPr lang="en-US" altLang="ko-KR" smtClean="0"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결핍/고립 오행을 극하는 대운이 올 때"/>
          <p:cNvSpPr txBox="1"/>
          <p:nvPr/>
        </p:nvSpPr>
        <p:spPr>
          <a:xfrm>
            <a:off x="4215942" y="10313462"/>
            <a:ext cx="948050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 smtClean="0">
                <a:solidFill>
                  <a:srgbClr val="FF0000"/>
                </a:solidFill>
              </a:rPr>
              <a:t>실용적 지식</a:t>
            </a:r>
            <a:r>
              <a:rPr lang="en-US" altLang="ko-KR" smtClean="0"/>
              <a:t>, </a:t>
            </a:r>
            <a:r>
              <a:rPr lang="ko-KR" altLang="en-US" smtClean="0">
                <a:solidFill>
                  <a:srgbClr val="FF0000"/>
                </a:solidFill>
              </a:rPr>
              <a:t>전문적인 기술의 습득</a:t>
            </a:r>
            <a:endParaRPr lang="en-US" altLang="ko-KR" smtClean="0">
              <a:solidFill>
                <a:srgbClr val="FF0000"/>
              </a:solidFill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10027352" y="8873934"/>
            <a:ext cx="1782893" cy="877077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6573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4712110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나</a:t>
            </a:r>
            <a:r>
              <a:rPr lang="en-US" altLang="ko-KR" smtClean="0"/>
              <a:t>. </a:t>
            </a:r>
            <a:r>
              <a:rPr lang="ko-KR" altLang="en-US" smtClean="0"/>
              <a:t>강의의 목표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결핍/고립 오행을 극하는 대운이 올 때"/>
          <p:cNvSpPr txBox="1"/>
          <p:nvPr/>
        </p:nvSpPr>
        <p:spPr>
          <a:xfrm>
            <a:off x="4205702" y="6634093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en-US" altLang="ko-KR" smtClean="0"/>
              <a:t>“</a:t>
            </a:r>
            <a:r>
              <a:rPr lang="ko-KR" altLang="en-US" smtClean="0"/>
              <a:t>나는 내 사주는 좀 볼 줄 알지만 아직 다른 사람 사주는 모르겠어</a:t>
            </a:r>
            <a:r>
              <a:rPr lang="en-US" altLang="ko-KR" smtClean="0"/>
              <a:t>. </a:t>
            </a:r>
            <a:r>
              <a:rPr lang="ko-KR" altLang="en-US" smtClean="0"/>
              <a:t> </a:t>
            </a:r>
            <a:endParaRPr lang="en-US" altLang="ko-KR" smtClean="0"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4601485" y="8686782"/>
            <a:ext cx="16813763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우리 어머니는 사주 공부를 하셔서 사주를 잘 보시는데</a:t>
            </a:r>
            <a:r>
              <a:rPr lang="en-US" altLang="ko-KR" smtClean="0"/>
              <a:t>,</a:t>
            </a:r>
          </a:p>
          <a:p>
            <a:pPr marL="0" indent="0" algn="l">
              <a:buNone/>
            </a:pPr>
            <a:r>
              <a:rPr lang="en-US" altLang="ko-KR" smtClean="0"/>
              <a:t> </a:t>
            </a:r>
          </a:p>
          <a:p>
            <a:pPr marL="0" indent="0" algn="l">
              <a:buNone/>
            </a:pPr>
            <a:r>
              <a:rPr lang="en-US" altLang="ko-KR" smtClean="0"/>
              <a:t>   </a:t>
            </a:r>
            <a:r>
              <a:rPr lang="ko-KR" altLang="en-US" smtClean="0"/>
              <a:t>가족들 사주는 못 보세요</a:t>
            </a:r>
            <a:r>
              <a:rPr lang="en-US" altLang="ko-KR" smtClean="0"/>
              <a:t>. </a:t>
            </a:r>
            <a:r>
              <a:rPr lang="ko-KR" altLang="en-US" smtClean="0"/>
              <a:t>가족들은 안보인데요</a:t>
            </a:r>
            <a:r>
              <a:rPr lang="en-US" altLang="ko-KR" smtClean="0"/>
              <a:t>.  </a:t>
            </a:r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4036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rPr smtClean="0"/>
              <a:t>제</a:t>
            </a:r>
            <a:r>
              <a:rPr lang="en-US" smtClean="0"/>
              <a:t>1</a:t>
            </a:r>
            <a:r>
              <a:rPr smtClean="0"/>
              <a:t>강 </a:t>
            </a:r>
            <a:r>
              <a:rPr lang="ko-KR" altLang="en-US" smtClean="0"/>
              <a:t>오리엔테이션</a:t>
            </a:r>
            <a:endParaRPr/>
          </a:p>
        </p:txBody>
      </p:sp>
      <p:sp>
        <p:nvSpPr>
          <p:cNvPr id="134" name="원국이 가진 오행의 균형이 무너질 때 건강에 이상"/>
          <p:cNvSpPr txBox="1"/>
          <p:nvPr/>
        </p:nvSpPr>
        <p:spPr>
          <a:xfrm>
            <a:off x="4448299" y="4712110"/>
            <a:ext cx="476310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2438400">
              <a:lnSpc>
                <a:spcPct val="90000"/>
              </a:lnSpc>
              <a:defRPr sz="5400" b="0" spc="-162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나</a:t>
            </a:r>
            <a:r>
              <a:rPr lang="en-US" altLang="ko-KR" smtClean="0"/>
              <a:t>. </a:t>
            </a:r>
            <a:r>
              <a:rPr lang="ko-KR" altLang="en-US" smtClean="0"/>
              <a:t>강의의 목표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결핍/고립 오행을 극하는 대운이 올 때"/>
          <p:cNvSpPr txBox="1"/>
          <p:nvPr/>
        </p:nvSpPr>
        <p:spPr>
          <a:xfrm>
            <a:off x="4448299" y="6472888"/>
            <a:ext cx="17168117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사주에 대해 아는 사람은 정말 많고</a:t>
            </a:r>
            <a:r>
              <a:rPr lang="en-US" altLang="ko-KR" smtClean="0"/>
              <a:t>, </a:t>
            </a:r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 smtClean="0"/>
              <a:t>   직</a:t>
            </a:r>
            <a:r>
              <a:rPr lang="en-US" altLang="ko-KR" smtClean="0">
                <a:latin typeface="Bauhaus 93" panose="04030905020B02020C02" pitchFamily="82" charset="0"/>
              </a:rPr>
              <a:t>•</a:t>
            </a:r>
            <a:r>
              <a:rPr lang="ko-KR" altLang="en-US" smtClean="0"/>
              <a:t>간접적으로 사주를 활용해 상담을 하는 사람이 </a:t>
            </a:r>
            <a:r>
              <a:rPr lang="en-US" altLang="ko-KR" smtClean="0"/>
              <a:t>30</a:t>
            </a:r>
            <a:r>
              <a:rPr lang="ko-KR" altLang="en-US" smtClean="0"/>
              <a:t>만명에 이른다</a:t>
            </a:r>
            <a:r>
              <a:rPr lang="en-US" altLang="ko-KR" smtClean="0"/>
              <a:t>.</a:t>
            </a:r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4448299" y="9458820"/>
            <a:ext cx="17553285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 smtClean="0"/>
              <a:t>하지만 하나의 사주에 대해 자신의 견해를 자신있게 말할 수 있는가</a:t>
            </a:r>
            <a:r>
              <a:rPr lang="en-US" altLang="ko-KR" smtClean="0"/>
              <a:t>?</a:t>
            </a:r>
          </a:p>
          <a:p>
            <a:pPr algn="l"/>
            <a:endParaRPr lang="en-US" altLang="ko-KR" smtClean="0"/>
          </a:p>
          <a:p>
            <a:pPr marL="0" indent="0" algn="l">
              <a:buNone/>
            </a:pPr>
            <a:r>
              <a:rPr lang="en-US" altLang="ko-KR"/>
              <a:t> </a:t>
            </a:r>
            <a:r>
              <a:rPr lang="en-US" altLang="ko-KR" smtClean="0"/>
              <a:t>  </a:t>
            </a:r>
            <a:r>
              <a:rPr lang="ko-KR" altLang="en-US" smtClean="0"/>
              <a:t>그리고 그 견해를 일관적</a:t>
            </a:r>
            <a:r>
              <a:rPr lang="en-US" altLang="ko-KR" smtClean="0"/>
              <a:t>, </a:t>
            </a:r>
            <a:r>
              <a:rPr lang="ko-KR" altLang="en-US" smtClean="0"/>
              <a:t>체계적으로 설명할 수 있는가</a:t>
            </a:r>
            <a:r>
              <a:rPr lang="en-US" altLang="ko-KR" smtClean="0"/>
              <a:t>?</a:t>
            </a:r>
            <a:r>
              <a:rPr lang="ko-KR" altLang="en-US" smtClean="0"/>
              <a:t> </a:t>
            </a:r>
            <a:endParaRPr lang="en-US" altLang="ko-KR" smtClean="0"/>
          </a:p>
        </p:txBody>
      </p:sp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</a:t>
            </a:r>
            <a:r>
              <a:rPr lang="en-US" altLang="ko-KR" smtClean="0"/>
              <a:t>. </a:t>
            </a:r>
            <a:r>
              <a:rPr lang="ko-KR" altLang="en-US" smtClean="0"/>
              <a:t>강의의 성격과 목표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4498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나눔고딕 ExtraBold"/>
        <a:ea typeface="나눔고딕 ExtraBold"/>
        <a:cs typeface="나눔고딕 Extra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나눔고딕 ExtraBold"/>
        <a:ea typeface="나눔고딕 ExtraBold"/>
        <a:cs typeface="나눔고딕 Extra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2505</Words>
  <Application>Microsoft Office PowerPoint</Application>
  <PresentationFormat>사용자 지정</PresentationFormat>
  <Paragraphs>624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60" baseType="lpstr">
      <vt:lpstr>Helvetica Neue</vt:lpstr>
      <vt:lpstr>Helvetica Neue Light</vt:lpstr>
      <vt:lpstr>Helvetica Neue Medium</vt:lpstr>
      <vt:lpstr>Pretendard Bold</vt:lpstr>
      <vt:lpstr>Pretendard SemiBold</vt:lpstr>
      <vt:lpstr>나눔고딕 ExtraBold</vt:lpstr>
      <vt:lpstr>한컴산뜻돋움</vt:lpstr>
      <vt:lpstr>Arial</vt:lpstr>
      <vt:lpstr>Bauhaus 93</vt:lpstr>
      <vt:lpstr>White</vt:lpstr>
      <vt:lpstr>제1강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제1강 오리엔테이션</dc:title>
  <dc:creator>현묘</dc:creator>
  <cp:lastModifiedBy>최재석</cp:lastModifiedBy>
  <cp:revision>49</cp:revision>
  <dcterms:modified xsi:type="dcterms:W3CDTF">2023-01-13T10:03:00Z</dcterms:modified>
</cp:coreProperties>
</file>