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783" r:id="rId3"/>
    <p:sldId id="784" r:id="rId4"/>
    <p:sldId id="785" r:id="rId5"/>
    <p:sldId id="786" r:id="rId6"/>
    <p:sldId id="787" r:id="rId7"/>
    <p:sldId id="788" r:id="rId8"/>
    <p:sldId id="789" r:id="rId9"/>
    <p:sldId id="790" r:id="rId10"/>
    <p:sldId id="791" r:id="rId11"/>
    <p:sldId id="792" r:id="rId12"/>
    <p:sldId id="793" r:id="rId13"/>
    <p:sldId id="794" r:id="rId14"/>
    <p:sldId id="795" r:id="rId15"/>
    <p:sldId id="796" r:id="rId16"/>
    <p:sldId id="797" r:id="rId17"/>
    <p:sldId id="798" r:id="rId18"/>
    <p:sldId id="799" r:id="rId19"/>
  </p:sldIdLst>
  <p:sldSz cx="24384000" cy="13716000"/>
  <p:notesSz cx="6858000" cy="994568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G마켓 산스 TTF Bold" panose="02000000000000000000" pitchFamily="2" charset="-127"/>
      <p:bold r:id="rId26"/>
    </p:embeddedFont>
    <p:embeddedFont>
      <p:font typeface="G마켓 산스 TTF Medium" panose="02000000000000000000" pitchFamily="2" charset="-127"/>
      <p:regular r:id="rId27"/>
    </p:embeddedFont>
    <p:embeddedFont>
      <p:font typeface="휴먼모음T" panose="02030504000101010101" pitchFamily="18" charset="-127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320">
          <p15:clr>
            <a:srgbClr val="A4A3A4"/>
          </p15:clr>
        </p15:guide>
        <p15:guide id="6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최 재석" initials="최재" lastIdx="1" clrIdx="0">
    <p:extLst>
      <p:ext uri="{19B8F6BF-5375-455C-9EA6-DF929625EA0E}">
        <p15:presenceInfo xmlns:p15="http://schemas.microsoft.com/office/powerpoint/2012/main" userId="68ef2257a8c7d3db" providerId="Windows Live"/>
      </p:ext>
    </p:extLst>
  </p:cmAuthor>
  <p:cmAuthor id="2" name="pc" initials="p" lastIdx="12" clrIdx="1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6A2B4"/>
    <a:srgbClr val="28282C"/>
    <a:srgbClr val="FFFF00"/>
    <a:srgbClr val="E6E6D3"/>
    <a:srgbClr val="EAEBED"/>
    <a:srgbClr val="CECFD1"/>
    <a:srgbClr val="F4F5F6"/>
    <a:srgbClr val="E0D4D6"/>
    <a:srgbClr val="E6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-30" y="38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51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28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36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132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86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735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91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101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7BC0580-852D-6E13-9B06-ABCAAA1D1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325" r="1044" b="1037"/>
          <a:stretch/>
        </p:blipFill>
        <p:spPr>
          <a:xfrm>
            <a:off x="0" y="-1"/>
            <a:ext cx="24384002" cy="1371600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FFB36601-F5D6-E514-E24F-4FBF92CC258F}"/>
              </a:ext>
            </a:extLst>
          </p:cNvPr>
          <p:cNvSpPr/>
          <p:nvPr userDrawn="1"/>
        </p:nvSpPr>
        <p:spPr>
          <a:xfrm>
            <a:off x="-870859" y="0"/>
            <a:ext cx="870858" cy="1426324"/>
          </a:xfrm>
          <a:prstGeom prst="rect">
            <a:avLst/>
          </a:prstGeom>
          <a:solidFill>
            <a:srgbClr val="E8EAEE"/>
          </a:solidFill>
          <a:ln>
            <a:solidFill>
              <a:srgbClr val="282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534CFCAE-815E-6A9D-6358-9272D1059EF4}"/>
              </a:ext>
            </a:extLst>
          </p:cNvPr>
          <p:cNvSpPr/>
          <p:nvPr userDrawn="1"/>
        </p:nvSpPr>
        <p:spPr>
          <a:xfrm>
            <a:off x="-870859" y="1426324"/>
            <a:ext cx="870858" cy="1426324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D716DED-7B8D-08C8-6F97-51295467FE72}"/>
              </a:ext>
            </a:extLst>
          </p:cNvPr>
          <p:cNvSpPr/>
          <p:nvPr userDrawn="1"/>
        </p:nvSpPr>
        <p:spPr>
          <a:xfrm>
            <a:off x="-870863" y="2852648"/>
            <a:ext cx="870858" cy="1426324"/>
          </a:xfrm>
          <a:prstGeom prst="rect">
            <a:avLst/>
          </a:prstGeom>
          <a:solidFill>
            <a:srgbClr val="282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B2FE700-9649-84EC-1F33-843D44049EBD}"/>
              </a:ext>
            </a:extLst>
          </p:cNvPr>
          <p:cNvSpPr/>
          <p:nvPr userDrawn="1"/>
        </p:nvSpPr>
        <p:spPr>
          <a:xfrm>
            <a:off x="-5" y="-2"/>
            <a:ext cx="24384000" cy="13716000"/>
          </a:xfrm>
          <a:prstGeom prst="rect">
            <a:avLst/>
          </a:prstGeom>
          <a:solidFill>
            <a:srgbClr val="E8EAE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572"/>
          </a:p>
        </p:txBody>
      </p:sp>
      <p:pic>
        <p:nvPicPr>
          <p:cNvPr id="6" name="CI ofiicial.png" descr="CI ofiicial.png">
            <a:extLst>
              <a:ext uri="{FF2B5EF4-FFF2-40B4-BE49-F238E27FC236}">
                <a16:creationId xmlns:a16="http://schemas.microsoft.com/office/drawing/2014/main" id="{140EA30F-4424-2E03-B212-D1E5D1231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55060" y="12372445"/>
            <a:ext cx="873882" cy="10705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8E6692-4DF0-4C41-A584-A367DFF39746}"/>
              </a:ext>
            </a:extLst>
          </p:cNvPr>
          <p:cNvSpPr txBox="1"/>
          <p:nvPr userDrawn="1"/>
        </p:nvSpPr>
        <p:spPr>
          <a:xfrm>
            <a:off x="22066560" y="12933143"/>
            <a:ext cx="27709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고급 </a:t>
            </a:r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3</a:t>
            </a:r>
            <a:r>
              <a:rPr lang="ko-KR" altLang="en-US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 </a:t>
            </a:r>
            <a:fld id="{5730EA38-2EF9-4594-82E1-2C28EA0BC398}" type="slidenum">
              <a:rPr lang="en-US" altLang="ko-KR" sz="3600" smtClean="0">
                <a:solidFill>
                  <a:srgbClr val="0070C0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‹#›</a:t>
            </a:fld>
            <a:r>
              <a:rPr lang="en-US" altLang="ko-KR" sz="1800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-17</a:t>
            </a:r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7550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8372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1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08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5CE30-46C4-4D2F-B8F8-84C475F8C957}" type="datetimeFigureOut">
              <a:rPr lang="ko-KR" altLang="en-US" smtClean="0"/>
              <a:t>2023-08-10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658D-D2E1-4A6E-8888-72FDDEEA1B9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90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800" rtl="0" eaLnBrk="1" latinLnBrk="1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1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8FFC6E-1932-3577-0E76-8C0D478CF9DD}"/>
              </a:ext>
            </a:extLst>
          </p:cNvPr>
          <p:cNvSpPr txBox="1"/>
          <p:nvPr/>
        </p:nvSpPr>
        <p:spPr>
          <a:xfrm>
            <a:off x="9310442" y="3346062"/>
            <a:ext cx="57631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600" dirty="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4000" spc="600" err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4000" spc="600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4000" spc="600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4E66679-68CA-8102-176D-9FDB1F39C7DB}"/>
              </a:ext>
            </a:extLst>
          </p:cNvPr>
          <p:cNvCxnSpPr>
            <a:cxnSpLocks/>
          </p:cNvCxnSpPr>
          <p:nvPr/>
        </p:nvCxnSpPr>
        <p:spPr>
          <a:xfrm>
            <a:off x="5583979" y="4374291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78374FA4-C5CB-C4E2-AECB-BF8FD38FAF36}"/>
              </a:ext>
            </a:extLst>
          </p:cNvPr>
          <p:cNvCxnSpPr>
            <a:cxnSpLocks/>
          </p:cNvCxnSpPr>
          <p:nvPr/>
        </p:nvCxnSpPr>
        <p:spPr>
          <a:xfrm>
            <a:off x="5583979" y="8720799"/>
            <a:ext cx="13216041" cy="0"/>
          </a:xfrm>
          <a:prstGeom prst="line">
            <a:avLst/>
          </a:prstGeom>
          <a:ln w="19050">
            <a:solidFill>
              <a:srgbClr val="2828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사각형: 둥근 대각선 방향 모서리 1">
            <a:extLst>
              <a:ext uri="{FF2B5EF4-FFF2-40B4-BE49-F238E27FC236}">
                <a16:creationId xmlns:a16="http://schemas.microsoft.com/office/drawing/2014/main" id="{593C32F6-544E-BE49-D26B-B73C7BC2D4B6}"/>
              </a:ext>
            </a:extLst>
          </p:cNvPr>
          <p:cNvSpPr/>
          <p:nvPr/>
        </p:nvSpPr>
        <p:spPr>
          <a:xfrm>
            <a:off x="8704629" y="5465428"/>
            <a:ext cx="6974741" cy="9144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7F247-561F-C1F7-7D5F-12AAD28CAC03}"/>
              </a:ext>
            </a:extLst>
          </p:cNvPr>
          <p:cNvSpPr txBox="1"/>
          <p:nvPr/>
        </p:nvSpPr>
        <p:spPr>
          <a:xfrm>
            <a:off x="11205196" y="5562622"/>
            <a:ext cx="19736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제 </a:t>
            </a:r>
            <a:r>
              <a:rPr lang="en-US" altLang="ko-KR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4 </a:t>
            </a:r>
            <a:r>
              <a:rPr lang="ko-KR" altLang="en-US" sz="4400">
                <a:solidFill>
                  <a:srgbClr val="E8EAEE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강</a:t>
            </a:r>
            <a:endParaRPr lang="ko-KR" altLang="en-US" sz="4400" dirty="0">
              <a:solidFill>
                <a:srgbClr val="E8EAEE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88D47-9983-E0DA-0DDF-AF66EE2945F9}"/>
              </a:ext>
            </a:extLst>
          </p:cNvPr>
          <p:cNvSpPr txBox="1"/>
          <p:nvPr/>
        </p:nvSpPr>
        <p:spPr>
          <a:xfrm>
            <a:off x="7755566" y="6839605"/>
            <a:ext cx="8872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실전사주해석 </a:t>
            </a:r>
            <a:r>
              <a:rPr lang="en-US" altLang="ko-KR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4</a:t>
            </a:r>
            <a:r>
              <a:rPr lang="ko-KR" altLang="en-US" sz="88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강</a:t>
            </a:r>
            <a:endParaRPr lang="en-US" altLang="ko-KR" sz="880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363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72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14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403BD8-D3BF-4622-A3E1-56FB55898040}"/>
              </a:ext>
            </a:extLst>
          </p:cNvPr>
          <p:cNvSpPr txBox="1"/>
          <p:nvPr/>
        </p:nvSpPr>
        <p:spPr>
          <a:xfrm>
            <a:off x="14687511" y="9302176"/>
            <a:ext cx="10137475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흐름 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기신의 상황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힘이 없는 용신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36588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3148509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비견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인성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인성 과다 신강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2A15462-1F58-4685-A07A-DC3254E36065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605" y="4046284"/>
            <a:ext cx="12600000" cy="3600000"/>
          </a:xfrm>
          <a:prstGeom prst="rect">
            <a:avLst/>
          </a:prstGeom>
        </p:spPr>
      </p:pic>
      <p:grpSp>
        <p:nvGrpSpPr>
          <p:cNvPr id="35" name="그룹 34">
            <a:extLst>
              <a:ext uri="{FF2B5EF4-FFF2-40B4-BE49-F238E27FC236}">
                <a16:creationId xmlns:a16="http://schemas.microsoft.com/office/drawing/2014/main" id="{99A428B6-6B6A-4B1E-9F5E-1499181786FC}"/>
              </a:ext>
            </a:extLst>
          </p:cNvPr>
          <p:cNvGrpSpPr/>
          <p:nvPr/>
        </p:nvGrpSpPr>
        <p:grpSpPr>
          <a:xfrm>
            <a:off x="2075518" y="8196133"/>
            <a:ext cx="864000" cy="864000"/>
            <a:chOff x="4605740" y="8513283"/>
            <a:chExt cx="1163746" cy="1163746"/>
          </a:xfrm>
        </p:grpSpPr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0B69FE61-B930-462F-8BE7-B1753E6D1567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1B5584F-2CA7-4FF9-A7B4-6AF407A953FE}"/>
                </a:ext>
              </a:extLst>
            </p:cNvPr>
            <p:cNvSpPr txBox="1"/>
            <p:nvPr/>
          </p:nvSpPr>
          <p:spPr>
            <a:xfrm>
              <a:off x="4800139" y="8617682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C8A65279-FE54-4A10-A209-4E46653698D7}"/>
              </a:ext>
            </a:extLst>
          </p:cNvPr>
          <p:cNvGrpSpPr/>
          <p:nvPr/>
        </p:nvGrpSpPr>
        <p:grpSpPr>
          <a:xfrm>
            <a:off x="5165671" y="8196133"/>
            <a:ext cx="864000" cy="864000"/>
            <a:chOff x="4605740" y="8513283"/>
            <a:chExt cx="1163746" cy="1163746"/>
          </a:xfrm>
        </p:grpSpPr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71E6855A-737D-4667-937E-015E924F6EA6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D59336F-30E3-4193-9AAD-41540397E028}"/>
                </a:ext>
              </a:extLst>
            </p:cNvPr>
            <p:cNvSpPr txBox="1"/>
            <p:nvPr/>
          </p:nvSpPr>
          <p:spPr>
            <a:xfrm>
              <a:off x="4800139" y="8617682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CD92D609-DAE1-4CA4-A162-5D1D2F15AB82}"/>
              </a:ext>
            </a:extLst>
          </p:cNvPr>
          <p:cNvGrpSpPr/>
          <p:nvPr/>
        </p:nvGrpSpPr>
        <p:grpSpPr>
          <a:xfrm>
            <a:off x="8381516" y="8196133"/>
            <a:ext cx="864000" cy="864000"/>
            <a:chOff x="5925995" y="8513283"/>
            <a:chExt cx="1163746" cy="1163746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9E1E10E4-B7E1-4284-B4B4-300D07211D1D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8EF57BD-1ED1-4CD6-B026-86D99D513603}"/>
                </a:ext>
              </a:extLst>
            </p:cNvPr>
            <p:cNvSpPr txBox="1"/>
            <p:nvPr/>
          </p:nvSpPr>
          <p:spPr>
            <a:xfrm>
              <a:off x="6106513" y="857037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76D803AE-22A7-4388-A8ED-09FFFEC856BD}"/>
              </a:ext>
            </a:extLst>
          </p:cNvPr>
          <p:cNvGrpSpPr/>
          <p:nvPr/>
        </p:nvGrpSpPr>
        <p:grpSpPr>
          <a:xfrm>
            <a:off x="11057605" y="8196133"/>
            <a:ext cx="1809360" cy="866499"/>
            <a:chOff x="1589334" y="10386828"/>
            <a:chExt cx="1809360" cy="866499"/>
          </a:xfrm>
        </p:grpSpPr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5A44E069-80A0-4FBE-82B5-3EB975052DD0}"/>
                </a:ext>
              </a:extLst>
            </p:cNvPr>
            <p:cNvGrpSpPr/>
            <p:nvPr/>
          </p:nvGrpSpPr>
          <p:grpSpPr>
            <a:xfrm>
              <a:off x="1589334" y="10386828"/>
              <a:ext cx="864000" cy="864000"/>
              <a:chOff x="5925995" y="8513283"/>
              <a:chExt cx="1163746" cy="1163746"/>
            </a:xfrm>
          </p:grpSpPr>
          <p:sp>
            <p:nvSpPr>
              <p:cNvPr id="49" name="사각형: 둥근 모서리 48">
                <a:extLst>
                  <a:ext uri="{FF2B5EF4-FFF2-40B4-BE49-F238E27FC236}">
                    <a16:creationId xmlns:a16="http://schemas.microsoft.com/office/drawing/2014/main" id="{8CAC5247-1C94-4E9B-98B5-5B3EB99DA397}"/>
                  </a:ext>
                </a:extLst>
              </p:cNvPr>
              <p:cNvSpPr/>
              <p:nvPr/>
            </p:nvSpPr>
            <p:spPr>
              <a:xfrm>
                <a:off x="5925995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CEC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E41DA0E-39B8-49EE-81E1-55BEBB13A846}"/>
                  </a:ext>
                </a:extLst>
              </p:cNvPr>
              <p:cNvSpPr txBox="1"/>
              <p:nvPr/>
            </p:nvSpPr>
            <p:spPr>
              <a:xfrm>
                <a:off x="6023078" y="8640091"/>
                <a:ext cx="1008746" cy="103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壬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AFD9553E-1F6D-4246-9F34-469B4343F915}"/>
                </a:ext>
              </a:extLst>
            </p:cNvPr>
            <p:cNvGrpSpPr/>
            <p:nvPr/>
          </p:nvGrpSpPr>
          <p:grpSpPr>
            <a:xfrm>
              <a:off x="2534694" y="10389327"/>
              <a:ext cx="864000" cy="864000"/>
              <a:chOff x="4605740" y="8513283"/>
              <a:chExt cx="1163746" cy="1163746"/>
            </a:xfrm>
          </p:grpSpPr>
          <p:sp>
            <p:nvSpPr>
              <p:cNvPr id="47" name="사각형: 둥근 모서리 46">
                <a:extLst>
                  <a:ext uri="{FF2B5EF4-FFF2-40B4-BE49-F238E27FC236}">
                    <a16:creationId xmlns:a16="http://schemas.microsoft.com/office/drawing/2014/main" id="{92551454-F29B-4B71-864B-8C0FDDDA41D1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3F6172-057E-44A4-97D7-3800E8B633BC}"/>
                  </a:ext>
                </a:extLst>
              </p:cNvPr>
              <p:cNvSpPr txBox="1"/>
              <p:nvPr/>
            </p:nvSpPr>
            <p:spPr>
              <a:xfrm>
                <a:off x="4692306" y="8591012"/>
                <a:ext cx="1008746" cy="103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庚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0BF1970-45E3-403A-860F-F4387782555C}"/>
              </a:ext>
            </a:extLst>
          </p:cNvPr>
          <p:cNvSpPr/>
          <p:nvPr/>
        </p:nvSpPr>
        <p:spPr>
          <a:xfrm>
            <a:off x="17902146" y="2125464"/>
            <a:ext cx="5645266" cy="99757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208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72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14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687513" y="2557882"/>
            <a:ext cx="7654902" cy="623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(GOOD)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을미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갑오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(BAD)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68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계사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78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3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31F8C7-F904-44E4-8FB6-FAAE54303C29}"/>
              </a:ext>
            </a:extLst>
          </p:cNvPr>
          <p:cNvSpPr txBox="1"/>
          <p:nvPr/>
        </p:nvSpPr>
        <p:spPr>
          <a:xfrm>
            <a:off x="5738879" y="2943882"/>
            <a:ext cx="196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양간 여성 역행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2EE69-2F12-41F8-86A2-D0C1C6428498}"/>
              </a:ext>
            </a:extLst>
          </p:cNvPr>
          <p:cNvSpPr txBox="1"/>
          <p:nvPr/>
        </p:nvSpPr>
        <p:spPr>
          <a:xfrm>
            <a:off x="19558086" y="375425"/>
            <a:ext cx="4507720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37257687-43CD-44FA-AFDF-10E569E5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FA4EE28-1511-47DF-B718-943479F6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sp>
        <p:nvSpPr>
          <p:cNvPr id="18" name="L 도형 17">
            <a:extLst>
              <a:ext uri="{FF2B5EF4-FFF2-40B4-BE49-F238E27FC236}">
                <a16:creationId xmlns:a16="http://schemas.microsoft.com/office/drawing/2014/main" id="{BE359242-2311-47CC-8D15-DD3FCACE8BC5}"/>
              </a:ext>
            </a:extLst>
          </p:cNvPr>
          <p:cNvSpPr/>
          <p:nvPr/>
        </p:nvSpPr>
        <p:spPr>
          <a:xfrm>
            <a:off x="843375" y="583328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151BA232-5EA2-4FBB-8E51-DAE6CD968E52}"/>
              </a:ext>
            </a:extLst>
          </p:cNvPr>
          <p:cNvSpPr/>
          <p:nvPr/>
        </p:nvSpPr>
        <p:spPr>
          <a:xfrm rot="10800000">
            <a:off x="7309462" y="386297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24AFC15A-4126-469F-B580-50F12C045A55}"/>
              </a:ext>
            </a:extLst>
          </p:cNvPr>
          <p:cNvSpPr/>
          <p:nvPr/>
        </p:nvSpPr>
        <p:spPr>
          <a:xfrm>
            <a:off x="860628" y="8784579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>
            <a:extLst>
              <a:ext uri="{FF2B5EF4-FFF2-40B4-BE49-F238E27FC236}">
                <a16:creationId xmlns:a16="http://schemas.microsoft.com/office/drawing/2014/main" id="{C60F4D66-83E9-46B6-A8F6-89BCAFD3DAB6}"/>
              </a:ext>
            </a:extLst>
          </p:cNvPr>
          <p:cNvSpPr/>
          <p:nvPr/>
        </p:nvSpPr>
        <p:spPr>
          <a:xfrm rot="10800000">
            <a:off x="12345146" y="648619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EEBB915-9931-49DB-AAEF-DED901459D4A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8" y="6580289"/>
            <a:ext cx="11520000" cy="2520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08696BB0-40F5-4AA3-9EB7-D2830CF32A67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2605" y="3987919"/>
            <a:ext cx="64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72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14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574589" y="2557882"/>
            <a:ext cx="11795580" cy="1104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서울 출신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평범한 가정주부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20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 후반에 결혼하여 아이 둘 낳고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가정주부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40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 후반에 남편과 사별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이후 간호조무사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아파트 청소일을 하면서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생활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딸 둘을 낳았지만 결혼하지 않음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엄마에 대한 의존적 태도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독실한 기독교 신자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2022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혈액암 발병 투병중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사주와 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결혼과 사별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28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~38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세의 용신운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그리고 용신운의 끝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딸들의 의존성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많은 인성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종교적인 성향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많은 인성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기독교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오행 화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밝은 분위기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찬송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양의 에너지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혈액암 발병의 원인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갑오대운의 끝무렵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. 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계사대운의 시작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                                       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대운의 기운은 언제부터 작용하는가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?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                                    2.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임인년의 임수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임수가 뜨면 병화를 봐라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특징적인 시점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갑오대운의 후반은 소운법에으로 오화의 기운이 강화되는 시점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오화가 제일 싫어하는 경자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신축부터 이미 밸런스가 무너졌을 것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734796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291401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596366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4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E6EADA-8138-4497-B543-98CDE7B71359}"/>
              </a:ext>
            </a:extLst>
          </p:cNvPr>
          <p:cNvSpPr txBox="1"/>
          <p:nvPr/>
        </p:nvSpPr>
        <p:spPr>
          <a:xfrm>
            <a:off x="19558086" y="375425"/>
            <a:ext cx="4507720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3DEF88AB-B03A-479F-95C5-17D62ED3E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707CE204-381A-48B2-BEC9-5836ACBD2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ECAA9D51-2668-4B62-BDCE-DF5AFA8DAB3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8" y="6580289"/>
            <a:ext cx="11520000" cy="252000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E60B2CF4-DD72-4096-9D22-79DB4C4F6A4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2605" y="3987919"/>
            <a:ext cx="6480000" cy="21600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C60DC18A-06EB-4864-8EEC-42C8852BD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618" y="11247106"/>
            <a:ext cx="11564056" cy="23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72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14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2192396" cy="347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용신은 강건해야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인성이 많은 사주에서 희신 목의 중요성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균형이 완전히 무너지 사주는 불리함을 안고 있음을 인정해야 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인성이 강화된 사주의 자녀운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부모와의 관계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-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부모를 너무 받아주고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자녀에게 너무 퍼주다가 결국 관계의 질 저하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4. 48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대운이 되면서 산아랫 동네에서 천변 근처로 이사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&lt;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양택풍수의 효과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?&gt;</a:t>
            </a: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POINT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0E17CEE-E143-4167-A368-3C493CFDF526}"/>
              </a:ext>
            </a:extLst>
          </p:cNvPr>
          <p:cNvCxnSpPr>
            <a:cxnSpLocks/>
          </p:cNvCxnSpPr>
          <p:nvPr/>
        </p:nvCxnSpPr>
        <p:spPr>
          <a:xfrm>
            <a:off x="12481881" y="976158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74">
            <a:extLst>
              <a:ext uri="{FF2B5EF4-FFF2-40B4-BE49-F238E27FC236}">
                <a16:creationId xmlns:a16="http://schemas.microsoft.com/office/drawing/2014/main" id="{E6199577-A216-4DA2-AC7D-ECB58FE22173}"/>
              </a:ext>
            </a:extLst>
          </p:cNvPr>
          <p:cNvSpPr/>
          <p:nvPr/>
        </p:nvSpPr>
        <p:spPr>
          <a:xfrm>
            <a:off x="12038486" y="857324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50271-28B7-4738-B6F0-263AD89FAB89}"/>
              </a:ext>
            </a:extLst>
          </p:cNvPr>
          <p:cNvSpPr txBox="1"/>
          <p:nvPr/>
        </p:nvSpPr>
        <p:spPr>
          <a:xfrm>
            <a:off x="12343450" y="8996550"/>
            <a:ext cx="5772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상담할 때 조언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709379-7A52-4D6E-BEBD-ED5044468FE5}"/>
              </a:ext>
            </a:extLst>
          </p:cNvPr>
          <p:cNvSpPr txBox="1"/>
          <p:nvPr/>
        </p:nvSpPr>
        <p:spPr>
          <a:xfrm>
            <a:off x="12621542" y="9846635"/>
            <a:ext cx="11152857" cy="2083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밝은 조명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사람들과의 교류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점심 때 산책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옷차림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화기운을 북돋을 수 있는 쓴맛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캠프파이어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등산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아침에 일찍 일어나는 생활 습관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2" name="타원 174">
            <a:extLst>
              <a:ext uri="{FF2B5EF4-FFF2-40B4-BE49-F238E27FC236}">
                <a16:creationId xmlns:a16="http://schemas.microsoft.com/office/drawing/2014/main" id="{DCD7B98D-904D-4173-B4F3-81BC65E936BE}"/>
              </a:ext>
            </a:extLst>
          </p:cNvPr>
          <p:cNvSpPr/>
          <p:nvPr/>
        </p:nvSpPr>
        <p:spPr>
          <a:xfrm>
            <a:off x="12038486" y="85939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C6C55-A755-45F7-90FB-DFBD68BF8121}"/>
              </a:ext>
            </a:extLst>
          </p:cNvPr>
          <p:cNvSpPr txBox="1"/>
          <p:nvPr/>
        </p:nvSpPr>
        <p:spPr>
          <a:xfrm>
            <a:off x="19558086" y="375425"/>
            <a:ext cx="4507720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15861C0F-3497-4816-9710-AC662B68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D111C15-EB20-4A26-B613-9160DB86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59117B5C-5A5D-49ED-8428-515E9F84EE8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0618" y="6580289"/>
            <a:ext cx="11520000" cy="25200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ED0B7FB9-F80B-4467-AA52-6F9ED204CF7F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2605" y="3987919"/>
            <a:ext cx="648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9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15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403BD8-D3BF-4622-A3E1-56FB55898040}"/>
              </a:ext>
            </a:extLst>
          </p:cNvPr>
          <p:cNvSpPr txBox="1"/>
          <p:nvPr/>
        </p:nvSpPr>
        <p:spPr>
          <a:xfrm>
            <a:off x="14687511" y="9302176"/>
            <a:ext cx="9865101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흐름 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기신의 상황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용신이 없고 기신만 득세함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36588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600652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겁재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비견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비겁 과다 신강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A58D4CF-304C-4106-B7CB-4D5CC9021D95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605" y="4046284"/>
            <a:ext cx="12600000" cy="3600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175EC852-7C76-471B-8E79-9713067C2F59}"/>
              </a:ext>
            </a:extLst>
          </p:cNvPr>
          <p:cNvSpPr/>
          <p:nvPr/>
        </p:nvSpPr>
        <p:spPr>
          <a:xfrm>
            <a:off x="17902146" y="2125464"/>
            <a:ext cx="5645266" cy="99757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852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15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687513" y="2557882"/>
            <a:ext cx="7654902" cy="828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(GOOD)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25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35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정묘가 과연 좋은가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(BAD)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85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95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용희신이 모두 없고 기신만 득세한 사주에서는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용신이 들어왔을때의 상황을 유의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3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31F8C7-F904-44E4-8FB6-FAAE54303C29}"/>
              </a:ext>
            </a:extLst>
          </p:cNvPr>
          <p:cNvSpPr txBox="1"/>
          <p:nvPr/>
        </p:nvSpPr>
        <p:spPr>
          <a:xfrm>
            <a:off x="5738879" y="2943882"/>
            <a:ext cx="196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음간 여성 순행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2EE69-2F12-41F8-86A2-D0C1C6428498}"/>
              </a:ext>
            </a:extLst>
          </p:cNvPr>
          <p:cNvSpPr txBox="1"/>
          <p:nvPr/>
        </p:nvSpPr>
        <p:spPr>
          <a:xfrm>
            <a:off x="19558086" y="375425"/>
            <a:ext cx="4507720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37257687-43CD-44FA-AFDF-10E569E5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FA4EE28-1511-47DF-B718-943479F6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sp>
        <p:nvSpPr>
          <p:cNvPr id="18" name="L 도형 17">
            <a:extLst>
              <a:ext uri="{FF2B5EF4-FFF2-40B4-BE49-F238E27FC236}">
                <a16:creationId xmlns:a16="http://schemas.microsoft.com/office/drawing/2014/main" id="{BE359242-2311-47CC-8D15-DD3FCACE8BC5}"/>
              </a:ext>
            </a:extLst>
          </p:cNvPr>
          <p:cNvSpPr/>
          <p:nvPr/>
        </p:nvSpPr>
        <p:spPr>
          <a:xfrm>
            <a:off x="843375" y="583328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151BA232-5EA2-4FBB-8E51-DAE6CD968E52}"/>
              </a:ext>
            </a:extLst>
          </p:cNvPr>
          <p:cNvSpPr/>
          <p:nvPr/>
        </p:nvSpPr>
        <p:spPr>
          <a:xfrm rot="10800000">
            <a:off x="7309462" y="386297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24AFC15A-4126-469F-B580-50F12C045A55}"/>
              </a:ext>
            </a:extLst>
          </p:cNvPr>
          <p:cNvSpPr/>
          <p:nvPr/>
        </p:nvSpPr>
        <p:spPr>
          <a:xfrm>
            <a:off x="860628" y="8784579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>
            <a:extLst>
              <a:ext uri="{FF2B5EF4-FFF2-40B4-BE49-F238E27FC236}">
                <a16:creationId xmlns:a16="http://schemas.microsoft.com/office/drawing/2014/main" id="{C60F4D66-83E9-46B6-A8F6-89BCAFD3DAB6}"/>
              </a:ext>
            </a:extLst>
          </p:cNvPr>
          <p:cNvSpPr/>
          <p:nvPr/>
        </p:nvSpPr>
        <p:spPr>
          <a:xfrm rot="10800000">
            <a:off x="12345146" y="648619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>
            <a:extLst>
              <a:ext uri="{FF2B5EF4-FFF2-40B4-BE49-F238E27FC236}">
                <a16:creationId xmlns:a16="http://schemas.microsoft.com/office/drawing/2014/main" id="{F02D5F7F-492C-49DD-88EC-CE4CD9A4879E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2605" y="3987919"/>
            <a:ext cx="6480000" cy="216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B01093D-4328-46BF-8DC9-451B3DE4A39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56476" y="6585628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15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457859" y="2557882"/>
            <a:ext cx="11450809" cy="11058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강원도 고성 출신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지역의 대학 진학후 적응하지 못하고 휴학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집근처에서 경리로 근무 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병인대운 시작과 동시에 결혼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유산을 반복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여러 차례 시험관 시술로 아이출산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(2016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정묘대운에 유방암 발병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수술 이후 항암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화장품 가게 근무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식욕 왕성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요리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el-GR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Χ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남편의 역할 ↓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불면증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사주와 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유산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시험관 시술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수기운이 너무 과도한 경우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임신 후 유산 가능성 多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정묘대운의 유방암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운으로 들어온 용신의 극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식욕은 삶의 원동력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식욕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식신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삶의 긍정성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해중 갑목의 작용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                                     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많은 문제 해결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화장품가게 근무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정화와 어울리는 활동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남편의 역할 ↓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일지 축토의 기능 저하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불면증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오행 수의 과다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특징적인 시점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계묘년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계해월 유의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입추가 지난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8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월초부터 문제 발생 가능성 多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</a:t>
            </a: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4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C5598375-BB4E-4053-992E-C7ED086D0636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605" y="3987919"/>
            <a:ext cx="6480000" cy="21600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D1B81AC-FBF6-441C-BC2D-1030E83C1865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6476" y="6585628"/>
            <a:ext cx="11520000" cy="25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C91271-3A75-4F0C-B7CE-7173F6B651D5}"/>
              </a:ext>
            </a:extLst>
          </p:cNvPr>
          <p:cNvSpPr txBox="1"/>
          <p:nvPr/>
        </p:nvSpPr>
        <p:spPr>
          <a:xfrm>
            <a:off x="19558086" y="375425"/>
            <a:ext cx="4507720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1EB96EA7-E4BE-4E42-B0A4-B34657D73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9BE025E-DA18-4C77-BE7D-8792EE4DD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3A1C6DA-ECE2-4169-BA05-943E6CE82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604" y="9543337"/>
            <a:ext cx="11450809" cy="40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9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15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2042871" cy="34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용신이 없이 신강한 사주에서는 군겁쟁재로 인한 용신의 부정성 유념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병인과 정묘의 차이 확실히 구분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묘목과 인목의 차이는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?)</a:t>
            </a: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종격사주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전왕사주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라는 말에 현혹되지 말고 어떤 특성이 있는지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어떤 운에 길하느냐가 아니라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어떤 운에 무너지는지 반드시 확인할 것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운에서의 사화와 오화의 차이점은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POINT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0E17CEE-E143-4167-A368-3C493CFDF526}"/>
              </a:ext>
            </a:extLst>
          </p:cNvPr>
          <p:cNvCxnSpPr>
            <a:cxnSpLocks/>
          </p:cNvCxnSpPr>
          <p:nvPr/>
        </p:nvCxnSpPr>
        <p:spPr>
          <a:xfrm>
            <a:off x="12481881" y="976158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74">
            <a:extLst>
              <a:ext uri="{FF2B5EF4-FFF2-40B4-BE49-F238E27FC236}">
                <a16:creationId xmlns:a16="http://schemas.microsoft.com/office/drawing/2014/main" id="{E6199577-A216-4DA2-AC7D-ECB58FE22173}"/>
              </a:ext>
            </a:extLst>
          </p:cNvPr>
          <p:cNvSpPr/>
          <p:nvPr/>
        </p:nvSpPr>
        <p:spPr>
          <a:xfrm>
            <a:off x="12038486" y="857324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50271-28B7-4738-B6F0-263AD89FAB89}"/>
              </a:ext>
            </a:extLst>
          </p:cNvPr>
          <p:cNvSpPr txBox="1"/>
          <p:nvPr/>
        </p:nvSpPr>
        <p:spPr>
          <a:xfrm>
            <a:off x="12343451" y="8996550"/>
            <a:ext cx="4388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상담할 때 조언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709379-7A52-4D6E-BEBD-ED5044468FE5}"/>
              </a:ext>
            </a:extLst>
          </p:cNvPr>
          <p:cNvSpPr txBox="1"/>
          <p:nvPr/>
        </p:nvSpPr>
        <p:spPr>
          <a:xfrm>
            <a:off x="12621542" y="9846635"/>
            <a:ext cx="11152857" cy="347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생활습관의 조절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수면습관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등산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직업의 변경추천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화장품 가게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-&gt;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숯불구이집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호르몬 영향 주의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먹는 것을 통한 긍정성이 삶을 살리는 유일한 무기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많이 먹고 많이 즐길것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식욕이 떨어지면 모든 것을 잃는다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.)</a:t>
            </a:r>
          </a:p>
        </p:txBody>
      </p:sp>
      <p:sp>
        <p:nvSpPr>
          <p:cNvPr id="22" name="타원 174">
            <a:extLst>
              <a:ext uri="{FF2B5EF4-FFF2-40B4-BE49-F238E27FC236}">
                <a16:creationId xmlns:a16="http://schemas.microsoft.com/office/drawing/2014/main" id="{DCD7B98D-904D-4173-B4F3-81BC65E936BE}"/>
              </a:ext>
            </a:extLst>
          </p:cNvPr>
          <p:cNvSpPr/>
          <p:nvPr/>
        </p:nvSpPr>
        <p:spPr>
          <a:xfrm>
            <a:off x="12038486" y="85939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27D6174-B3CA-4A1F-A46F-34E1AA3E242B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2605" y="3987919"/>
            <a:ext cx="6480000" cy="2160000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1C63C6F2-2726-4DE0-972F-D58E7D92503B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6476" y="6585628"/>
            <a:ext cx="11520000" cy="25200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3364443-D942-4006-92BE-7B781D420155}"/>
              </a:ext>
            </a:extLst>
          </p:cNvPr>
          <p:cNvSpPr txBox="1"/>
          <p:nvPr/>
        </p:nvSpPr>
        <p:spPr>
          <a:xfrm>
            <a:off x="19558086" y="375425"/>
            <a:ext cx="4507720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3A65EFF-0D0F-4D24-94BE-9FF6BD95F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2DA4EF62-38F5-4F84-9557-201D1E1D6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7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7992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다음시간 예고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17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403BD8-D3BF-4622-A3E1-56FB55898040}"/>
              </a:ext>
            </a:extLst>
          </p:cNvPr>
          <p:cNvSpPr txBox="1"/>
          <p:nvPr/>
        </p:nvSpPr>
        <p:spPr>
          <a:xfrm>
            <a:off x="14687511" y="9302176"/>
            <a:ext cx="9865101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흐름 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기신의 상황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용신이 없고 희신과 한신만 존재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36588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3673803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경금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상관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편인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인성 과다 신강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095CE6-D943-4565-880B-91679E483E2C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6036" y="4040803"/>
            <a:ext cx="12600000" cy="360000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56F1A6C3-1B33-4990-AEDE-E26C75411F46}"/>
              </a:ext>
            </a:extLst>
          </p:cNvPr>
          <p:cNvSpPr/>
          <p:nvPr/>
        </p:nvSpPr>
        <p:spPr>
          <a:xfrm>
            <a:off x="17902146" y="2125464"/>
            <a:ext cx="5645266" cy="99757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BC28CE5-F0A6-484E-B2C5-E2906375A002}"/>
              </a:ext>
            </a:extLst>
          </p:cNvPr>
          <p:cNvGrpSpPr/>
          <p:nvPr/>
        </p:nvGrpSpPr>
        <p:grpSpPr>
          <a:xfrm>
            <a:off x="11519193" y="7989700"/>
            <a:ext cx="864000" cy="864000"/>
            <a:chOff x="5925995" y="8513283"/>
            <a:chExt cx="1163746" cy="1163746"/>
          </a:xfrm>
        </p:grpSpPr>
        <p:sp>
          <p:nvSpPr>
            <p:cNvPr id="21" name="사각형: 둥근 모서리 20">
              <a:extLst>
                <a:ext uri="{FF2B5EF4-FFF2-40B4-BE49-F238E27FC236}">
                  <a16:creationId xmlns:a16="http://schemas.microsoft.com/office/drawing/2014/main" id="{4EBEAB3C-7F67-4647-9624-0323FA6C858A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3935C4-E094-45FB-A7C3-CFF3EB0F288F}"/>
                </a:ext>
              </a:extLst>
            </p:cNvPr>
            <p:cNvSpPr txBox="1"/>
            <p:nvPr/>
          </p:nvSpPr>
          <p:spPr>
            <a:xfrm>
              <a:off x="6106513" y="857037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AE1D735-8738-42AC-BED9-37089DE8BBE6}"/>
              </a:ext>
            </a:extLst>
          </p:cNvPr>
          <p:cNvGrpSpPr/>
          <p:nvPr/>
        </p:nvGrpSpPr>
        <p:grpSpPr>
          <a:xfrm>
            <a:off x="8434093" y="7984827"/>
            <a:ext cx="864000" cy="864000"/>
            <a:chOff x="5925995" y="8513283"/>
            <a:chExt cx="1163746" cy="1163746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6AEA55D4-14A6-41BD-A482-73923B896F7F}"/>
                </a:ext>
              </a:extLst>
            </p:cNvPr>
            <p:cNvSpPr/>
            <p:nvPr/>
          </p:nvSpPr>
          <p:spPr>
            <a:xfrm>
              <a:off x="5925995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CECF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386F66-B1FF-43F8-8985-16E548D09B2B}"/>
                </a:ext>
              </a:extLst>
            </p:cNvPr>
            <p:cNvSpPr txBox="1"/>
            <p:nvPr/>
          </p:nvSpPr>
          <p:spPr>
            <a:xfrm>
              <a:off x="6106513" y="857037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癸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B962B0C9-438F-4119-8753-2C5BDA266EB6}"/>
              </a:ext>
            </a:extLst>
          </p:cNvPr>
          <p:cNvGrpSpPr/>
          <p:nvPr/>
        </p:nvGrpSpPr>
        <p:grpSpPr>
          <a:xfrm>
            <a:off x="4363306" y="7977469"/>
            <a:ext cx="2726604" cy="871067"/>
            <a:chOff x="659405" y="5911369"/>
            <a:chExt cx="2726604" cy="871067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A2117F7-9134-4E1F-A54D-D67970B7E190}"/>
                </a:ext>
              </a:extLst>
            </p:cNvPr>
            <p:cNvGrpSpPr/>
            <p:nvPr/>
          </p:nvGrpSpPr>
          <p:grpSpPr>
            <a:xfrm>
              <a:off x="2522009" y="5915509"/>
              <a:ext cx="864000" cy="864000"/>
              <a:chOff x="3239765" y="7154095"/>
              <a:chExt cx="1163746" cy="1163746"/>
            </a:xfrm>
          </p:grpSpPr>
          <p:sp>
            <p:nvSpPr>
              <p:cNvPr id="34" name="사각형: 둥근 모서리 33">
                <a:extLst>
                  <a:ext uri="{FF2B5EF4-FFF2-40B4-BE49-F238E27FC236}">
                    <a16:creationId xmlns:a16="http://schemas.microsoft.com/office/drawing/2014/main" id="{E4B6830B-A0D5-43EB-BF7F-167DCA819287}"/>
                  </a:ext>
                </a:extLst>
              </p:cNvPr>
              <p:cNvSpPr/>
              <p:nvPr/>
            </p:nvSpPr>
            <p:spPr>
              <a:xfrm>
                <a:off x="3239765" y="7154095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F2F6CE0-5A7B-43C6-8273-6D49C7E0EAEF}"/>
                  </a:ext>
                </a:extLst>
              </p:cNvPr>
              <p:cNvSpPr txBox="1"/>
              <p:nvPr/>
            </p:nvSpPr>
            <p:spPr>
              <a:xfrm>
                <a:off x="3450353" y="7220224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戊</a:t>
                </a: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D266E5BB-A8AD-46A1-9012-414BF21905FF}"/>
                </a:ext>
              </a:extLst>
            </p:cNvPr>
            <p:cNvGrpSpPr/>
            <p:nvPr/>
          </p:nvGrpSpPr>
          <p:grpSpPr>
            <a:xfrm>
              <a:off x="1588910" y="5911369"/>
              <a:ext cx="864000" cy="864000"/>
              <a:chOff x="5925995" y="8513283"/>
              <a:chExt cx="1163746" cy="1163746"/>
            </a:xfrm>
          </p:grpSpPr>
          <p:sp>
            <p:nvSpPr>
              <p:cNvPr id="32" name="사각형: 둥근 모서리 31">
                <a:extLst>
                  <a:ext uri="{FF2B5EF4-FFF2-40B4-BE49-F238E27FC236}">
                    <a16:creationId xmlns:a16="http://schemas.microsoft.com/office/drawing/2014/main" id="{411DDFF3-336F-4219-B3F1-B6034D0B9DDA}"/>
                  </a:ext>
                </a:extLst>
              </p:cNvPr>
              <p:cNvSpPr/>
              <p:nvPr/>
            </p:nvSpPr>
            <p:spPr>
              <a:xfrm>
                <a:off x="5925995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CEC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FE0D954-41AD-4220-BFE1-A033C3A63802}"/>
                  </a:ext>
                </a:extLst>
              </p:cNvPr>
              <p:cNvSpPr txBox="1"/>
              <p:nvPr/>
            </p:nvSpPr>
            <p:spPr>
              <a:xfrm>
                <a:off x="6152990" y="8640091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癸</a:t>
                </a:r>
              </a:p>
            </p:txBody>
          </p: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C21C0E13-F60C-4683-907A-D1DEE7318FE5}"/>
                </a:ext>
              </a:extLst>
            </p:cNvPr>
            <p:cNvGrpSpPr/>
            <p:nvPr/>
          </p:nvGrpSpPr>
          <p:grpSpPr>
            <a:xfrm>
              <a:off x="659405" y="5918436"/>
              <a:ext cx="864000" cy="864000"/>
              <a:chOff x="692937" y="8491777"/>
              <a:chExt cx="1163746" cy="1163746"/>
            </a:xfrm>
          </p:grpSpPr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BD3C5CD2-3C2D-404B-A7E6-51E0B74F159A}"/>
                  </a:ext>
                </a:extLst>
              </p:cNvPr>
              <p:cNvSpPr/>
              <p:nvPr/>
            </p:nvSpPr>
            <p:spPr>
              <a:xfrm>
                <a:off x="692937" y="8491777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D8DF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94F03F-090F-45E0-BE04-7FAAAD497C83}"/>
                  </a:ext>
                </a:extLst>
              </p:cNvPr>
              <p:cNvSpPr txBox="1"/>
              <p:nvPr/>
            </p:nvSpPr>
            <p:spPr>
              <a:xfrm>
                <a:off x="927622" y="858411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乙</a:t>
                </a:r>
              </a:p>
            </p:txBody>
          </p:sp>
        </p:grp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6FBB14AF-52D0-4614-9050-857D187F04DE}"/>
              </a:ext>
            </a:extLst>
          </p:cNvPr>
          <p:cNvGrpSpPr/>
          <p:nvPr/>
        </p:nvGrpSpPr>
        <p:grpSpPr>
          <a:xfrm>
            <a:off x="1217135" y="7984536"/>
            <a:ext cx="2742355" cy="873364"/>
            <a:chOff x="659486" y="12486355"/>
            <a:chExt cx="2742355" cy="873364"/>
          </a:xfrm>
        </p:grpSpPr>
        <p:grpSp>
          <p:nvGrpSpPr>
            <p:cNvPr id="37" name="그룹 36">
              <a:extLst>
                <a:ext uri="{FF2B5EF4-FFF2-40B4-BE49-F238E27FC236}">
                  <a16:creationId xmlns:a16="http://schemas.microsoft.com/office/drawing/2014/main" id="{556A852C-0162-4C8D-B061-84452FE09A52}"/>
                </a:ext>
              </a:extLst>
            </p:cNvPr>
            <p:cNvGrpSpPr/>
            <p:nvPr/>
          </p:nvGrpSpPr>
          <p:grpSpPr>
            <a:xfrm>
              <a:off x="659486" y="12495719"/>
              <a:ext cx="864000" cy="864000"/>
              <a:chOff x="4605740" y="8513283"/>
              <a:chExt cx="1163746" cy="1163746"/>
            </a:xfrm>
          </p:grpSpPr>
          <p:sp>
            <p:nvSpPr>
              <p:cNvPr id="44" name="사각형: 둥근 모서리 43">
                <a:extLst>
                  <a:ext uri="{FF2B5EF4-FFF2-40B4-BE49-F238E27FC236}">
                    <a16:creationId xmlns:a16="http://schemas.microsoft.com/office/drawing/2014/main" id="{38826BCB-5F70-4241-8399-1E59C555123E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CCC0A34-F6D5-4C8F-AD1B-4B5A1092D44B}"/>
                  </a:ext>
                </a:extLst>
              </p:cNvPr>
              <p:cNvSpPr txBox="1"/>
              <p:nvPr/>
            </p:nvSpPr>
            <p:spPr>
              <a:xfrm>
                <a:off x="4800139" y="861768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辛</a:t>
                </a:r>
              </a:p>
            </p:txBody>
          </p:sp>
        </p:grp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93606450-232F-46D9-B00B-1AEB5CA5DC23}"/>
                </a:ext>
              </a:extLst>
            </p:cNvPr>
            <p:cNvGrpSpPr/>
            <p:nvPr/>
          </p:nvGrpSpPr>
          <p:grpSpPr>
            <a:xfrm>
              <a:off x="1578211" y="12494791"/>
              <a:ext cx="864000" cy="864000"/>
              <a:chOff x="7483829" y="6252168"/>
              <a:chExt cx="1163746" cy="1163746"/>
            </a:xfrm>
          </p:grpSpPr>
          <p:sp>
            <p:nvSpPr>
              <p:cNvPr id="42" name="사각형: 둥근 모서리 41">
                <a:extLst>
                  <a:ext uri="{FF2B5EF4-FFF2-40B4-BE49-F238E27FC236}">
                    <a16:creationId xmlns:a16="http://schemas.microsoft.com/office/drawing/2014/main" id="{55060376-0679-404E-A1DF-7BE25740D5E8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78AC8F9-DF9C-49C1-90E1-F15C156C529C}"/>
                  </a:ext>
                </a:extLst>
              </p:cNvPr>
              <p:cNvSpPr txBox="1"/>
              <p:nvPr/>
            </p:nvSpPr>
            <p:spPr>
              <a:xfrm>
                <a:off x="7715220" y="6335465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丁</a:t>
                </a:r>
              </a:p>
            </p:txBody>
          </p: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5BC80C7C-2281-4B1A-AE32-3D68C87E463E}"/>
                </a:ext>
              </a:extLst>
            </p:cNvPr>
            <p:cNvGrpSpPr/>
            <p:nvPr/>
          </p:nvGrpSpPr>
          <p:grpSpPr>
            <a:xfrm>
              <a:off x="2537841" y="12486355"/>
              <a:ext cx="864000" cy="864000"/>
              <a:chOff x="3239765" y="7154095"/>
              <a:chExt cx="1163746" cy="1163746"/>
            </a:xfrm>
          </p:grpSpPr>
          <p:sp>
            <p:nvSpPr>
              <p:cNvPr id="40" name="사각형: 둥근 모서리 39">
                <a:extLst>
                  <a:ext uri="{FF2B5EF4-FFF2-40B4-BE49-F238E27FC236}">
                    <a16:creationId xmlns:a16="http://schemas.microsoft.com/office/drawing/2014/main" id="{51D2BF73-8798-4157-8C42-C8E30D950E58}"/>
                  </a:ext>
                </a:extLst>
              </p:cNvPr>
              <p:cNvSpPr/>
              <p:nvPr/>
            </p:nvSpPr>
            <p:spPr>
              <a:xfrm>
                <a:off x="3239765" y="7154095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7AAC85D-B36A-465F-842E-33A36CFACDBB}"/>
                  </a:ext>
                </a:extLst>
              </p:cNvPr>
              <p:cNvSpPr txBox="1"/>
              <p:nvPr/>
            </p:nvSpPr>
            <p:spPr>
              <a:xfrm>
                <a:off x="3450353" y="7220224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戊</a:t>
                </a:r>
              </a:p>
            </p:txBody>
          </p:sp>
        </p:grp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C37D92DF-3E96-4EB6-942C-3C55DDA90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620" y="9360467"/>
            <a:ext cx="10383573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1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3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12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403BD8-D3BF-4622-A3E1-56FB55898040}"/>
              </a:ext>
            </a:extLst>
          </p:cNvPr>
          <p:cNvSpPr txBox="1"/>
          <p:nvPr/>
        </p:nvSpPr>
        <p:spPr>
          <a:xfrm>
            <a:off x="14687512" y="9302176"/>
            <a:ext cx="9534360" cy="2095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유금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기신의 상황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기신에 의해 용신이 완전히 제어됨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56043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3859342" cy="4840684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편재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비견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겁재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편재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비겁과다 신강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DD75868-6F23-47DC-A79A-B7422815140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76700" y="4046284"/>
            <a:ext cx="12600000" cy="3600000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E089D0C5-813D-4BBD-B0D6-5EF047F9600D}"/>
              </a:ext>
            </a:extLst>
          </p:cNvPr>
          <p:cNvGrpSpPr/>
          <p:nvPr/>
        </p:nvGrpSpPr>
        <p:grpSpPr>
          <a:xfrm>
            <a:off x="8393986" y="8008309"/>
            <a:ext cx="864000" cy="864000"/>
            <a:chOff x="7483829" y="6252168"/>
            <a:chExt cx="1163746" cy="1163746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E0E6C9A5-EB8D-431F-947C-9AA03ED810F0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CC49497-06EF-469F-8D56-8A97E3CF7066}"/>
                </a:ext>
              </a:extLst>
            </p:cNvPr>
            <p:cNvSpPr txBox="1"/>
            <p:nvPr/>
          </p:nvSpPr>
          <p:spPr>
            <a:xfrm>
              <a:off x="7715220" y="633546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4DB5A5C1-0BD6-44B8-A89E-65957A0EF447}"/>
              </a:ext>
            </a:extLst>
          </p:cNvPr>
          <p:cNvGrpSpPr/>
          <p:nvPr/>
        </p:nvGrpSpPr>
        <p:grpSpPr>
          <a:xfrm>
            <a:off x="5139497" y="7981003"/>
            <a:ext cx="864000" cy="864000"/>
            <a:chOff x="4605740" y="8513283"/>
            <a:chExt cx="1163746" cy="1163746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7B723B80-A42F-486F-8D46-A6B9F41F6AEF}"/>
                </a:ext>
              </a:extLst>
            </p:cNvPr>
            <p:cNvSpPr/>
            <p:nvPr/>
          </p:nvSpPr>
          <p:spPr>
            <a:xfrm>
              <a:off x="4605740" y="8513283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F4F5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4E50B4-D07C-431D-8CC0-946B927F2773}"/>
                </a:ext>
              </a:extLst>
            </p:cNvPr>
            <p:cNvSpPr txBox="1"/>
            <p:nvPr/>
          </p:nvSpPr>
          <p:spPr>
            <a:xfrm>
              <a:off x="4800139" y="8617682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辛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7889270F-03AD-4AEF-BB99-B4D19668250B}"/>
              </a:ext>
            </a:extLst>
          </p:cNvPr>
          <p:cNvGrpSpPr/>
          <p:nvPr/>
        </p:nvGrpSpPr>
        <p:grpSpPr>
          <a:xfrm>
            <a:off x="2170066" y="8022892"/>
            <a:ext cx="864000" cy="864000"/>
            <a:chOff x="7483829" y="6252168"/>
            <a:chExt cx="1163746" cy="1163746"/>
          </a:xfrm>
        </p:grpSpPr>
        <p:sp>
          <p:nvSpPr>
            <p:cNvPr id="49" name="사각형: 둥근 모서리 48">
              <a:extLst>
                <a:ext uri="{FF2B5EF4-FFF2-40B4-BE49-F238E27FC236}">
                  <a16:creationId xmlns:a16="http://schemas.microsoft.com/office/drawing/2014/main" id="{7077225A-3751-4BE7-99D1-61D5C70E01CF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6B66C92-EB93-45E9-9CD9-A1135EBE51D1}"/>
                </a:ext>
              </a:extLst>
            </p:cNvPr>
            <p:cNvSpPr txBox="1"/>
            <p:nvPr/>
          </p:nvSpPr>
          <p:spPr>
            <a:xfrm>
              <a:off x="7715220" y="633546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A2B69F91-1F46-46EB-B226-465B26753AE9}"/>
              </a:ext>
            </a:extLst>
          </p:cNvPr>
          <p:cNvGrpSpPr/>
          <p:nvPr/>
        </p:nvGrpSpPr>
        <p:grpSpPr>
          <a:xfrm>
            <a:off x="11128059" y="7974376"/>
            <a:ext cx="1811277" cy="867092"/>
            <a:chOff x="1583430" y="7102602"/>
            <a:chExt cx="1811277" cy="867092"/>
          </a:xfrm>
        </p:grpSpPr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9522CC1E-51B2-4403-8152-58EF1ADB1018}"/>
                </a:ext>
              </a:extLst>
            </p:cNvPr>
            <p:cNvGrpSpPr/>
            <p:nvPr/>
          </p:nvGrpSpPr>
          <p:grpSpPr>
            <a:xfrm>
              <a:off x="1583430" y="7105694"/>
              <a:ext cx="864000" cy="864000"/>
              <a:chOff x="4605740" y="8513283"/>
              <a:chExt cx="1163746" cy="1163746"/>
            </a:xfrm>
          </p:grpSpPr>
          <p:sp>
            <p:nvSpPr>
              <p:cNvPr id="72" name="사각형: 둥근 모서리 71">
                <a:extLst>
                  <a:ext uri="{FF2B5EF4-FFF2-40B4-BE49-F238E27FC236}">
                    <a16:creationId xmlns:a16="http://schemas.microsoft.com/office/drawing/2014/main" id="{04B38044-A61C-4E4A-AC00-23B16EB6719C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098E174E-0DE0-4C9C-BF98-3B59D4D2947B}"/>
                  </a:ext>
                </a:extLst>
              </p:cNvPr>
              <p:cNvSpPr txBox="1"/>
              <p:nvPr/>
            </p:nvSpPr>
            <p:spPr>
              <a:xfrm>
                <a:off x="4692306" y="8591012"/>
                <a:ext cx="1008746" cy="103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庚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A2B477D7-5C4F-4A55-8F3D-B01D776B214D}"/>
                </a:ext>
              </a:extLst>
            </p:cNvPr>
            <p:cNvGrpSpPr/>
            <p:nvPr/>
          </p:nvGrpSpPr>
          <p:grpSpPr>
            <a:xfrm>
              <a:off x="2530707" y="7102602"/>
              <a:ext cx="864000" cy="864000"/>
              <a:chOff x="7483829" y="6252168"/>
              <a:chExt cx="1163746" cy="1163746"/>
            </a:xfrm>
          </p:grpSpPr>
          <p:sp>
            <p:nvSpPr>
              <p:cNvPr id="54" name="사각형: 둥근 모서리 53">
                <a:extLst>
                  <a:ext uri="{FF2B5EF4-FFF2-40B4-BE49-F238E27FC236}">
                    <a16:creationId xmlns:a16="http://schemas.microsoft.com/office/drawing/2014/main" id="{42A1822F-ED96-4E32-AB47-3D5E370190FF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7E47318-42E4-48F9-B54A-8D8691187518}"/>
                  </a:ext>
                </a:extLst>
              </p:cNvPr>
              <p:cNvSpPr txBox="1"/>
              <p:nvPr/>
            </p:nvSpPr>
            <p:spPr>
              <a:xfrm>
                <a:off x="7715220" y="6361669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丙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2476A76-C5D9-45A0-92AD-BD8327175A89}"/>
              </a:ext>
            </a:extLst>
          </p:cNvPr>
          <p:cNvSpPr/>
          <p:nvPr/>
        </p:nvSpPr>
        <p:spPr>
          <a:xfrm>
            <a:off x="17902146" y="2125464"/>
            <a:ext cx="5645266" cy="99757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6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3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12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687513" y="2557882"/>
            <a:ext cx="8425406" cy="6908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(GOOD)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한신대운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31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임인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51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61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71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(BAD)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81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91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병신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신축대운의 상황은 좋은가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51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경자대운과 신축대운을 비교하면 어떤가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3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31F8C7-F904-44E4-8FB6-FAAE54303C29}"/>
              </a:ext>
            </a:extLst>
          </p:cNvPr>
          <p:cNvSpPr txBox="1"/>
          <p:nvPr/>
        </p:nvSpPr>
        <p:spPr>
          <a:xfrm>
            <a:off x="5738879" y="2943882"/>
            <a:ext cx="196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음간 남성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역행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22EE69-2F12-41F8-86A2-D0C1C6428498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37257687-43CD-44FA-AFDF-10E569E58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FA4EE28-1511-47DF-B718-943479F67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sp>
        <p:nvSpPr>
          <p:cNvPr id="18" name="L 도형 17">
            <a:extLst>
              <a:ext uri="{FF2B5EF4-FFF2-40B4-BE49-F238E27FC236}">
                <a16:creationId xmlns:a16="http://schemas.microsoft.com/office/drawing/2014/main" id="{BE359242-2311-47CC-8D15-DD3FCACE8BC5}"/>
              </a:ext>
            </a:extLst>
          </p:cNvPr>
          <p:cNvSpPr/>
          <p:nvPr/>
        </p:nvSpPr>
        <p:spPr>
          <a:xfrm>
            <a:off x="843375" y="583328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151BA232-5EA2-4FBB-8E51-DAE6CD968E52}"/>
              </a:ext>
            </a:extLst>
          </p:cNvPr>
          <p:cNvSpPr/>
          <p:nvPr/>
        </p:nvSpPr>
        <p:spPr>
          <a:xfrm rot="10800000">
            <a:off x="7309462" y="386297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24AFC15A-4126-469F-B580-50F12C045A55}"/>
              </a:ext>
            </a:extLst>
          </p:cNvPr>
          <p:cNvSpPr/>
          <p:nvPr/>
        </p:nvSpPr>
        <p:spPr>
          <a:xfrm>
            <a:off x="860628" y="8784579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>
            <a:extLst>
              <a:ext uri="{FF2B5EF4-FFF2-40B4-BE49-F238E27FC236}">
                <a16:creationId xmlns:a16="http://schemas.microsoft.com/office/drawing/2014/main" id="{C60F4D66-83E9-46B6-A8F6-89BCAFD3DAB6}"/>
              </a:ext>
            </a:extLst>
          </p:cNvPr>
          <p:cNvSpPr/>
          <p:nvPr/>
        </p:nvSpPr>
        <p:spPr>
          <a:xfrm rot="10800000">
            <a:off x="12345146" y="648619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6B3F22FB-98C3-4727-B74E-0B6F2157B23C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7" y="3979709"/>
            <a:ext cx="6480000" cy="216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4DB0449-5B5E-4F1F-A8A7-98D3EC8BFACC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6868" y="6577344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3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12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1795580" cy="1104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광주 출신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나이차이가 많이 나는 누나와 형의 막내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폭력적인 아버지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약대 수석 입학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21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살 정축년에 형의 죽음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아버지의 신장투석 시작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약대 졸업하고 결혼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아이 낳고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대형 약국에서 안정적 근무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신장병 발병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유전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50%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확률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현재 안정적이지만 훗날 신장투석과 이식 예정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 초반에 빚을 내서 주식 선물 투자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법원에서 개인 회생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년동안 월급의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50%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차압 예정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사주와 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형제가 많은 환경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즐비한 비겁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약대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유금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아버지의 역할이 부정적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극을 당한 용신의 작용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신장병 발병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화극금으로 인해 손상된 금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수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),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아버지로부터 유전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용신의 극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40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 초반의 경제적 붕괴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운으로 덩그러니 들어온 용신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특징적인 시점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정축년의 정화의 극이 암시하는 것 비견의 이탈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형제의 죽음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4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9ED70C-FBC1-4148-BB71-AD598215FC41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30C8353-A885-41DB-A963-1A9AC60B3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FCD32F99-7416-45F7-9EB1-091E5FF23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A5407DE0-E258-46FC-9EA9-7AD53E6D49DD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7" y="3979709"/>
            <a:ext cx="6480000" cy="2160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B6B8190-D3DB-4CD7-9255-C76541E58AF5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6868" y="6577344"/>
            <a:ext cx="11520000" cy="252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0B59D0A-68BD-4F12-962E-A5CC3C3E7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868" y="9900287"/>
            <a:ext cx="8906602" cy="238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4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53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12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2192396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용신이 무력하다고 해서 사주의 의미가 달라지는 것은 아니다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전왕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?</a:t>
            </a: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원국에 기신이 즐비할 때 운에서의 용신은 혼자 덩그러니 와서는 안된다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용신이 제 역할을 하기 어렵다면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한신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수기운의 활용 추천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지지에 오화가 오지 않은 것이 큰 다행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POINT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0E17CEE-E143-4167-A368-3C493CFDF526}"/>
              </a:ext>
            </a:extLst>
          </p:cNvPr>
          <p:cNvCxnSpPr>
            <a:cxnSpLocks/>
          </p:cNvCxnSpPr>
          <p:nvPr/>
        </p:nvCxnSpPr>
        <p:spPr>
          <a:xfrm>
            <a:off x="12481881" y="976158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74">
            <a:extLst>
              <a:ext uri="{FF2B5EF4-FFF2-40B4-BE49-F238E27FC236}">
                <a16:creationId xmlns:a16="http://schemas.microsoft.com/office/drawing/2014/main" id="{E6199577-A216-4DA2-AC7D-ECB58FE22173}"/>
              </a:ext>
            </a:extLst>
          </p:cNvPr>
          <p:cNvSpPr/>
          <p:nvPr/>
        </p:nvSpPr>
        <p:spPr>
          <a:xfrm>
            <a:off x="12038486" y="857324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50271-28B7-4738-B6F0-263AD89FAB89}"/>
              </a:ext>
            </a:extLst>
          </p:cNvPr>
          <p:cNvSpPr txBox="1"/>
          <p:nvPr/>
        </p:nvSpPr>
        <p:spPr>
          <a:xfrm>
            <a:off x="12343450" y="8996550"/>
            <a:ext cx="5772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상담할 때 조언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709379-7A52-4D6E-BEBD-ED5044468FE5}"/>
              </a:ext>
            </a:extLst>
          </p:cNvPr>
          <p:cNvSpPr txBox="1"/>
          <p:nvPr/>
        </p:nvSpPr>
        <p:spPr>
          <a:xfrm>
            <a:off x="12621542" y="9846635"/>
            <a:ext cx="11152857" cy="34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수단을 가리지 않고 물을 가까이 할 것을 권장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수영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수상레포츠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여행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외국행 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수면의 질 확보 제일 중요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3.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큰 돈욕심을 버리고 일상에서의 안정감 회복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창업보다는 직장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에서 버틸 것을 당부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2" name="타원 174">
            <a:extLst>
              <a:ext uri="{FF2B5EF4-FFF2-40B4-BE49-F238E27FC236}">
                <a16:creationId xmlns:a16="http://schemas.microsoft.com/office/drawing/2014/main" id="{DCD7B98D-904D-4173-B4F3-81BC65E936BE}"/>
              </a:ext>
            </a:extLst>
          </p:cNvPr>
          <p:cNvSpPr/>
          <p:nvPr/>
        </p:nvSpPr>
        <p:spPr>
          <a:xfrm>
            <a:off x="12038486" y="85939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C9B4B21-B2E6-4E34-BAF4-10644B55832A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5E4784F5-FCF4-4B86-B68B-814EE22B7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11E72598-3324-4482-BEEC-995EA1C15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F7DA197-3515-4978-AC2A-46249CA495E7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0137" y="3979709"/>
            <a:ext cx="6480000" cy="216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CC54D85-B02E-4629-9C9D-3BE2ABCB67F2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6868" y="6577344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2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0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13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382548" y="2603459"/>
            <a:ext cx="385934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일간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본질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일월지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터전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</a:t>
            </a:r>
          </a:p>
          <a:p>
            <a:pPr algn="r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T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존 확인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직업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강한 오행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밸런스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r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1403BD8-D3BF-4622-A3E1-56FB55898040}"/>
              </a:ext>
            </a:extLst>
          </p:cNvPr>
          <p:cNvSpPr txBox="1"/>
          <p:nvPr/>
        </p:nvSpPr>
        <p:spPr>
          <a:xfrm>
            <a:off x="14687512" y="9302176"/>
            <a:ext cx="9696488" cy="34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오행의 흐름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없음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외로운 간지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계수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기신의 상황 확인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-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용신이 일지의 지장간에 암장되어 있음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   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                                            크게 타격을 받지 않음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. 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                                           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또한 크게 쓸 일도 없음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.</a:t>
            </a: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1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33" name="직선 연결선 132">
            <a:extLst>
              <a:ext uri="{FF2B5EF4-FFF2-40B4-BE49-F238E27FC236}">
                <a16:creationId xmlns:a16="http://schemas.microsoft.com/office/drawing/2014/main" id="{98C802E9-FECE-4F4F-81FA-2FC616643073}"/>
              </a:ext>
            </a:extLst>
          </p:cNvPr>
          <p:cNvCxnSpPr>
            <a:cxnSpLocks/>
          </p:cNvCxnSpPr>
          <p:nvPr/>
        </p:nvCxnSpPr>
        <p:spPr>
          <a:xfrm>
            <a:off x="14825943" y="9178038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타원 174">
            <a:extLst>
              <a:ext uri="{FF2B5EF4-FFF2-40B4-BE49-F238E27FC236}">
                <a16:creationId xmlns:a16="http://schemas.microsoft.com/office/drawing/2014/main" id="{F7EC37BF-07BE-4E22-AFF5-EE80F11D8321}"/>
              </a:ext>
            </a:extLst>
          </p:cNvPr>
          <p:cNvSpPr/>
          <p:nvPr/>
        </p:nvSpPr>
        <p:spPr>
          <a:xfrm>
            <a:off x="14382548" y="7989700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AEE928F-0603-4F69-8564-8DB0E08BEE51}"/>
              </a:ext>
            </a:extLst>
          </p:cNvPr>
          <p:cNvSpPr txBox="1"/>
          <p:nvPr/>
        </p:nvSpPr>
        <p:spPr>
          <a:xfrm>
            <a:off x="14687513" y="8413003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2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4" name="L 도형 3">
            <a:extLst>
              <a:ext uri="{FF2B5EF4-FFF2-40B4-BE49-F238E27FC236}">
                <a16:creationId xmlns:a16="http://schemas.microsoft.com/office/drawing/2014/main" id="{2806B8AB-2D88-4A01-BB5E-2864E992DE88}"/>
              </a:ext>
            </a:extLst>
          </p:cNvPr>
          <p:cNvSpPr/>
          <p:nvPr/>
        </p:nvSpPr>
        <p:spPr>
          <a:xfrm>
            <a:off x="836588" y="7326002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L 도형 57">
            <a:extLst>
              <a:ext uri="{FF2B5EF4-FFF2-40B4-BE49-F238E27FC236}">
                <a16:creationId xmlns:a16="http://schemas.microsoft.com/office/drawing/2014/main" id="{4619E808-B451-4961-8F19-C9AF3BF22FC8}"/>
              </a:ext>
            </a:extLst>
          </p:cNvPr>
          <p:cNvSpPr/>
          <p:nvPr/>
        </p:nvSpPr>
        <p:spPr>
          <a:xfrm rot="10800000">
            <a:off x="13449474" y="3921858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9A1A55F-E964-499C-8CD0-3C72F69EC2B9}"/>
              </a:ext>
            </a:extLst>
          </p:cNvPr>
          <p:cNvSpPr txBox="1"/>
          <p:nvPr/>
        </p:nvSpPr>
        <p:spPr>
          <a:xfrm>
            <a:off x="17902146" y="2632435"/>
            <a:ext cx="6006522" cy="4853636"/>
          </a:xfrm>
          <a:prstGeom prst="rect">
            <a:avLst/>
          </a:prstGeom>
          <a:noFill/>
        </p:spPr>
        <p:txBody>
          <a:bodyPr wrap="square" rIns="432000">
            <a:spAutoFit/>
          </a:bodyPr>
          <a:lstStyle/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병화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식신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겁재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비견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정관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?,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식신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비겁 과다 신강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금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2F3A2432-8B75-4739-9648-31F97A438402}"/>
              </a:ext>
            </a:extLst>
          </p:cNvPr>
          <p:cNvGrpSpPr/>
          <p:nvPr/>
        </p:nvGrpSpPr>
        <p:grpSpPr>
          <a:xfrm>
            <a:off x="4355121" y="8003627"/>
            <a:ext cx="2742355" cy="873364"/>
            <a:chOff x="659486" y="12486355"/>
            <a:chExt cx="2742355" cy="873364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80481B67-EF62-408D-A178-E8A0227AB3F6}"/>
                </a:ext>
              </a:extLst>
            </p:cNvPr>
            <p:cNvGrpSpPr/>
            <p:nvPr/>
          </p:nvGrpSpPr>
          <p:grpSpPr>
            <a:xfrm>
              <a:off x="659486" y="12495719"/>
              <a:ext cx="864000" cy="864000"/>
              <a:chOff x="4605740" y="8513283"/>
              <a:chExt cx="1163746" cy="1163746"/>
            </a:xfrm>
          </p:grpSpPr>
          <p:sp>
            <p:nvSpPr>
              <p:cNvPr id="70" name="사각형: 둥근 모서리 69">
                <a:extLst>
                  <a:ext uri="{FF2B5EF4-FFF2-40B4-BE49-F238E27FC236}">
                    <a16:creationId xmlns:a16="http://schemas.microsoft.com/office/drawing/2014/main" id="{F0E0B9FD-D722-4F8F-9D07-C79FDABA46BC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7E10FE7-961B-4C9C-896A-3703F3E53E09}"/>
                  </a:ext>
                </a:extLst>
              </p:cNvPr>
              <p:cNvSpPr txBox="1"/>
              <p:nvPr/>
            </p:nvSpPr>
            <p:spPr>
              <a:xfrm>
                <a:off x="4800139" y="861768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辛</a:t>
                </a:r>
              </a:p>
            </p:txBody>
          </p:sp>
        </p:grp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FB6BBD6C-5662-45B7-85F6-E554DC0EA2BC}"/>
                </a:ext>
              </a:extLst>
            </p:cNvPr>
            <p:cNvGrpSpPr/>
            <p:nvPr/>
          </p:nvGrpSpPr>
          <p:grpSpPr>
            <a:xfrm>
              <a:off x="1578211" y="12494791"/>
              <a:ext cx="864000" cy="864000"/>
              <a:chOff x="7483829" y="6252168"/>
              <a:chExt cx="1163746" cy="1163746"/>
            </a:xfrm>
          </p:grpSpPr>
          <p:sp>
            <p:nvSpPr>
              <p:cNvPr id="68" name="사각형: 둥근 모서리 67">
                <a:extLst>
                  <a:ext uri="{FF2B5EF4-FFF2-40B4-BE49-F238E27FC236}">
                    <a16:creationId xmlns:a16="http://schemas.microsoft.com/office/drawing/2014/main" id="{008ECA85-57BF-4749-BC9C-02EFC0C689C6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107CB95-517F-46D1-9A08-0F66A3E74E2A}"/>
                  </a:ext>
                </a:extLst>
              </p:cNvPr>
              <p:cNvSpPr txBox="1"/>
              <p:nvPr/>
            </p:nvSpPr>
            <p:spPr>
              <a:xfrm>
                <a:off x="7715220" y="6335465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丁</a:t>
                </a:r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04E29CBA-E1E8-48EB-85D6-076171AF7F9C}"/>
                </a:ext>
              </a:extLst>
            </p:cNvPr>
            <p:cNvGrpSpPr/>
            <p:nvPr/>
          </p:nvGrpSpPr>
          <p:grpSpPr>
            <a:xfrm>
              <a:off x="2537841" y="12486355"/>
              <a:ext cx="864000" cy="864000"/>
              <a:chOff x="3239765" y="7154095"/>
              <a:chExt cx="1163746" cy="1163746"/>
            </a:xfrm>
          </p:grpSpPr>
          <p:sp>
            <p:nvSpPr>
              <p:cNvPr id="66" name="사각형: 둥근 모서리 65">
                <a:extLst>
                  <a:ext uri="{FF2B5EF4-FFF2-40B4-BE49-F238E27FC236}">
                    <a16:creationId xmlns:a16="http://schemas.microsoft.com/office/drawing/2014/main" id="{740C7C96-32AD-4057-960C-775BAA08D849}"/>
                  </a:ext>
                </a:extLst>
              </p:cNvPr>
              <p:cNvSpPr/>
              <p:nvPr/>
            </p:nvSpPr>
            <p:spPr>
              <a:xfrm>
                <a:off x="3239765" y="7154095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4D49E4A-5625-4E00-B7C4-A2F4C17A5EDA}"/>
                  </a:ext>
                </a:extLst>
              </p:cNvPr>
              <p:cNvSpPr txBox="1"/>
              <p:nvPr/>
            </p:nvSpPr>
            <p:spPr>
              <a:xfrm>
                <a:off x="3450353" y="7220224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戊</a:t>
                </a:r>
              </a:p>
            </p:txBody>
          </p:sp>
        </p:grpSp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87926819-F746-44B9-BE1B-0CFDB411498E}"/>
              </a:ext>
            </a:extLst>
          </p:cNvPr>
          <p:cNvGrpSpPr/>
          <p:nvPr/>
        </p:nvGrpSpPr>
        <p:grpSpPr>
          <a:xfrm>
            <a:off x="8507063" y="8012063"/>
            <a:ext cx="864000" cy="864000"/>
            <a:chOff x="7483829" y="6252168"/>
            <a:chExt cx="1163746" cy="1163746"/>
          </a:xfrm>
        </p:grpSpPr>
        <p:sp>
          <p:nvSpPr>
            <p:cNvPr id="83" name="사각형: 둥근 모서리 82">
              <a:extLst>
                <a:ext uri="{FF2B5EF4-FFF2-40B4-BE49-F238E27FC236}">
                  <a16:creationId xmlns:a16="http://schemas.microsoft.com/office/drawing/2014/main" id="{555F8B20-7465-4171-9866-15B21445F9E8}"/>
                </a:ext>
              </a:extLst>
            </p:cNvPr>
            <p:cNvSpPr/>
            <p:nvPr/>
          </p:nvSpPr>
          <p:spPr>
            <a:xfrm>
              <a:off x="7483829" y="6252168"/>
              <a:ext cx="1163746" cy="1163746"/>
            </a:xfrm>
            <a:prstGeom prst="roundRect">
              <a:avLst>
                <a:gd name="adj" fmla="val 24604"/>
              </a:avLst>
            </a:prstGeom>
            <a:solidFill>
              <a:srgbClr val="E0D4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5501FD5-6351-4B55-A599-2FE8404B54F1}"/>
                </a:ext>
              </a:extLst>
            </p:cNvPr>
            <p:cNvSpPr txBox="1"/>
            <p:nvPr/>
          </p:nvSpPr>
          <p:spPr>
            <a:xfrm>
              <a:off x="7715220" y="6335465"/>
              <a:ext cx="74892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丁</a:t>
              </a:r>
            </a:p>
          </p:txBody>
        </p:sp>
      </p:grpSp>
      <p:pic>
        <p:nvPicPr>
          <p:cNvPr id="7" name="그림 6">
            <a:extLst>
              <a:ext uri="{FF2B5EF4-FFF2-40B4-BE49-F238E27FC236}">
                <a16:creationId xmlns:a16="http://schemas.microsoft.com/office/drawing/2014/main" id="{AF232D0B-9E34-4990-9A58-C617880D29DF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46036" y="4053905"/>
            <a:ext cx="12600000" cy="3600000"/>
          </a:xfrm>
          <a:prstGeom prst="rect">
            <a:avLst/>
          </a:prstGeom>
        </p:spPr>
      </p:pic>
      <p:grpSp>
        <p:nvGrpSpPr>
          <p:cNvPr id="42" name="그룹 41">
            <a:extLst>
              <a:ext uri="{FF2B5EF4-FFF2-40B4-BE49-F238E27FC236}">
                <a16:creationId xmlns:a16="http://schemas.microsoft.com/office/drawing/2014/main" id="{97ECEA07-92B1-4504-B0B9-4719BE00D040}"/>
              </a:ext>
            </a:extLst>
          </p:cNvPr>
          <p:cNvGrpSpPr/>
          <p:nvPr/>
        </p:nvGrpSpPr>
        <p:grpSpPr>
          <a:xfrm>
            <a:off x="10708457" y="7989700"/>
            <a:ext cx="2704774" cy="864726"/>
            <a:chOff x="677099" y="2070216"/>
            <a:chExt cx="2704774" cy="864726"/>
          </a:xfrm>
        </p:grpSpPr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B3C613AC-765F-4E66-A344-E8B0E2A8D1DE}"/>
                </a:ext>
              </a:extLst>
            </p:cNvPr>
            <p:cNvGrpSpPr/>
            <p:nvPr/>
          </p:nvGrpSpPr>
          <p:grpSpPr>
            <a:xfrm>
              <a:off x="1600301" y="2070216"/>
              <a:ext cx="864000" cy="864000"/>
              <a:chOff x="4605740" y="8513283"/>
              <a:chExt cx="1163746" cy="1163746"/>
            </a:xfrm>
          </p:grpSpPr>
          <p:sp>
            <p:nvSpPr>
              <p:cNvPr id="50" name="사각형: 둥근 모서리 49">
                <a:extLst>
                  <a:ext uri="{FF2B5EF4-FFF2-40B4-BE49-F238E27FC236}">
                    <a16:creationId xmlns:a16="http://schemas.microsoft.com/office/drawing/2014/main" id="{53C64051-7F62-4547-9C93-02940D987A13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16E2D69-6D95-4177-BC44-A6A41E73B3EF}"/>
                  </a:ext>
                </a:extLst>
              </p:cNvPr>
              <p:cNvSpPr txBox="1"/>
              <p:nvPr/>
            </p:nvSpPr>
            <p:spPr>
              <a:xfrm>
                <a:off x="4800139" y="8617682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辛</a:t>
                </a:r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628C0A4-19B0-4E43-8366-1145E7DCC40F}"/>
                </a:ext>
              </a:extLst>
            </p:cNvPr>
            <p:cNvGrpSpPr/>
            <p:nvPr/>
          </p:nvGrpSpPr>
          <p:grpSpPr>
            <a:xfrm>
              <a:off x="2517873" y="2070942"/>
              <a:ext cx="864000" cy="864000"/>
              <a:chOff x="3239765" y="8513283"/>
              <a:chExt cx="1163746" cy="1163746"/>
            </a:xfrm>
          </p:grpSpPr>
          <p:sp>
            <p:nvSpPr>
              <p:cNvPr id="48" name="사각형: 둥근 모서리 47">
                <a:extLst>
                  <a:ext uri="{FF2B5EF4-FFF2-40B4-BE49-F238E27FC236}">
                    <a16:creationId xmlns:a16="http://schemas.microsoft.com/office/drawing/2014/main" id="{C64B84E5-36D0-4773-9DD2-57B0FD7E77B7}"/>
                  </a:ext>
                </a:extLst>
              </p:cNvPr>
              <p:cNvSpPr/>
              <p:nvPr/>
            </p:nvSpPr>
            <p:spPr>
              <a:xfrm>
                <a:off x="3239765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6E6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89D90FC-CC98-44B9-B726-D370E5E6F261}"/>
                  </a:ext>
                </a:extLst>
              </p:cNvPr>
              <p:cNvSpPr txBox="1"/>
              <p:nvPr/>
            </p:nvSpPr>
            <p:spPr>
              <a:xfrm>
                <a:off x="3420971" y="8657120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己</a:t>
                </a:r>
              </a:p>
            </p:txBody>
          </p:sp>
        </p:grp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75367D45-54C7-4FF3-8B87-D0CCF72F4172}"/>
                </a:ext>
              </a:extLst>
            </p:cNvPr>
            <p:cNvGrpSpPr/>
            <p:nvPr/>
          </p:nvGrpSpPr>
          <p:grpSpPr>
            <a:xfrm>
              <a:off x="677099" y="2070942"/>
              <a:ext cx="864000" cy="864000"/>
              <a:chOff x="5925995" y="8513283"/>
              <a:chExt cx="1163746" cy="1163746"/>
            </a:xfrm>
          </p:grpSpPr>
          <p:sp>
            <p:nvSpPr>
              <p:cNvPr id="46" name="사각형: 둥근 모서리 45">
                <a:extLst>
                  <a:ext uri="{FF2B5EF4-FFF2-40B4-BE49-F238E27FC236}">
                    <a16:creationId xmlns:a16="http://schemas.microsoft.com/office/drawing/2014/main" id="{1454EF8C-1E7A-49C4-BDE5-6E1C4A06BE4C}"/>
                  </a:ext>
                </a:extLst>
              </p:cNvPr>
              <p:cNvSpPr/>
              <p:nvPr/>
            </p:nvSpPr>
            <p:spPr>
              <a:xfrm>
                <a:off x="5925995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CECF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6CA1BC1-7287-4155-910C-FFB38073FDA1}"/>
                  </a:ext>
                </a:extLst>
              </p:cNvPr>
              <p:cNvSpPr txBox="1"/>
              <p:nvPr/>
            </p:nvSpPr>
            <p:spPr>
              <a:xfrm>
                <a:off x="6152990" y="8640091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 dirty="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癸</a:t>
                </a: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A9925C2-74CE-4494-9CFE-BE69D97C9724}"/>
              </a:ext>
            </a:extLst>
          </p:cNvPr>
          <p:cNvGrpSpPr/>
          <p:nvPr/>
        </p:nvGrpSpPr>
        <p:grpSpPr>
          <a:xfrm>
            <a:off x="1662865" y="8008971"/>
            <a:ext cx="1811277" cy="867092"/>
            <a:chOff x="1583430" y="7102602"/>
            <a:chExt cx="1811277" cy="867092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9904DBE7-C4E3-460D-AC4A-4C29DA3C2852}"/>
                </a:ext>
              </a:extLst>
            </p:cNvPr>
            <p:cNvGrpSpPr/>
            <p:nvPr/>
          </p:nvGrpSpPr>
          <p:grpSpPr>
            <a:xfrm>
              <a:off x="1583430" y="7105694"/>
              <a:ext cx="864000" cy="864000"/>
              <a:chOff x="4605740" y="8513283"/>
              <a:chExt cx="1163746" cy="1163746"/>
            </a:xfrm>
          </p:grpSpPr>
          <p:sp>
            <p:nvSpPr>
              <p:cNvPr id="60" name="사각형: 둥근 모서리 59">
                <a:extLst>
                  <a:ext uri="{FF2B5EF4-FFF2-40B4-BE49-F238E27FC236}">
                    <a16:creationId xmlns:a16="http://schemas.microsoft.com/office/drawing/2014/main" id="{533F7FC4-B78C-43AA-AAC5-3F4315F5350B}"/>
                  </a:ext>
                </a:extLst>
              </p:cNvPr>
              <p:cNvSpPr/>
              <p:nvPr/>
            </p:nvSpPr>
            <p:spPr>
              <a:xfrm>
                <a:off x="4605740" y="8513283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F4F5F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1484F41-F13A-4763-8A76-BE1A1630873C}"/>
                  </a:ext>
                </a:extLst>
              </p:cNvPr>
              <p:cNvSpPr txBox="1"/>
              <p:nvPr/>
            </p:nvSpPr>
            <p:spPr>
              <a:xfrm>
                <a:off x="4692306" y="8591012"/>
                <a:ext cx="1008746" cy="103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庚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C327CDA8-634C-473A-A5CA-232E2E7DE35E}"/>
                </a:ext>
              </a:extLst>
            </p:cNvPr>
            <p:cNvGrpSpPr/>
            <p:nvPr/>
          </p:nvGrpSpPr>
          <p:grpSpPr>
            <a:xfrm>
              <a:off x="2530707" y="7102602"/>
              <a:ext cx="864000" cy="864000"/>
              <a:chOff x="7483829" y="6252168"/>
              <a:chExt cx="1163746" cy="1163746"/>
            </a:xfrm>
          </p:grpSpPr>
          <p:sp>
            <p:nvSpPr>
              <p:cNvPr id="55" name="사각형: 둥근 모서리 54">
                <a:extLst>
                  <a:ext uri="{FF2B5EF4-FFF2-40B4-BE49-F238E27FC236}">
                    <a16:creationId xmlns:a16="http://schemas.microsoft.com/office/drawing/2014/main" id="{0814132F-B3B0-4B31-83CB-B3035999E74B}"/>
                  </a:ext>
                </a:extLst>
              </p:cNvPr>
              <p:cNvSpPr/>
              <p:nvPr/>
            </p:nvSpPr>
            <p:spPr>
              <a:xfrm>
                <a:off x="7483829" y="6252168"/>
                <a:ext cx="1163746" cy="1163746"/>
              </a:xfrm>
              <a:prstGeom prst="roundRect">
                <a:avLst>
                  <a:gd name="adj" fmla="val 24604"/>
                </a:avLst>
              </a:prstGeom>
              <a:solidFill>
                <a:srgbClr val="E0D4D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173F32-234E-451F-AD86-93C58B49D6FA}"/>
                  </a:ext>
                </a:extLst>
              </p:cNvPr>
              <p:cNvSpPr txBox="1"/>
              <p:nvPr/>
            </p:nvSpPr>
            <p:spPr>
              <a:xfrm>
                <a:off x="7715220" y="6361669"/>
                <a:ext cx="748923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ko-KR" altLang="en-US" sz="4400">
                    <a:solidFill>
                      <a:schemeClr val="bg1">
                        <a:lumMod val="50000"/>
                      </a:schemeClr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丙</a:t>
                </a:r>
                <a:endParaRPr lang="ko-KR" altLang="en-US" sz="4400" dirty="0">
                  <a:solidFill>
                    <a:schemeClr val="bg1">
                      <a:lumMod val="50000"/>
                    </a:scheme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p:grpSp>
      </p:grp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18D074FE-29E9-499D-BD79-EFDD7BEFAEAF}"/>
              </a:ext>
            </a:extLst>
          </p:cNvPr>
          <p:cNvSpPr/>
          <p:nvPr/>
        </p:nvSpPr>
        <p:spPr>
          <a:xfrm>
            <a:off x="17902146" y="2125464"/>
            <a:ext cx="5645266" cy="997574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4081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0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13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4687512" y="2557882"/>
            <a:ext cx="9696487" cy="7598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(GOOD)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38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경술대운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48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신해대운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한신대운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58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임자대운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68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계축대운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대운 확인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(BAD)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기신대운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8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정미대운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원국에 금이 없기에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기신대운의 작용보다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대운에서 금기운이 들어왔을 때의 상황을 예의주시해야 함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시간에 놓인 계수가 아주 소중한 역할을 담당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4828265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4384870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4689835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3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31F8C7-F904-44E4-8FB6-FAAE54303C29}"/>
              </a:ext>
            </a:extLst>
          </p:cNvPr>
          <p:cNvSpPr txBox="1"/>
          <p:nvPr/>
        </p:nvSpPr>
        <p:spPr>
          <a:xfrm>
            <a:off x="5738879" y="2943882"/>
            <a:ext cx="1961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음간 여성 순행</a:t>
            </a:r>
          </a:p>
        </p:txBody>
      </p:sp>
      <p:sp>
        <p:nvSpPr>
          <p:cNvPr id="18" name="L 도형 17">
            <a:extLst>
              <a:ext uri="{FF2B5EF4-FFF2-40B4-BE49-F238E27FC236}">
                <a16:creationId xmlns:a16="http://schemas.microsoft.com/office/drawing/2014/main" id="{BE359242-2311-47CC-8D15-DD3FCACE8BC5}"/>
              </a:ext>
            </a:extLst>
          </p:cNvPr>
          <p:cNvSpPr/>
          <p:nvPr/>
        </p:nvSpPr>
        <p:spPr>
          <a:xfrm>
            <a:off x="843375" y="583328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L 도형 21">
            <a:extLst>
              <a:ext uri="{FF2B5EF4-FFF2-40B4-BE49-F238E27FC236}">
                <a16:creationId xmlns:a16="http://schemas.microsoft.com/office/drawing/2014/main" id="{151BA232-5EA2-4FBB-8E51-DAE6CD968E52}"/>
              </a:ext>
            </a:extLst>
          </p:cNvPr>
          <p:cNvSpPr/>
          <p:nvPr/>
        </p:nvSpPr>
        <p:spPr>
          <a:xfrm rot="10800000">
            <a:off x="7309462" y="386297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L 도형 22">
            <a:extLst>
              <a:ext uri="{FF2B5EF4-FFF2-40B4-BE49-F238E27FC236}">
                <a16:creationId xmlns:a16="http://schemas.microsoft.com/office/drawing/2014/main" id="{24AFC15A-4126-469F-B580-50F12C045A55}"/>
              </a:ext>
            </a:extLst>
          </p:cNvPr>
          <p:cNvSpPr/>
          <p:nvPr/>
        </p:nvSpPr>
        <p:spPr>
          <a:xfrm>
            <a:off x="860628" y="8784579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L 도형 23">
            <a:extLst>
              <a:ext uri="{FF2B5EF4-FFF2-40B4-BE49-F238E27FC236}">
                <a16:creationId xmlns:a16="http://schemas.microsoft.com/office/drawing/2014/main" id="{C60F4D66-83E9-46B6-A8F6-89BCAFD3DAB6}"/>
              </a:ext>
            </a:extLst>
          </p:cNvPr>
          <p:cNvSpPr/>
          <p:nvPr/>
        </p:nvSpPr>
        <p:spPr>
          <a:xfrm rot="10800000">
            <a:off x="12345146" y="6486196"/>
            <a:ext cx="232034" cy="432440"/>
          </a:xfrm>
          <a:prstGeom prst="corner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961F8D-DF85-433E-B724-812E858C2CCB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0A3E7967-C3F4-4969-83DF-D4B5F1EDB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6CA1A9C-6F06-4E5B-896E-D0A413B8B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78D2699-5984-4659-BF66-095791D96D31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6036" y="3995540"/>
            <a:ext cx="6480000" cy="216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8F75EF9-B708-49FB-889B-76B66F73ABA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6036" y="6581312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5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0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13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8" y="2557882"/>
            <a:ext cx="12042871" cy="11045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대전 출생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유년기 초등시절 계속 피아노에 몰두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중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1~2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학년 영국유학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넉넉한 가정형편에서 행복하게 생활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까지 전교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등 차지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반회장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2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끝날무렵 가세 기울며 삶의 만족도 하락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재수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목표했던 학교보다 낮은 대학의 학과 입학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sky</a:t>
            </a: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인생의 암흑기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(2017~2019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무신대운 초반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경제적 이유로 이사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꾸미지 못한것에 자존감 하락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우울증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교우관계도 매우 좋지 않음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2020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년 이후 우울증 치료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CPA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도전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FF0000"/>
                </a:solidFill>
                <a:ea typeface="G마켓 산스 TTF Medium" panose="02000000000000000000" pitchFamily="2" charset="-127"/>
              </a:rPr>
              <a:t>사주와 삶</a:t>
            </a:r>
            <a:endParaRPr lang="en-US" altLang="ko-KR" sz="2800">
              <a:solidFill>
                <a:srgbClr val="FF0000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피아노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음악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오행 수 시간의 계수의 작용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영국 유학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오행 수의 긍정적 작용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가정환경이 행복도에 미치는 영향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관성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=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삶의 환경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환경이 내 행복을 좌우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                                                                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무토에 의해 계수의 작용 멈춤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우울증 </a:t>
            </a:r>
            <a:r>
              <a:rPr lang="en-US" altLang="ko-KR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chemeClr val="accent1"/>
                </a:solidFill>
                <a:ea typeface="G마켓 산스 TTF Medium" panose="02000000000000000000" pitchFamily="2" charset="-127"/>
              </a:rPr>
              <a:t>오행 수의 작용 제한될 때 발생</a:t>
            </a:r>
            <a:endParaRPr lang="en-US" altLang="ko-KR" sz="2800">
              <a:solidFill>
                <a:schemeClr val="accent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STEP 4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1AF4F-6E21-4A03-87AB-F5308AF314AE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CFC31FD-165A-4E96-80D8-861EA15F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3651501-19FB-469E-8285-D90E8209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AA5D5EA-C4B2-4ACC-8249-AEA5CEF2F5D4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6036" y="3995540"/>
            <a:ext cx="6480000" cy="21600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E0FA1393-50EB-4AE2-897F-1714D3368138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6036" y="6581312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99CE90-3CAB-05E5-89BA-022EA2E7C27E}"/>
              </a:ext>
            </a:extLst>
          </p:cNvPr>
          <p:cNvSpPr txBox="1"/>
          <p:nvPr/>
        </p:nvSpPr>
        <p:spPr>
          <a:xfrm>
            <a:off x="957245" y="529032"/>
            <a:ext cx="3964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현묘의 </a:t>
            </a:r>
            <a:r>
              <a:rPr lang="ko-KR" altLang="en-US" sz="3200" err="1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사주명리</a:t>
            </a:r>
            <a:r>
              <a:rPr lang="en-US" altLang="ko-KR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 </a:t>
            </a:r>
            <a:r>
              <a:rPr lang="ko-KR" altLang="en-US" sz="3200">
                <a:solidFill>
                  <a:srgbClr val="28282C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고급</a:t>
            </a:r>
            <a:endParaRPr lang="ko-KR" altLang="en-US" sz="3200" dirty="0">
              <a:solidFill>
                <a:srgbClr val="28282C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634C477-0744-542C-B1C9-67FF8643376F}"/>
              </a:ext>
            </a:extLst>
          </p:cNvPr>
          <p:cNvSpPr/>
          <p:nvPr/>
        </p:nvSpPr>
        <p:spPr>
          <a:xfrm>
            <a:off x="618928" y="539936"/>
            <a:ext cx="185352" cy="541531"/>
          </a:xfrm>
          <a:prstGeom prst="rect">
            <a:avLst/>
          </a:prstGeom>
          <a:solidFill>
            <a:srgbClr val="36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6CA35-2390-50D1-6809-F738436DB3EB}"/>
              </a:ext>
            </a:extLst>
          </p:cNvPr>
          <p:cNvSpPr txBox="1"/>
          <p:nvPr/>
        </p:nvSpPr>
        <p:spPr>
          <a:xfrm>
            <a:off x="475332" y="1432106"/>
            <a:ext cx="6260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예시 사주 </a:t>
            </a:r>
            <a:r>
              <a:rPr lang="en-US" altLang="ko-KR" sz="7200" b="1">
                <a:solidFill>
                  <a:srgbClr val="36A2B4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</a:rPr>
              <a:t># 13</a:t>
            </a:r>
            <a:endParaRPr lang="ko-KR" altLang="en-US" sz="7200" b="1" dirty="0">
              <a:solidFill>
                <a:srgbClr val="36A2B4"/>
              </a:solidFill>
              <a:latin typeface="G마켓 산스 TTF Bold" panose="02000000000000000000" pitchFamily="2" charset="-127"/>
              <a:ea typeface="G마켓 산스 TTF Bold" panose="02000000000000000000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DA7E5-42F0-4F50-B4A8-E110ED2389A9}"/>
              </a:ext>
            </a:extLst>
          </p:cNvPr>
          <p:cNvSpPr txBox="1"/>
          <p:nvPr/>
        </p:nvSpPr>
        <p:spPr>
          <a:xfrm>
            <a:off x="12341129" y="2557882"/>
            <a:ext cx="12192396" cy="6219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천간에 소중한 요소가 있을 때 대운에서의 천간의 작용이 직접적인 영향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오행 수는 정신력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해외행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음악과 큰 연관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 여성의 경우 몸의 치장과 행복도가 아주 큰 관련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성형수술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옷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(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병화는 일단 외모에서 자신감을 가져야 삶의 행복도가 좌우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)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4.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관성이 중요한 역할을 하는 경우 대학진학을 잘 살펴야 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</a:t>
            </a: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관운의 부정적 발현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자신이 원하는 대학을 가야 행복도 상승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관성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명함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간판의 중요성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집안환경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사는 아파트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메고 다니는 가방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5.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경술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신해가 나쁘지 않은 이유는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1.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시간에 놓인 계수의 작용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                                                    2.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간여지동의 운 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cxnSp>
        <p:nvCxnSpPr>
          <p:cNvPr id="130" name="직선 연결선 129">
            <a:extLst>
              <a:ext uri="{FF2B5EF4-FFF2-40B4-BE49-F238E27FC236}">
                <a16:creationId xmlns:a16="http://schemas.microsoft.com/office/drawing/2014/main" id="{3B2E8C81-E706-4EB1-916E-740A5C72D9AE}"/>
              </a:ext>
            </a:extLst>
          </p:cNvPr>
          <p:cNvCxnSpPr>
            <a:cxnSpLocks/>
          </p:cNvCxnSpPr>
          <p:nvPr/>
        </p:nvCxnSpPr>
        <p:spPr>
          <a:xfrm>
            <a:off x="12481881" y="2412584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타원 174">
            <a:extLst>
              <a:ext uri="{FF2B5EF4-FFF2-40B4-BE49-F238E27FC236}">
                <a16:creationId xmlns:a16="http://schemas.microsoft.com/office/drawing/2014/main" id="{816EAAC7-C031-4A80-AA17-E9826572FC82}"/>
              </a:ext>
            </a:extLst>
          </p:cNvPr>
          <p:cNvSpPr/>
          <p:nvPr/>
        </p:nvSpPr>
        <p:spPr>
          <a:xfrm>
            <a:off x="12038486" y="1224246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E0770C5-ED67-4C48-8977-B79A3D414488}"/>
              </a:ext>
            </a:extLst>
          </p:cNvPr>
          <p:cNvSpPr txBox="1"/>
          <p:nvPr/>
        </p:nvSpPr>
        <p:spPr>
          <a:xfrm>
            <a:off x="12343451" y="1647549"/>
            <a:ext cx="2525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POINT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40E17CEE-E143-4167-A368-3C493CFDF526}"/>
              </a:ext>
            </a:extLst>
          </p:cNvPr>
          <p:cNvCxnSpPr>
            <a:cxnSpLocks/>
          </p:cNvCxnSpPr>
          <p:nvPr/>
        </p:nvCxnSpPr>
        <p:spPr>
          <a:xfrm>
            <a:off x="12481881" y="9761585"/>
            <a:ext cx="259391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타원 174">
            <a:extLst>
              <a:ext uri="{FF2B5EF4-FFF2-40B4-BE49-F238E27FC236}">
                <a16:creationId xmlns:a16="http://schemas.microsoft.com/office/drawing/2014/main" id="{E6199577-A216-4DA2-AC7D-ECB58FE22173}"/>
              </a:ext>
            </a:extLst>
          </p:cNvPr>
          <p:cNvSpPr/>
          <p:nvPr/>
        </p:nvSpPr>
        <p:spPr>
          <a:xfrm>
            <a:off x="12038486" y="8573247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850271-28B7-4738-B6F0-263AD89FAB89}"/>
              </a:ext>
            </a:extLst>
          </p:cNvPr>
          <p:cNvSpPr txBox="1"/>
          <p:nvPr/>
        </p:nvSpPr>
        <p:spPr>
          <a:xfrm>
            <a:off x="12343450" y="8996550"/>
            <a:ext cx="5772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1">
                <a:solidFill>
                  <a:srgbClr val="28282C"/>
                </a:solidFill>
                <a:latin typeface="G마켓 산스 TTF Medium" panose="02000000000000000000" pitchFamily="2" charset="-127"/>
                <a:ea typeface="G마켓 산스 TTF Medium" panose="02000000000000000000" pitchFamily="2" charset="-127"/>
              </a:rPr>
              <a:t>상담할 때 조언</a:t>
            </a:r>
            <a:endParaRPr lang="en-US" altLang="ko-KR" sz="4400" b="1" dirty="0">
              <a:solidFill>
                <a:srgbClr val="28282C"/>
              </a:solidFill>
              <a:latin typeface="G마켓 산스 TTF Medium" panose="02000000000000000000" pitchFamily="2" charset="-127"/>
              <a:ea typeface="G마켓 산스 TTF Medium" panose="02000000000000000000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709379-7A52-4D6E-BEBD-ED5044468FE5}"/>
              </a:ext>
            </a:extLst>
          </p:cNvPr>
          <p:cNvSpPr txBox="1"/>
          <p:nvPr/>
        </p:nvSpPr>
        <p:spPr>
          <a:xfrm>
            <a:off x="12621542" y="9846635"/>
            <a:ext cx="1115285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자격증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합격증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직장에서부터 풀어나가자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. &lt;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관성의 취득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&gt;</a:t>
            </a: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수 관성이 중요한 역할을 담당하므로 외국계 회사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,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외국행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marL="514350" indent="-514350" algn="just" fontAlgn="base" latinLnBrk="1">
              <a:lnSpc>
                <a:spcPct val="160000"/>
              </a:lnSpc>
              <a:buAutoNum type="arabicPeriod"/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남편을 통한 삶의 안정성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나의 환경을 조성하는 부모의 역할을 남편이 대신하는 것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sp>
        <p:nvSpPr>
          <p:cNvPr id="22" name="타원 174">
            <a:extLst>
              <a:ext uri="{FF2B5EF4-FFF2-40B4-BE49-F238E27FC236}">
                <a16:creationId xmlns:a16="http://schemas.microsoft.com/office/drawing/2014/main" id="{DCD7B98D-904D-4173-B4F3-81BC65E936BE}"/>
              </a:ext>
            </a:extLst>
          </p:cNvPr>
          <p:cNvSpPr/>
          <p:nvPr/>
        </p:nvSpPr>
        <p:spPr>
          <a:xfrm>
            <a:off x="12038486" y="8593919"/>
            <a:ext cx="831232" cy="901218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30554"/>
              <a:gd name="connsiteY0" fmla="*/ 471677 h 928877"/>
              <a:gd name="connsiteX1" fmla="*/ 457200 w 930554"/>
              <a:gd name="connsiteY1" fmla="*/ 14477 h 928877"/>
              <a:gd name="connsiteX2" fmla="*/ 792843 w 930554"/>
              <a:gd name="connsiteY2" fmla="*/ 146466 h 928877"/>
              <a:gd name="connsiteX3" fmla="*/ 914400 w 930554"/>
              <a:gd name="connsiteY3" fmla="*/ 471677 h 928877"/>
              <a:gd name="connsiteX4" fmla="*/ 457200 w 930554"/>
              <a:gd name="connsiteY4" fmla="*/ 928877 h 928877"/>
              <a:gd name="connsiteX5" fmla="*/ 0 w 930554"/>
              <a:gd name="connsiteY5" fmla="*/ 471677 h 928877"/>
              <a:gd name="connsiteX0" fmla="*/ 25381 w 955935"/>
              <a:gd name="connsiteY0" fmla="*/ 471677 h 937621"/>
              <a:gd name="connsiteX1" fmla="*/ 482581 w 955935"/>
              <a:gd name="connsiteY1" fmla="*/ 14477 h 937621"/>
              <a:gd name="connsiteX2" fmla="*/ 818224 w 955935"/>
              <a:gd name="connsiteY2" fmla="*/ 146466 h 937621"/>
              <a:gd name="connsiteX3" fmla="*/ 939781 w 955935"/>
              <a:gd name="connsiteY3" fmla="*/ 471677 h 937621"/>
              <a:gd name="connsiteX4" fmla="*/ 482581 w 955935"/>
              <a:gd name="connsiteY4" fmla="*/ 928877 h 937621"/>
              <a:gd name="connsiteX5" fmla="*/ 103849 w 955935"/>
              <a:gd name="connsiteY5" fmla="*/ 749717 h 937621"/>
              <a:gd name="connsiteX6" fmla="*/ 25381 w 955935"/>
              <a:gd name="connsiteY6" fmla="*/ 471677 h 937621"/>
              <a:gd name="connsiteX0" fmla="*/ 25381 w 955935"/>
              <a:gd name="connsiteY0" fmla="*/ 471677 h 937621"/>
              <a:gd name="connsiteX1" fmla="*/ 218150 w 955935"/>
              <a:gd name="connsiteY1" fmla="*/ 86142 h 937621"/>
              <a:gd name="connsiteX2" fmla="*/ 482581 w 955935"/>
              <a:gd name="connsiteY2" fmla="*/ 14477 h 937621"/>
              <a:gd name="connsiteX3" fmla="*/ 818224 w 955935"/>
              <a:gd name="connsiteY3" fmla="*/ 146466 h 937621"/>
              <a:gd name="connsiteX4" fmla="*/ 939781 w 955935"/>
              <a:gd name="connsiteY4" fmla="*/ 471677 h 937621"/>
              <a:gd name="connsiteX5" fmla="*/ 482581 w 955935"/>
              <a:gd name="connsiteY5" fmla="*/ 928877 h 937621"/>
              <a:gd name="connsiteX6" fmla="*/ 103849 w 955935"/>
              <a:gd name="connsiteY6" fmla="*/ 749717 h 937621"/>
              <a:gd name="connsiteX7" fmla="*/ 25381 w 955935"/>
              <a:gd name="connsiteY7" fmla="*/ 471677 h 937621"/>
              <a:gd name="connsiteX0" fmla="*/ 25381 w 928317"/>
              <a:gd name="connsiteY0" fmla="*/ 471677 h 929478"/>
              <a:gd name="connsiteX1" fmla="*/ 218150 w 928317"/>
              <a:gd name="connsiteY1" fmla="*/ 86142 h 929478"/>
              <a:gd name="connsiteX2" fmla="*/ 482581 w 928317"/>
              <a:gd name="connsiteY2" fmla="*/ 14477 h 929478"/>
              <a:gd name="connsiteX3" fmla="*/ 818224 w 928317"/>
              <a:gd name="connsiteY3" fmla="*/ 146466 h 929478"/>
              <a:gd name="connsiteX4" fmla="*/ 908031 w 928317"/>
              <a:gd name="connsiteY4" fmla="*/ 690752 h 929478"/>
              <a:gd name="connsiteX5" fmla="*/ 482581 w 928317"/>
              <a:gd name="connsiteY5" fmla="*/ 928877 h 929478"/>
              <a:gd name="connsiteX6" fmla="*/ 103849 w 928317"/>
              <a:gd name="connsiteY6" fmla="*/ 749717 h 929478"/>
              <a:gd name="connsiteX7" fmla="*/ 25381 w 928317"/>
              <a:gd name="connsiteY7" fmla="*/ 471677 h 929478"/>
              <a:gd name="connsiteX0" fmla="*/ 74 w 903010"/>
              <a:gd name="connsiteY0" fmla="*/ 471677 h 931803"/>
              <a:gd name="connsiteX1" fmla="*/ 192843 w 903010"/>
              <a:gd name="connsiteY1" fmla="*/ 86142 h 931803"/>
              <a:gd name="connsiteX2" fmla="*/ 457274 w 903010"/>
              <a:gd name="connsiteY2" fmla="*/ 14477 h 931803"/>
              <a:gd name="connsiteX3" fmla="*/ 792917 w 903010"/>
              <a:gd name="connsiteY3" fmla="*/ 146466 h 931803"/>
              <a:gd name="connsiteX4" fmla="*/ 882724 w 903010"/>
              <a:gd name="connsiteY4" fmla="*/ 690752 h 931803"/>
              <a:gd name="connsiteX5" fmla="*/ 457274 w 903010"/>
              <a:gd name="connsiteY5" fmla="*/ 928877 h 931803"/>
              <a:gd name="connsiteX6" fmla="*/ 173792 w 903010"/>
              <a:gd name="connsiteY6" fmla="*/ 800517 h 931803"/>
              <a:gd name="connsiteX7" fmla="*/ 74 w 903010"/>
              <a:gd name="connsiteY7" fmla="*/ 471677 h 931803"/>
              <a:gd name="connsiteX0" fmla="*/ 125 w 903061"/>
              <a:gd name="connsiteY0" fmla="*/ 457217 h 917343"/>
              <a:gd name="connsiteX1" fmla="*/ 151619 w 903061"/>
              <a:gd name="connsiteY1" fmla="*/ 125657 h 917343"/>
              <a:gd name="connsiteX2" fmla="*/ 457325 w 903061"/>
              <a:gd name="connsiteY2" fmla="*/ 17 h 917343"/>
              <a:gd name="connsiteX3" fmla="*/ 792968 w 903061"/>
              <a:gd name="connsiteY3" fmla="*/ 132006 h 917343"/>
              <a:gd name="connsiteX4" fmla="*/ 882775 w 903061"/>
              <a:gd name="connsiteY4" fmla="*/ 676292 h 917343"/>
              <a:gd name="connsiteX5" fmla="*/ 457325 w 903061"/>
              <a:gd name="connsiteY5" fmla="*/ 914417 h 917343"/>
              <a:gd name="connsiteX6" fmla="*/ 173843 w 903061"/>
              <a:gd name="connsiteY6" fmla="*/ 786057 h 917343"/>
              <a:gd name="connsiteX7" fmla="*/ 125 w 903061"/>
              <a:gd name="connsiteY7" fmla="*/ 457217 h 917343"/>
              <a:gd name="connsiteX0" fmla="*/ 91 w 903027"/>
              <a:gd name="connsiteY0" fmla="*/ 457217 h 917343"/>
              <a:gd name="connsiteX1" fmla="*/ 151585 w 903027"/>
              <a:gd name="connsiteY1" fmla="*/ 125657 h 917343"/>
              <a:gd name="connsiteX2" fmla="*/ 457291 w 903027"/>
              <a:gd name="connsiteY2" fmla="*/ 17 h 917343"/>
              <a:gd name="connsiteX3" fmla="*/ 792934 w 903027"/>
              <a:gd name="connsiteY3" fmla="*/ 132006 h 917343"/>
              <a:gd name="connsiteX4" fmla="*/ 882741 w 903027"/>
              <a:gd name="connsiteY4" fmla="*/ 676292 h 917343"/>
              <a:gd name="connsiteX5" fmla="*/ 457291 w 903027"/>
              <a:gd name="connsiteY5" fmla="*/ 914417 h 917343"/>
              <a:gd name="connsiteX6" fmla="*/ 173809 w 903027"/>
              <a:gd name="connsiteY6" fmla="*/ 786057 h 917343"/>
              <a:gd name="connsiteX7" fmla="*/ 91 w 903027"/>
              <a:gd name="connsiteY7" fmla="*/ 457217 h 917343"/>
              <a:gd name="connsiteX0" fmla="*/ 154 w 903090"/>
              <a:gd name="connsiteY0" fmla="*/ 457217 h 917343"/>
              <a:gd name="connsiteX1" fmla="*/ 151648 w 903090"/>
              <a:gd name="connsiteY1" fmla="*/ 125657 h 917343"/>
              <a:gd name="connsiteX2" fmla="*/ 457354 w 903090"/>
              <a:gd name="connsiteY2" fmla="*/ 17 h 917343"/>
              <a:gd name="connsiteX3" fmla="*/ 792997 w 903090"/>
              <a:gd name="connsiteY3" fmla="*/ 132006 h 917343"/>
              <a:gd name="connsiteX4" fmla="*/ 882804 w 903090"/>
              <a:gd name="connsiteY4" fmla="*/ 676292 h 917343"/>
              <a:gd name="connsiteX5" fmla="*/ 457354 w 903090"/>
              <a:gd name="connsiteY5" fmla="*/ 914417 h 917343"/>
              <a:gd name="connsiteX6" fmla="*/ 173872 w 903090"/>
              <a:gd name="connsiteY6" fmla="*/ 786057 h 917343"/>
              <a:gd name="connsiteX7" fmla="*/ 154 w 903090"/>
              <a:gd name="connsiteY7" fmla="*/ 457217 h 917343"/>
              <a:gd name="connsiteX0" fmla="*/ 154 w 915197"/>
              <a:gd name="connsiteY0" fmla="*/ 459730 h 919856"/>
              <a:gd name="connsiteX1" fmla="*/ 151648 w 915197"/>
              <a:gd name="connsiteY1" fmla="*/ 128170 h 919856"/>
              <a:gd name="connsiteX2" fmla="*/ 457354 w 915197"/>
              <a:gd name="connsiteY2" fmla="*/ 2530 h 919856"/>
              <a:gd name="connsiteX3" fmla="*/ 843797 w 915197"/>
              <a:gd name="connsiteY3" fmla="*/ 226594 h 919856"/>
              <a:gd name="connsiteX4" fmla="*/ 882804 w 915197"/>
              <a:gd name="connsiteY4" fmla="*/ 678805 h 919856"/>
              <a:gd name="connsiteX5" fmla="*/ 457354 w 915197"/>
              <a:gd name="connsiteY5" fmla="*/ 916930 h 919856"/>
              <a:gd name="connsiteX6" fmla="*/ 173872 w 915197"/>
              <a:gd name="connsiteY6" fmla="*/ 788570 h 919856"/>
              <a:gd name="connsiteX7" fmla="*/ 154 w 915197"/>
              <a:gd name="connsiteY7" fmla="*/ 459730 h 919856"/>
              <a:gd name="connsiteX0" fmla="*/ 3 w 915046"/>
              <a:gd name="connsiteY0" fmla="*/ 460799 h 920925"/>
              <a:gd name="connsiteX1" fmla="*/ 176897 w 915046"/>
              <a:gd name="connsiteY1" fmla="*/ 116539 h 920925"/>
              <a:gd name="connsiteX2" fmla="*/ 457203 w 915046"/>
              <a:gd name="connsiteY2" fmla="*/ 3599 h 920925"/>
              <a:gd name="connsiteX3" fmla="*/ 843646 w 915046"/>
              <a:gd name="connsiteY3" fmla="*/ 227663 h 920925"/>
              <a:gd name="connsiteX4" fmla="*/ 882653 w 915046"/>
              <a:gd name="connsiteY4" fmla="*/ 679874 h 920925"/>
              <a:gd name="connsiteX5" fmla="*/ 457203 w 915046"/>
              <a:gd name="connsiteY5" fmla="*/ 917999 h 920925"/>
              <a:gd name="connsiteX6" fmla="*/ 173721 w 915046"/>
              <a:gd name="connsiteY6" fmla="*/ 789639 h 920925"/>
              <a:gd name="connsiteX7" fmla="*/ 3 w 915046"/>
              <a:gd name="connsiteY7" fmla="*/ 460799 h 920925"/>
              <a:gd name="connsiteX0" fmla="*/ 5 w 864248"/>
              <a:gd name="connsiteY0" fmla="*/ 505249 h 920925"/>
              <a:gd name="connsiteX1" fmla="*/ 126099 w 864248"/>
              <a:gd name="connsiteY1" fmla="*/ 116539 h 920925"/>
              <a:gd name="connsiteX2" fmla="*/ 406405 w 864248"/>
              <a:gd name="connsiteY2" fmla="*/ 3599 h 920925"/>
              <a:gd name="connsiteX3" fmla="*/ 792848 w 864248"/>
              <a:gd name="connsiteY3" fmla="*/ 227663 h 920925"/>
              <a:gd name="connsiteX4" fmla="*/ 831855 w 864248"/>
              <a:gd name="connsiteY4" fmla="*/ 679874 h 920925"/>
              <a:gd name="connsiteX5" fmla="*/ 406405 w 864248"/>
              <a:gd name="connsiteY5" fmla="*/ 917999 h 920925"/>
              <a:gd name="connsiteX6" fmla="*/ 122923 w 864248"/>
              <a:gd name="connsiteY6" fmla="*/ 789639 h 920925"/>
              <a:gd name="connsiteX7" fmla="*/ 5 w 864248"/>
              <a:gd name="connsiteY7" fmla="*/ 505249 h 920925"/>
              <a:gd name="connsiteX0" fmla="*/ 1405 w 865648"/>
              <a:gd name="connsiteY0" fmla="*/ 505249 h 922360"/>
              <a:gd name="connsiteX1" fmla="*/ 127499 w 865648"/>
              <a:gd name="connsiteY1" fmla="*/ 116539 h 922360"/>
              <a:gd name="connsiteX2" fmla="*/ 407805 w 865648"/>
              <a:gd name="connsiteY2" fmla="*/ 3599 h 922360"/>
              <a:gd name="connsiteX3" fmla="*/ 794248 w 865648"/>
              <a:gd name="connsiteY3" fmla="*/ 227663 h 922360"/>
              <a:gd name="connsiteX4" fmla="*/ 833255 w 865648"/>
              <a:gd name="connsiteY4" fmla="*/ 679874 h 922360"/>
              <a:gd name="connsiteX5" fmla="*/ 407805 w 865648"/>
              <a:gd name="connsiteY5" fmla="*/ 917999 h 922360"/>
              <a:gd name="connsiteX6" fmla="*/ 187823 w 865648"/>
              <a:gd name="connsiteY6" fmla="*/ 805514 h 922360"/>
              <a:gd name="connsiteX7" fmla="*/ 1405 w 865648"/>
              <a:gd name="connsiteY7" fmla="*/ 505249 h 922360"/>
              <a:gd name="connsiteX0" fmla="*/ 1405 w 865648"/>
              <a:gd name="connsiteY0" fmla="*/ 505249 h 916383"/>
              <a:gd name="connsiteX1" fmla="*/ 127499 w 865648"/>
              <a:gd name="connsiteY1" fmla="*/ 116539 h 916383"/>
              <a:gd name="connsiteX2" fmla="*/ 407805 w 865648"/>
              <a:gd name="connsiteY2" fmla="*/ 3599 h 916383"/>
              <a:gd name="connsiteX3" fmla="*/ 794248 w 865648"/>
              <a:gd name="connsiteY3" fmla="*/ 227663 h 916383"/>
              <a:gd name="connsiteX4" fmla="*/ 833255 w 865648"/>
              <a:gd name="connsiteY4" fmla="*/ 679874 h 916383"/>
              <a:gd name="connsiteX5" fmla="*/ 503055 w 865648"/>
              <a:gd name="connsiteY5" fmla="*/ 911649 h 916383"/>
              <a:gd name="connsiteX6" fmla="*/ 187823 w 865648"/>
              <a:gd name="connsiteY6" fmla="*/ 805514 h 916383"/>
              <a:gd name="connsiteX7" fmla="*/ 1405 w 865648"/>
              <a:gd name="connsiteY7" fmla="*/ 505249 h 916383"/>
              <a:gd name="connsiteX0" fmla="*/ 1405 w 838033"/>
              <a:gd name="connsiteY0" fmla="*/ 505249 h 917453"/>
              <a:gd name="connsiteX1" fmla="*/ 127499 w 838033"/>
              <a:gd name="connsiteY1" fmla="*/ 116539 h 917453"/>
              <a:gd name="connsiteX2" fmla="*/ 407805 w 838033"/>
              <a:gd name="connsiteY2" fmla="*/ 3599 h 917453"/>
              <a:gd name="connsiteX3" fmla="*/ 794248 w 838033"/>
              <a:gd name="connsiteY3" fmla="*/ 227663 h 917453"/>
              <a:gd name="connsiteX4" fmla="*/ 779280 w 838033"/>
              <a:gd name="connsiteY4" fmla="*/ 660824 h 917453"/>
              <a:gd name="connsiteX5" fmla="*/ 503055 w 838033"/>
              <a:gd name="connsiteY5" fmla="*/ 911649 h 917453"/>
              <a:gd name="connsiteX6" fmla="*/ 187823 w 838033"/>
              <a:gd name="connsiteY6" fmla="*/ 805514 h 917453"/>
              <a:gd name="connsiteX7" fmla="*/ 1405 w 838033"/>
              <a:gd name="connsiteY7" fmla="*/ 505249 h 917453"/>
              <a:gd name="connsiteX0" fmla="*/ 1405 w 846206"/>
              <a:gd name="connsiteY0" fmla="*/ 505249 h 917453"/>
              <a:gd name="connsiteX1" fmla="*/ 127499 w 846206"/>
              <a:gd name="connsiteY1" fmla="*/ 116539 h 917453"/>
              <a:gd name="connsiteX2" fmla="*/ 407805 w 846206"/>
              <a:gd name="connsiteY2" fmla="*/ 3599 h 917453"/>
              <a:gd name="connsiteX3" fmla="*/ 794248 w 846206"/>
              <a:gd name="connsiteY3" fmla="*/ 227663 h 917453"/>
              <a:gd name="connsiteX4" fmla="*/ 779280 w 846206"/>
              <a:gd name="connsiteY4" fmla="*/ 660824 h 917453"/>
              <a:gd name="connsiteX5" fmla="*/ 503055 w 846206"/>
              <a:gd name="connsiteY5" fmla="*/ 911649 h 917453"/>
              <a:gd name="connsiteX6" fmla="*/ 187823 w 846206"/>
              <a:gd name="connsiteY6" fmla="*/ 805514 h 917453"/>
              <a:gd name="connsiteX7" fmla="*/ 1405 w 846206"/>
              <a:gd name="connsiteY7" fmla="*/ 505249 h 91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206" h="917453">
                <a:moveTo>
                  <a:pt x="1405" y="505249"/>
                </a:moveTo>
                <a:cubicBezTo>
                  <a:pt x="-8649" y="390420"/>
                  <a:pt x="35424" y="249889"/>
                  <a:pt x="127499" y="116539"/>
                </a:cubicBezTo>
                <a:cubicBezTo>
                  <a:pt x="203699" y="40339"/>
                  <a:pt x="296680" y="-14922"/>
                  <a:pt x="407805" y="3599"/>
                </a:cubicBezTo>
                <a:cubicBezTo>
                  <a:pt x="518930" y="22120"/>
                  <a:pt x="718048" y="151463"/>
                  <a:pt x="794248" y="227663"/>
                </a:cubicBezTo>
                <a:cubicBezTo>
                  <a:pt x="870448" y="303863"/>
                  <a:pt x="860620" y="482797"/>
                  <a:pt x="779280" y="660824"/>
                </a:cubicBezTo>
                <a:cubicBezTo>
                  <a:pt x="723340" y="791226"/>
                  <a:pt x="601631" y="887534"/>
                  <a:pt x="503055" y="911649"/>
                </a:cubicBezTo>
                <a:cubicBezTo>
                  <a:pt x="404479" y="935764"/>
                  <a:pt x="264023" y="881714"/>
                  <a:pt x="187823" y="805514"/>
                </a:cubicBezTo>
                <a:cubicBezTo>
                  <a:pt x="111623" y="729314"/>
                  <a:pt x="11459" y="620078"/>
                  <a:pt x="1405" y="505249"/>
                </a:cubicBezTo>
                <a:close/>
              </a:path>
            </a:pathLst>
          </a:custGeom>
          <a:solidFill>
            <a:srgbClr val="36A2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A29B68-5F9E-4C43-87E3-869A79C02957}"/>
              </a:ext>
            </a:extLst>
          </p:cNvPr>
          <p:cNvSpPr txBox="1"/>
          <p:nvPr/>
        </p:nvSpPr>
        <p:spPr>
          <a:xfrm>
            <a:off x="19558086" y="375425"/>
            <a:ext cx="4350582" cy="140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용신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금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              기신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화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  <a:p>
            <a:pPr algn="just" fontAlgn="base" latinLnBrk="1">
              <a:lnSpc>
                <a:spcPct val="160000"/>
              </a:lnSpc>
            </a:pP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토               구신 </a:t>
            </a:r>
            <a:r>
              <a:rPr lang="en-US" altLang="ko-KR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: </a:t>
            </a:r>
            <a:r>
              <a:rPr lang="ko-KR" altLang="en-US" sz="2800">
                <a:solidFill>
                  <a:srgbClr val="757581"/>
                </a:solidFill>
                <a:ea typeface="G마켓 산스 TTF Medium" panose="02000000000000000000" pitchFamily="2" charset="-127"/>
              </a:rPr>
              <a:t>목</a:t>
            </a:r>
            <a:endParaRPr lang="en-US" altLang="ko-KR" sz="2800">
              <a:solidFill>
                <a:srgbClr val="757581"/>
              </a:solidFill>
              <a:ea typeface="G마켓 산스 TTF Medium" panose="02000000000000000000" pitchFamily="2" charset="-127"/>
            </a:endParaRPr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E8B01A08-E190-4244-9A07-A8DF9ACCC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6" y="302160"/>
            <a:ext cx="952500" cy="9525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BD1680C-CC66-47D3-AC7D-BC39E4061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74041">
            <a:off x="20981248" y="1047821"/>
            <a:ext cx="952500" cy="952500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65A5BBA5-9A84-452C-B919-52B1E34BDCA6}"/>
              </a:ext>
            </a:extLst>
          </p:cNvPr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46036" y="3995540"/>
            <a:ext cx="6480000" cy="21600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64849941-095F-4CE1-A49A-8AC6A7ED521D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6036" y="6581312"/>
            <a:ext cx="11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8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6A2B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3800" dirty="0" smtClean="0">
            <a:latin typeface="G마켓 산스 TTF Medium" panose="02000000000000000000" pitchFamily="2" charset="-127"/>
            <a:ea typeface="G마켓 산스 TTF Medium" panose="02000000000000000000" pitchFamily="2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11727</TotalTime>
  <Words>1776</Words>
  <Application>Microsoft Office PowerPoint</Application>
  <PresentationFormat>사용자 지정</PresentationFormat>
  <Paragraphs>346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Calibri</vt:lpstr>
      <vt:lpstr>Arial</vt:lpstr>
      <vt:lpstr>휴먼모음T</vt:lpstr>
      <vt:lpstr>Calibri Light</vt:lpstr>
      <vt:lpstr>G마켓 산스 TTF Bold</vt:lpstr>
      <vt:lpstr>G마켓 산스 TTF Medium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설 지원</dc:creator>
  <cp:lastModifiedBy>재석 최</cp:lastModifiedBy>
  <cp:revision>543</cp:revision>
  <cp:lastPrinted>2023-04-27T07:41:07Z</cp:lastPrinted>
  <dcterms:created xsi:type="dcterms:W3CDTF">2023-01-30T12:44:44Z</dcterms:created>
  <dcterms:modified xsi:type="dcterms:W3CDTF">2023-08-10T05:18:01Z</dcterms:modified>
  <cp:contentStatus/>
</cp:coreProperties>
</file>