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663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4" r:id="rId12"/>
    <p:sldId id="705" r:id="rId13"/>
    <p:sldId id="707" r:id="rId14"/>
    <p:sldId id="706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718" r:id="rId26"/>
    <p:sldId id="719" r:id="rId27"/>
    <p:sldId id="720" r:id="rId28"/>
    <p:sldId id="721" r:id="rId29"/>
    <p:sldId id="722" r:id="rId30"/>
    <p:sldId id="723" r:id="rId31"/>
    <p:sldId id="724" r:id="rId32"/>
    <p:sldId id="725" r:id="rId33"/>
    <p:sldId id="726" r:id="rId34"/>
    <p:sldId id="727" r:id="rId35"/>
    <p:sldId id="728" r:id="rId36"/>
    <p:sldId id="729" r:id="rId37"/>
    <p:sldId id="730" r:id="rId38"/>
    <p:sldId id="731" r:id="rId39"/>
    <p:sldId id="732" r:id="rId40"/>
  </p:sldIdLst>
  <p:sldSz cx="24384000" cy="13716000"/>
  <p:notesSz cx="6858000" cy="9945688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G마켓 산스 TTF Bold" panose="02000000000000000000" pitchFamily="2" charset="-127"/>
      <p:bold r:id="rId47"/>
    </p:embeddedFont>
    <p:embeddedFont>
      <p:font typeface="G마켓 산스 TTF Medium" panose="02000000000000000000" pitchFamily="2" charset="-127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320">
          <p15:clr>
            <a:srgbClr val="A4A3A4"/>
          </p15:clr>
        </p15:guide>
        <p15:guide id="6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6A2B4"/>
    <a:srgbClr val="28282C"/>
    <a:srgbClr val="FFFF00"/>
    <a:srgbClr val="E6E6D3"/>
    <a:srgbClr val="EAEBED"/>
    <a:srgbClr val="CECFD1"/>
    <a:srgbClr val="F4F5F6"/>
    <a:srgbClr val="E0D4D6"/>
    <a:srgbClr val="E6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46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8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6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3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8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73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1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1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BC0580-852D-6E13-9B06-ABCAAA1D1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5" r="1044" b="1037"/>
          <a:stretch/>
        </p:blipFill>
        <p:spPr>
          <a:xfrm>
            <a:off x="0" y="-1"/>
            <a:ext cx="24384002" cy="13716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FB36601-F5D6-E514-E24F-4FBF92CC258F}"/>
              </a:ext>
            </a:extLst>
          </p:cNvPr>
          <p:cNvSpPr/>
          <p:nvPr userDrawn="1"/>
        </p:nvSpPr>
        <p:spPr>
          <a:xfrm>
            <a:off x="-870859" y="0"/>
            <a:ext cx="870858" cy="1426324"/>
          </a:xfrm>
          <a:prstGeom prst="rect">
            <a:avLst/>
          </a:prstGeom>
          <a:solidFill>
            <a:srgbClr val="E8EAEE"/>
          </a:solidFill>
          <a:ln>
            <a:solidFill>
              <a:srgbClr val="282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34CFCAE-815E-6A9D-6358-9272D1059EF4}"/>
              </a:ext>
            </a:extLst>
          </p:cNvPr>
          <p:cNvSpPr/>
          <p:nvPr userDrawn="1"/>
        </p:nvSpPr>
        <p:spPr>
          <a:xfrm>
            <a:off x="-870859" y="1426324"/>
            <a:ext cx="870858" cy="1426324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D716DED-7B8D-08C8-6F97-51295467FE72}"/>
              </a:ext>
            </a:extLst>
          </p:cNvPr>
          <p:cNvSpPr/>
          <p:nvPr userDrawn="1"/>
        </p:nvSpPr>
        <p:spPr>
          <a:xfrm>
            <a:off x="-870863" y="2852648"/>
            <a:ext cx="870858" cy="1426324"/>
          </a:xfrm>
          <a:prstGeom prst="rect">
            <a:avLst/>
          </a:prstGeom>
          <a:solidFill>
            <a:srgbClr val="282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2FE700-9649-84EC-1F33-843D44049EBD}"/>
              </a:ext>
            </a:extLst>
          </p:cNvPr>
          <p:cNvSpPr/>
          <p:nvPr userDrawn="1"/>
        </p:nvSpPr>
        <p:spPr>
          <a:xfrm>
            <a:off x="-5" y="-2"/>
            <a:ext cx="24384000" cy="13716000"/>
          </a:xfrm>
          <a:prstGeom prst="rect">
            <a:avLst/>
          </a:prstGeom>
          <a:solidFill>
            <a:srgbClr val="E8EA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pic>
        <p:nvPicPr>
          <p:cNvPr id="6" name="CI ofiicial.png" descr="CI ofiicial.png">
            <a:extLst>
              <a:ext uri="{FF2B5EF4-FFF2-40B4-BE49-F238E27FC236}">
                <a16:creationId xmlns:a16="http://schemas.microsoft.com/office/drawing/2014/main" id="{140EA30F-4424-2E03-B212-D1E5D1231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5060" y="12372445"/>
            <a:ext cx="873882" cy="10705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E6692-4DF0-4C41-A584-A367DFF39746}"/>
              </a:ext>
            </a:extLst>
          </p:cNvPr>
          <p:cNvSpPr txBox="1"/>
          <p:nvPr userDrawn="1"/>
        </p:nvSpPr>
        <p:spPr>
          <a:xfrm>
            <a:off x="22066560" y="12933143"/>
            <a:ext cx="2770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입문 </a:t>
            </a:r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</a:t>
            </a:r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 </a:t>
            </a:r>
            <a:fld id="{5730EA38-2EF9-4594-82E1-2C28EA0BC398}" type="slidenum">
              <a:rPr lang="en-US" altLang="ko-KR" sz="3600" smtClean="0">
                <a:solidFill>
                  <a:srgbClr val="0070C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‹#›</a:t>
            </a:fld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-39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7550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7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CE30-46C4-4D2F-B8F8-84C475F8C957}" type="datetimeFigureOut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0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800" rtl="0" eaLnBrk="1" latinLnBrk="1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8FFC6E-1932-3577-0E76-8C0D478CF9DD}"/>
              </a:ext>
            </a:extLst>
          </p:cNvPr>
          <p:cNvSpPr txBox="1"/>
          <p:nvPr/>
        </p:nvSpPr>
        <p:spPr>
          <a:xfrm>
            <a:off x="9310442" y="3346062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6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4000" spc="60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4000" spc="600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E66679-68CA-8102-176D-9FDB1F39C7DB}"/>
              </a:ext>
            </a:extLst>
          </p:cNvPr>
          <p:cNvCxnSpPr>
            <a:cxnSpLocks/>
          </p:cNvCxnSpPr>
          <p:nvPr/>
        </p:nvCxnSpPr>
        <p:spPr>
          <a:xfrm>
            <a:off x="5583979" y="4374291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8374FA4-C5CB-C4E2-AECB-BF8FD38FAF36}"/>
              </a:ext>
            </a:extLst>
          </p:cNvPr>
          <p:cNvCxnSpPr>
            <a:cxnSpLocks/>
          </p:cNvCxnSpPr>
          <p:nvPr/>
        </p:nvCxnSpPr>
        <p:spPr>
          <a:xfrm>
            <a:off x="5583979" y="8720799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593C32F6-544E-BE49-D26B-B73C7BC2D4B6}"/>
              </a:ext>
            </a:extLst>
          </p:cNvPr>
          <p:cNvSpPr/>
          <p:nvPr/>
        </p:nvSpPr>
        <p:spPr>
          <a:xfrm>
            <a:off x="8704629" y="5465428"/>
            <a:ext cx="6974741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7F247-561F-C1F7-7D5F-12AAD28CAC03}"/>
              </a:ext>
            </a:extLst>
          </p:cNvPr>
          <p:cNvSpPr txBox="1"/>
          <p:nvPr/>
        </p:nvSpPr>
        <p:spPr>
          <a:xfrm>
            <a:off x="11212409" y="5562622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제 </a:t>
            </a:r>
            <a:r>
              <a:rPr lang="en-US" altLang="ko-KR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 </a:t>
            </a:r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</a:t>
            </a:r>
            <a:endParaRPr lang="ko-KR" altLang="en-US" sz="4400" dirty="0">
              <a:solidFill>
                <a:srgbClr val="E8EAEE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88D47-9983-E0DA-0DDF-AF66EE2945F9}"/>
              </a:ext>
            </a:extLst>
          </p:cNvPr>
          <p:cNvSpPr txBox="1"/>
          <p:nvPr/>
        </p:nvSpPr>
        <p:spPr>
          <a:xfrm>
            <a:off x="5815128" y="6839605"/>
            <a:ext cx="127538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명리학의 태동과 음양오행</a:t>
            </a:r>
            <a:endParaRPr lang="ko-KR" altLang="en-US" sz="88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363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주역과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82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주역의 의의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04E69AC7-500E-4713-A620-34E1374B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306" y="5129783"/>
            <a:ext cx="9084614" cy="7870222"/>
          </a:xfrm>
          <a:prstGeom prst="rect">
            <a:avLst/>
          </a:prstGeom>
        </p:spPr>
      </p:pic>
      <p:sp>
        <p:nvSpPr>
          <p:cNvPr id="3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9507E106-926C-4AD4-97AC-548F15D595F9}"/>
              </a:ext>
            </a:extLst>
          </p:cNvPr>
          <p:cNvSpPr txBox="1"/>
          <p:nvPr/>
        </p:nvSpPr>
        <p:spPr>
          <a:xfrm>
            <a:off x="23188920" y="5587992"/>
            <a:ext cx="594789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7200">
                <a:solidFill>
                  <a:srgbClr val="FF0000"/>
                </a:solidFill>
              </a:rPr>
              <a:t>2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3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7F8CED03-9C23-43AD-B092-0C01B4CEDDEF}"/>
              </a:ext>
            </a:extLst>
          </p:cNvPr>
          <p:cNvSpPr txBox="1"/>
          <p:nvPr/>
        </p:nvSpPr>
        <p:spPr>
          <a:xfrm>
            <a:off x="23783710" y="5231997"/>
            <a:ext cx="39419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FF0000"/>
                </a:solidFill>
              </a:rPr>
              <a:t>0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3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1C3125E-A380-4BEF-8491-05386EB795DE}"/>
              </a:ext>
            </a:extLst>
          </p:cNvPr>
          <p:cNvSpPr txBox="1"/>
          <p:nvPr/>
        </p:nvSpPr>
        <p:spPr>
          <a:xfrm>
            <a:off x="23188920" y="7059217"/>
            <a:ext cx="594789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7200">
                <a:solidFill>
                  <a:srgbClr val="FF0000"/>
                </a:solidFill>
              </a:rPr>
              <a:t>2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3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3C672609-5FEA-4982-A6B8-1AA1B78F6EE8}"/>
              </a:ext>
            </a:extLst>
          </p:cNvPr>
          <p:cNvSpPr txBox="1"/>
          <p:nvPr/>
        </p:nvSpPr>
        <p:spPr>
          <a:xfrm>
            <a:off x="23783710" y="6703222"/>
            <a:ext cx="39419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FF0000"/>
                </a:solidFill>
              </a:rPr>
              <a:t>1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35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038BAD42-27DE-472B-BAA7-D854E38418B0}"/>
              </a:ext>
            </a:extLst>
          </p:cNvPr>
          <p:cNvSpPr txBox="1"/>
          <p:nvPr/>
        </p:nvSpPr>
        <p:spPr>
          <a:xfrm>
            <a:off x="23188920" y="8515000"/>
            <a:ext cx="594789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7200">
                <a:solidFill>
                  <a:srgbClr val="FF0000"/>
                </a:solidFill>
              </a:rPr>
              <a:t>2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4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0060F71B-3280-49C8-84F8-C1EF8D31BCD1}"/>
              </a:ext>
            </a:extLst>
          </p:cNvPr>
          <p:cNvSpPr txBox="1"/>
          <p:nvPr/>
        </p:nvSpPr>
        <p:spPr>
          <a:xfrm>
            <a:off x="23783710" y="8159005"/>
            <a:ext cx="39419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FF0000"/>
                </a:solidFill>
              </a:rPr>
              <a:t>2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4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5402D747-0464-4E88-8CD4-31361FD442D0}"/>
              </a:ext>
            </a:extLst>
          </p:cNvPr>
          <p:cNvSpPr txBox="1"/>
          <p:nvPr/>
        </p:nvSpPr>
        <p:spPr>
          <a:xfrm>
            <a:off x="23188920" y="9942648"/>
            <a:ext cx="594789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7200">
                <a:solidFill>
                  <a:srgbClr val="FF0000"/>
                </a:solidFill>
              </a:rPr>
              <a:t>2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4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2692EB1-E7E7-4EF4-884B-9B28D2E90446}"/>
              </a:ext>
            </a:extLst>
          </p:cNvPr>
          <p:cNvSpPr txBox="1"/>
          <p:nvPr/>
        </p:nvSpPr>
        <p:spPr>
          <a:xfrm>
            <a:off x="23783710" y="9586653"/>
            <a:ext cx="39419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FF0000"/>
                </a:solidFill>
              </a:rPr>
              <a:t>3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800083" y="5518603"/>
            <a:ext cx="10657162" cy="409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이분법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이진법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체계로 우주의 질서를 이해하려는 시도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자연의 질서로 인간의 삶을 이해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3.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중용과 조화의 가치관 강조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4.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점술가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무당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의지하던 점술이 표준적인 도구를 갖춤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&lt;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해석의 가능성 무한대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&gt;                  &lt;1/64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해석됨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&gt;</a:t>
            </a:r>
          </a:p>
        </p:txBody>
      </p:sp>
      <p:sp>
        <p:nvSpPr>
          <p:cNvPr id="50" name="오른쪽 화살표 2">
            <a:extLst>
              <a:ext uri="{FF2B5EF4-FFF2-40B4-BE49-F238E27FC236}">
                <a16:creationId xmlns:a16="http://schemas.microsoft.com/office/drawing/2014/main" id="{C261667B-F014-4999-8DB3-C51B7EE5FE87}"/>
              </a:ext>
            </a:extLst>
          </p:cNvPr>
          <p:cNvSpPr/>
          <p:nvPr/>
        </p:nvSpPr>
        <p:spPr>
          <a:xfrm>
            <a:off x="6184304" y="10992980"/>
            <a:ext cx="475488" cy="46765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0716C61E-84A2-4027-BF97-803BB6BB3961}"/>
              </a:ext>
            </a:extLst>
          </p:cNvPr>
          <p:cNvSpPr txBox="1"/>
          <p:nvPr/>
        </p:nvSpPr>
        <p:spPr>
          <a:xfrm>
            <a:off x="800083" y="10874915"/>
            <a:ext cx="5366683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</a:rPr>
              <a:t>추상적 무늬의 주관적 해석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5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0673F827-9085-4DF3-87C8-10513AB67546}"/>
              </a:ext>
            </a:extLst>
          </p:cNvPr>
          <p:cNvSpPr txBox="1"/>
          <p:nvPr/>
        </p:nvSpPr>
        <p:spPr>
          <a:xfrm>
            <a:off x="6787147" y="10859441"/>
            <a:ext cx="5019786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</a:rPr>
              <a:t>체계적 괘의 객관적 해석 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5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7351ABDB-45BE-4E5A-9A61-CDD580E737DE}"/>
              </a:ext>
            </a:extLst>
          </p:cNvPr>
          <p:cNvSpPr txBox="1"/>
          <p:nvPr/>
        </p:nvSpPr>
        <p:spPr>
          <a:xfrm>
            <a:off x="12192000" y="3924460"/>
            <a:ext cx="11927178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주역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계사전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“</a:t>
            </a:r>
            <a:r>
              <a:rPr lang="zh-TW" altLang="en-US" sz="3600">
                <a:solidFill>
                  <a:srgbClr val="757581"/>
                </a:solidFill>
                <a:latin typeface="+mn-lt"/>
                <a:cs typeface="+mn-cs"/>
              </a:rPr>
              <a:t>易有太極 是生兩儀 兩儀生四象 四象生八卦</a:t>
            </a:r>
            <a:r>
              <a:rPr lang="en-US" altLang="zh-TW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”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    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역유태극 시생양의 양의생사상  사상생팔괘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06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주역과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82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명리학과 주역의 관련성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800082" y="5518603"/>
            <a:ext cx="22491239" cy="6099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경문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주나라때 작성된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에는 음양이라는 단어 자체가 쓰이지 않음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결론 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애초에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과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 서로 다른 체계에 속해 있었음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ko-KR" altLang="en-US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춘추전국시대 이후에 작성된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에는 음양의 체계로 팔괘의 작용을 설명하려는 노력이 돋보임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장자 “역은 음양을 말한다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.”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결론 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주나라 때 작성된 경문은 순수한 점술 책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이후 작성된 전문은 오히려 음양 이론의 영향을 받음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즉 주역에서 명리학이 파생된 것이 아니라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주역을 해설할 때 음양학을 이용함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0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점과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82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점과 명리학의 차이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800082" y="5518603"/>
            <a:ext cx="22491239" cy="7096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인간이 가진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순간의 기운을 포착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하여 길흉을 판단함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점의 도구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거북이 뱃가죽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나뭇가지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시초점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산통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산가지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쌀알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타로카드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인간의 기운이 담긴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기호 체계를 분석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하여 길흉을 판단함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명리학의 도구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만세력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BA98520-353D-45AF-9406-AB66AA374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98" y="7886709"/>
            <a:ext cx="1934482" cy="19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2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점과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25" name="CI ofiicial.png" descr="CI ofiicial.png">
            <a:extLst>
              <a:ext uri="{FF2B5EF4-FFF2-40B4-BE49-F238E27FC236}">
                <a16:creationId xmlns:a16="http://schemas.microsoft.com/office/drawing/2014/main" id="{C64FB33F-7C05-4FA3-AE62-6EC92C10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C483C87-B297-4276-A764-75930D320EA8}"/>
              </a:ext>
            </a:extLst>
          </p:cNvPr>
          <p:cNvSpPr txBox="1"/>
          <p:nvPr/>
        </p:nvSpPr>
        <p:spPr>
          <a:xfrm>
            <a:off x="13686711" y="5876078"/>
            <a:ext cx="11680701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분석해야 하기에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이성적인 판단력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분석력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훈련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경험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일관성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체계성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 요구됨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647EAD2E-0DEB-48E4-8426-B25BDB2B7B7E}"/>
              </a:ext>
            </a:extLst>
          </p:cNvPr>
          <p:cNvSpPr txBox="1"/>
          <p:nvPr/>
        </p:nvSpPr>
        <p:spPr>
          <a:xfrm>
            <a:off x="13769244" y="8267569"/>
            <a:ext cx="8327902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탐정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비평가의 자세로 기호를 연구하다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.”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CE44E03-5DBF-45E2-BF71-871812C436FB}"/>
              </a:ext>
            </a:extLst>
          </p:cNvPr>
          <p:cNvSpPr/>
          <p:nvPr/>
        </p:nvSpPr>
        <p:spPr>
          <a:xfrm>
            <a:off x="15305339" y="3807039"/>
            <a:ext cx="60134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명리학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0FA8C63-DDDF-48C9-A9FC-B9A7C58DDCFC}"/>
              </a:ext>
            </a:extLst>
          </p:cNvPr>
          <p:cNvSpPr/>
          <p:nvPr/>
        </p:nvSpPr>
        <p:spPr>
          <a:xfrm>
            <a:off x="3892889" y="3807039"/>
            <a:ext cx="1600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점</a:t>
            </a:r>
          </a:p>
        </p:txBody>
      </p:sp>
      <p:sp>
        <p:nvSpPr>
          <p:cNvPr id="3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54581174-A3FE-4DD6-ABFA-835D48CC565C}"/>
              </a:ext>
            </a:extLst>
          </p:cNvPr>
          <p:cNvSpPr txBox="1"/>
          <p:nvPr/>
        </p:nvSpPr>
        <p:spPr>
          <a:xfrm>
            <a:off x="1200617" y="5935968"/>
            <a:ext cx="10991383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순간의 기운을 포착해야 하기에 점을 치는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사람의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컨디션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기복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마음 상태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 중시됨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B2E9FCC2-36A3-4D61-9D5D-F3FEB06D67E1}"/>
              </a:ext>
            </a:extLst>
          </p:cNvPr>
          <p:cNvSpPr txBox="1"/>
          <p:nvPr/>
        </p:nvSpPr>
        <p:spPr>
          <a:xfrm>
            <a:off x="1200617" y="8264030"/>
            <a:ext cx="10981479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깨끗한 도화지에 예쁜 그림이 그려진다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.”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6F0E67B-C787-4DAF-81B8-7E28749D7930}"/>
              </a:ext>
            </a:extLst>
          </p:cNvPr>
          <p:cNvSpPr txBox="1"/>
          <p:nvPr/>
        </p:nvSpPr>
        <p:spPr>
          <a:xfrm>
            <a:off x="1894027" y="8905999"/>
            <a:ext cx="2090979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점술가</a:t>
            </a:r>
            <a:endParaRPr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616357E9-DB68-427E-95C0-366ABF0A58C4}"/>
              </a:ext>
            </a:extLst>
          </p:cNvPr>
          <p:cNvSpPr txBox="1"/>
          <p:nvPr/>
        </p:nvSpPr>
        <p:spPr>
          <a:xfrm>
            <a:off x="4131717" y="8905999"/>
            <a:ext cx="2559639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점의 내용</a:t>
            </a:r>
            <a:endParaRPr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5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8F27F6DF-B94E-4198-BD13-1B776BF5E72F}"/>
              </a:ext>
            </a:extLst>
          </p:cNvPr>
          <p:cNvSpPr txBox="1"/>
          <p:nvPr/>
        </p:nvSpPr>
        <p:spPr>
          <a:xfrm>
            <a:off x="1200617" y="10366256"/>
            <a:ext cx="4737640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점을 잘 치려면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2679948-BD4F-44A8-AC57-6EF402C45A50}"/>
              </a:ext>
            </a:extLst>
          </p:cNvPr>
          <p:cNvSpPr txBox="1"/>
          <p:nvPr/>
        </p:nvSpPr>
        <p:spPr>
          <a:xfrm>
            <a:off x="4714446" y="10366256"/>
            <a:ext cx="5913287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마음을 깨끗하게 유지해야 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A8B0AF8-F100-4AE8-BDEE-1E3CEA8E5318}"/>
              </a:ext>
            </a:extLst>
          </p:cNvPr>
          <p:cNvSpPr txBox="1"/>
          <p:nvPr/>
        </p:nvSpPr>
        <p:spPr>
          <a:xfrm>
            <a:off x="13769244" y="10366256"/>
            <a:ext cx="5080849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사주를 잘 보려면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 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7D8B1AC3-A338-4C1C-8F60-D5B14965574F}"/>
              </a:ext>
            </a:extLst>
          </p:cNvPr>
          <p:cNvSpPr txBox="1"/>
          <p:nvPr/>
        </p:nvSpPr>
        <p:spPr>
          <a:xfrm>
            <a:off x="18746291" y="10424475"/>
            <a:ext cx="5145075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endParaRPr/>
          </a:p>
        </p:txBody>
      </p:sp>
      <p:sp>
        <p:nvSpPr>
          <p:cNvPr id="3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CCB0AAF-F078-4D19-AFE9-AFBE34477C7F}"/>
              </a:ext>
            </a:extLst>
          </p:cNvPr>
          <p:cNvSpPr txBox="1"/>
          <p:nvPr/>
        </p:nvSpPr>
        <p:spPr>
          <a:xfrm>
            <a:off x="17729437" y="10366256"/>
            <a:ext cx="5579136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꾸준히 고민하고 연구해야 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958A53E4-96DB-4BB4-A0A6-D331CD48D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49" y="3006717"/>
            <a:ext cx="2960343" cy="29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점과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5595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주역은 점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800083" y="5518603"/>
            <a:ext cx="14917246" cy="713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주역에 너무 큰 의미를 부여하고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심지어 주역을 명리학의 뿌리로 생각함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2-4-8-16-32-64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이진법 체계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로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우주의 기운을 측정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하기 위한 도구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명리학은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 오행의 체계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로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인간의 기운을 해석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하기 위한 도구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1600"/>
          </a:p>
          <a:p>
            <a:pPr marL="0" indent="0" algn="l">
              <a:buNone/>
            </a:pPr>
            <a:endParaRPr lang="en-US" altLang="ko-KR" sz="2400">
              <a:solidFill>
                <a:srgbClr val="FF0000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D77F874-072D-421E-BDB5-CA6FBDEFD73C}"/>
              </a:ext>
            </a:extLst>
          </p:cNvPr>
          <p:cNvGrpSpPr/>
          <p:nvPr/>
        </p:nvGrpSpPr>
        <p:grpSpPr>
          <a:xfrm>
            <a:off x="3995902" y="7575924"/>
            <a:ext cx="8661987" cy="3925177"/>
            <a:chOff x="14833734" y="7235996"/>
            <a:chExt cx="8661987" cy="3925177"/>
          </a:xfrm>
        </p:grpSpPr>
        <p:sp>
          <p:nvSpPr>
            <p:cNvPr id="13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15534748-ED9B-4264-ADEC-CF255A5E6431}"/>
                </a:ext>
              </a:extLst>
            </p:cNvPr>
            <p:cNvSpPr txBox="1"/>
            <p:nvPr/>
          </p:nvSpPr>
          <p:spPr>
            <a:xfrm>
              <a:off x="14833734" y="7235996"/>
              <a:ext cx="4628081" cy="39251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ko-KR" altLang="en-US" sz="3600">
                  <a:solidFill>
                    <a:srgbClr val="FF0000"/>
                  </a:solidFill>
                </a:rPr>
                <a:t> 양의    사상   팔괘</a:t>
              </a:r>
              <a:endParaRPr lang="en-US" altLang="ko-KR" sz="3600">
                <a:solidFill>
                  <a:srgbClr val="FF0000"/>
                </a:solidFill>
              </a:endParaRPr>
            </a:p>
            <a:p>
              <a:pPr marL="0" indent="0" algn="l">
                <a:buNone/>
              </a:pPr>
              <a:endParaRPr lang="en-US" altLang="ko-KR"/>
            </a:p>
            <a:p>
              <a:pPr marL="0" indent="0" algn="l">
                <a:buNone/>
              </a:pPr>
              <a:r>
                <a:rPr lang="ko-KR" altLang="en-US"/>
                <a:t> </a:t>
              </a:r>
              <a:endParaRPr lang="en-US" altLang="ko-KR"/>
            </a:p>
            <a:p>
              <a:pPr marL="0" indent="0" algn="l">
                <a:buNone/>
              </a:pPr>
              <a:endParaRPr lang="en-US" altLang="ko-KR" sz="3600">
                <a:solidFill>
                  <a:srgbClr val="FF0000"/>
                </a:solidFill>
              </a:endParaRPr>
            </a:p>
            <a:p>
              <a:pPr marL="0" indent="0" algn="l">
                <a:buNone/>
              </a:pPr>
              <a:endParaRPr lang="en-US" altLang="ko-KR" sz="3600">
                <a:solidFill>
                  <a:srgbClr val="FF0000"/>
                </a:solidFill>
              </a:endParaRPr>
            </a:p>
            <a:p>
              <a:pPr marL="0" indent="0" algn="l">
                <a:buNone/>
              </a:pPr>
              <a:r>
                <a:rPr lang="en-US" altLang="ko-KR" sz="3600">
                  <a:solidFill>
                    <a:srgbClr val="FF0000"/>
                  </a:solidFill>
                </a:rPr>
                <a:t>   </a:t>
              </a:r>
              <a:r>
                <a:rPr lang="ko-KR" altLang="en-US" sz="3600">
                  <a:solidFill>
                    <a:schemeClr val="accent1"/>
                  </a:solidFill>
                </a:rPr>
                <a:t>음양   오행     천간</a:t>
              </a:r>
              <a:endParaRPr lang="en-US" altLang="ko-KR" sz="3600">
                <a:solidFill>
                  <a:schemeClr val="accent1"/>
                </a:solidFill>
              </a:endParaRPr>
            </a:p>
            <a:p>
              <a:pPr marL="0" indent="0" algn="l">
                <a:buNone/>
              </a:pPr>
              <a:endParaRPr lang="en-US" altLang="ko-KR"/>
            </a:p>
          </p:txBody>
        </p:sp>
        <p:sp>
          <p:nvSpPr>
            <p:cNvPr id="14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1FB9848F-800A-408A-AE4A-63047C221BC2}"/>
                </a:ext>
              </a:extLst>
            </p:cNvPr>
            <p:cNvSpPr txBox="1"/>
            <p:nvPr/>
          </p:nvSpPr>
          <p:spPr>
            <a:xfrm>
              <a:off x="15228999" y="7506774"/>
              <a:ext cx="59478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en-US" altLang="ko-KR" sz="7200">
                  <a:solidFill>
                    <a:srgbClr val="FF0000"/>
                  </a:solidFill>
                </a:rPr>
                <a:t>2</a:t>
              </a:r>
              <a:r>
                <a:rPr lang="ko-KR" altLang="en-US">
                  <a:solidFill>
                    <a:srgbClr val="FF0000"/>
                  </a:solidFill>
                </a:rPr>
                <a:t> </a:t>
              </a:r>
              <a:endParaRPr lang="en-US" altLang="ko-KR">
                <a:solidFill>
                  <a:srgbClr val="FF0000"/>
                </a:solidFill>
              </a:endParaRPr>
            </a:p>
          </p:txBody>
        </p:sp>
        <p:sp>
          <p:nvSpPr>
            <p:cNvPr id="15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050D69B5-4AC3-4013-AC39-7317177EA66F}"/>
                </a:ext>
              </a:extLst>
            </p:cNvPr>
            <p:cNvSpPr txBox="1"/>
            <p:nvPr/>
          </p:nvSpPr>
          <p:spPr>
            <a:xfrm>
              <a:off x="16345950" y="7506774"/>
              <a:ext cx="59478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en-US" altLang="ko-KR" sz="7200">
                  <a:solidFill>
                    <a:srgbClr val="FF0000"/>
                  </a:solidFill>
                </a:rPr>
                <a:t>4</a:t>
              </a:r>
              <a:r>
                <a:rPr lang="ko-KR" altLang="en-US">
                  <a:solidFill>
                    <a:srgbClr val="FF0000"/>
                  </a:solidFill>
                </a:rPr>
                <a:t> </a:t>
              </a:r>
              <a:endParaRPr lang="en-US" altLang="ko-KR">
                <a:solidFill>
                  <a:srgbClr val="FF0000"/>
                </a:solidFill>
              </a:endParaRPr>
            </a:p>
          </p:txBody>
        </p:sp>
        <p:sp>
          <p:nvSpPr>
            <p:cNvPr id="16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25DE03F9-EAF5-4EAF-AEBB-86735177D540}"/>
                </a:ext>
              </a:extLst>
            </p:cNvPr>
            <p:cNvSpPr txBox="1"/>
            <p:nvPr/>
          </p:nvSpPr>
          <p:spPr>
            <a:xfrm>
              <a:off x="17462901" y="7506774"/>
              <a:ext cx="59478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en-US" altLang="ko-KR" sz="7200">
                  <a:solidFill>
                    <a:srgbClr val="FF0000"/>
                  </a:solidFill>
                </a:rPr>
                <a:t>8</a:t>
              </a:r>
              <a:r>
                <a:rPr lang="ko-KR" altLang="en-US">
                  <a:solidFill>
                    <a:srgbClr val="FF0000"/>
                  </a:solidFill>
                </a:rPr>
                <a:t> </a:t>
              </a:r>
              <a:endParaRPr lang="en-US" altLang="ko-KR">
                <a:solidFill>
                  <a:srgbClr val="FF0000"/>
                </a:solidFill>
              </a:endParaRPr>
            </a:p>
          </p:txBody>
        </p:sp>
        <p:sp>
          <p:nvSpPr>
            <p:cNvPr id="17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52EA7DBA-6DA7-4674-9153-103B98B9C8A0}"/>
                </a:ext>
              </a:extLst>
            </p:cNvPr>
            <p:cNvSpPr txBox="1"/>
            <p:nvPr/>
          </p:nvSpPr>
          <p:spPr>
            <a:xfrm>
              <a:off x="15228999" y="9083386"/>
              <a:ext cx="59478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en-US" altLang="ko-KR" sz="7200">
                  <a:solidFill>
                    <a:schemeClr val="accent1"/>
                  </a:solidFill>
                </a:rPr>
                <a:t>2</a:t>
              </a:r>
              <a:r>
                <a:rPr lang="ko-KR" altLang="en-US">
                  <a:solidFill>
                    <a:srgbClr val="FF0000"/>
                  </a:solidFill>
                </a:rPr>
                <a:t> </a:t>
              </a:r>
              <a:endParaRPr lang="en-US" altLang="ko-KR">
                <a:solidFill>
                  <a:srgbClr val="FF0000"/>
                </a:solidFill>
              </a:endParaRPr>
            </a:p>
          </p:txBody>
        </p:sp>
        <p:sp>
          <p:nvSpPr>
            <p:cNvPr id="21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9C9E4EE4-C75C-4B5F-8865-A7CE2682DA08}"/>
                </a:ext>
              </a:extLst>
            </p:cNvPr>
            <p:cNvSpPr txBox="1"/>
            <p:nvPr/>
          </p:nvSpPr>
          <p:spPr>
            <a:xfrm>
              <a:off x="16345950" y="9083386"/>
              <a:ext cx="594789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en-US" altLang="ko-KR" sz="7200">
                  <a:solidFill>
                    <a:schemeClr val="accent1"/>
                  </a:solidFill>
                </a:rPr>
                <a:t>5</a:t>
              </a:r>
              <a:r>
                <a:rPr lang="ko-KR" altLang="en-US">
                  <a:solidFill>
                    <a:srgbClr val="FF0000"/>
                  </a:solidFill>
                </a:rPr>
                <a:t> </a:t>
              </a:r>
              <a:endParaRPr lang="en-US" altLang="ko-KR">
                <a:solidFill>
                  <a:srgbClr val="FF0000"/>
                </a:solidFill>
              </a:endParaRPr>
            </a:p>
          </p:txBody>
        </p:sp>
        <p:sp>
          <p:nvSpPr>
            <p:cNvPr id="22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AB7EF43A-5D2E-487D-9DD9-8A69A772843C}"/>
                </a:ext>
              </a:extLst>
            </p:cNvPr>
            <p:cNvSpPr txBox="1"/>
            <p:nvPr/>
          </p:nvSpPr>
          <p:spPr>
            <a:xfrm>
              <a:off x="17462901" y="9081066"/>
              <a:ext cx="1310547" cy="10997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en-US" altLang="ko-KR" sz="7200">
                  <a:solidFill>
                    <a:schemeClr val="accent1"/>
                  </a:solidFill>
                </a:rPr>
                <a:t>10</a:t>
              </a:r>
              <a:r>
                <a:rPr lang="ko-KR" altLang="en-US">
                  <a:solidFill>
                    <a:srgbClr val="FF0000"/>
                  </a:solidFill>
                </a:rPr>
                <a:t> </a:t>
              </a:r>
              <a:endParaRPr lang="en-US" altLang="ko-KR">
                <a:solidFill>
                  <a:srgbClr val="FF0000"/>
                </a:solidFill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3BEEF9F-FED4-4BBD-8B89-4CF8F8FFC8BF}"/>
                </a:ext>
              </a:extLst>
            </p:cNvPr>
            <p:cNvSpPr/>
            <p:nvPr/>
          </p:nvSpPr>
          <p:spPr>
            <a:xfrm>
              <a:off x="16901097" y="8220803"/>
              <a:ext cx="60144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200">
                  <a:solidFill>
                    <a:schemeClr val="accent1"/>
                  </a:solidFill>
                </a:rPr>
                <a:t>?</a:t>
              </a:r>
              <a:endParaRPr lang="ko-KR" altLang="en-US" sz="7200"/>
            </a:p>
          </p:txBody>
        </p:sp>
        <p:sp>
          <p:nvSpPr>
            <p:cNvPr id="24" name="특수관계인이 일주를 극하고, 대운 혹은 세운이 다시 일주를 극할 때">
              <a:extLst>
                <a:ext uri="{FF2B5EF4-FFF2-40B4-BE49-F238E27FC236}">
                  <a16:creationId xmlns:a16="http://schemas.microsoft.com/office/drawing/2014/main" id="{1241C733-56DA-4EF0-81D0-C838258022DA}"/>
                </a:ext>
              </a:extLst>
            </p:cNvPr>
            <p:cNvSpPr txBox="1"/>
            <p:nvPr/>
          </p:nvSpPr>
          <p:spPr>
            <a:xfrm>
              <a:off x="18773448" y="8606562"/>
              <a:ext cx="4722273" cy="7119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>
              <a:spAutoFit/>
            </a:bodyPr>
            <a:lstStyle>
              <a:lvl1pPr marL="558800" indent="-558800" defTabSz="2438400">
                <a:lnSpc>
                  <a:spcPct val="90000"/>
                </a:lnSpc>
                <a:buClr>
                  <a:schemeClr val="accent5"/>
                </a:buClr>
                <a:buSzPct val="123000"/>
                <a:buChar char="•"/>
                <a:defRPr sz="4400" b="0" spc="-132">
                  <a:solidFill>
                    <a:srgbClr val="5E5E5E"/>
                  </a:solidFill>
                  <a:latin typeface="Pretendard SemiBold"/>
                  <a:ea typeface="Pretendard SemiBold"/>
                  <a:cs typeface="Pretendard SemiBold"/>
                  <a:sym typeface="Pretendard SemiBold"/>
                </a:defRPr>
              </a:lvl1pPr>
            </a:lstStyle>
            <a:p>
              <a:pPr marL="0" indent="0" algn="l">
                <a:buNone/>
              </a:pPr>
              <a:r>
                <a:rPr lang="ko-KR" altLang="en-US">
                  <a:solidFill>
                    <a:srgbClr val="00B050"/>
                  </a:solidFill>
                </a:rPr>
                <a:t>전혀 다른 사유방식</a:t>
              </a:r>
              <a:endParaRPr lang="en-US" altLang="ko-KR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41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54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오행에 대한 최초의 기록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800083" y="5518603"/>
            <a:ext cx="23164098" cy="4603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『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서경</a:t>
            </a:r>
            <a:r>
              <a:rPr lang="en-US" altLang="ko-KR" sz="3600">
                <a:solidFill>
                  <a:srgbClr val="75758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rPr>
              <a:t>』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홍범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”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편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오행에서 하나는 수이고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둘은 화이고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수는 윤택하여 아래로 흐르게 하고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화는 불타오르고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목은 굽거나 곧고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……”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서경의 기록을 그대로 믿을 수 있다 하더라고 오행의 언급이 물상의 차원에 머무르고 있음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오행의 관계와 상생상극에 관한 표현은 드러나지 않음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춘추시대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기원전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5~6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모습을 드러내며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전국시대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기원전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3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이르러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제나라 추연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의해 완전하게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체계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상생상극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를 갖춤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5C7758D-0B8E-49B5-8670-3D597CFC9486}"/>
              </a:ext>
            </a:extLst>
          </p:cNvPr>
          <p:cNvSpPr/>
          <p:nvPr/>
        </p:nvSpPr>
        <p:spPr>
          <a:xfrm>
            <a:off x="874798" y="10387705"/>
            <a:ext cx="57022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>
                <a:solidFill>
                  <a:schemeClr val="accent1"/>
                </a:solidFill>
              </a:rPr>
              <a:t>법가</a:t>
            </a:r>
            <a:r>
              <a:rPr lang="en-US" altLang="ko-KR" sz="2400">
                <a:solidFill>
                  <a:schemeClr val="accent1"/>
                </a:solidFill>
              </a:rPr>
              <a:t>, </a:t>
            </a:r>
            <a:r>
              <a:rPr lang="ko-KR" altLang="en-US" sz="2400">
                <a:solidFill>
                  <a:schemeClr val="accent1"/>
                </a:solidFill>
              </a:rPr>
              <a:t>명가</a:t>
            </a:r>
            <a:r>
              <a:rPr lang="en-US" altLang="ko-KR" sz="2400">
                <a:solidFill>
                  <a:schemeClr val="accent1"/>
                </a:solidFill>
              </a:rPr>
              <a:t>, </a:t>
            </a:r>
            <a:r>
              <a:rPr lang="ko-KR" altLang="en-US" sz="2400">
                <a:solidFill>
                  <a:schemeClr val="accent1"/>
                </a:solidFill>
              </a:rPr>
              <a:t>묵가</a:t>
            </a:r>
            <a:r>
              <a:rPr lang="en-US" altLang="ko-KR" sz="2400">
                <a:solidFill>
                  <a:schemeClr val="accent1"/>
                </a:solidFill>
              </a:rPr>
              <a:t>, </a:t>
            </a:r>
            <a:r>
              <a:rPr lang="ko-KR" altLang="en-US" sz="2400">
                <a:solidFill>
                  <a:schemeClr val="accent1"/>
                </a:solidFill>
              </a:rPr>
              <a:t>도가</a:t>
            </a:r>
            <a:r>
              <a:rPr lang="en-US" altLang="ko-KR" sz="2400">
                <a:solidFill>
                  <a:schemeClr val="accent1"/>
                </a:solidFill>
              </a:rPr>
              <a:t>, </a:t>
            </a:r>
            <a:r>
              <a:rPr lang="ko-KR" altLang="en-US" sz="2400">
                <a:solidFill>
                  <a:schemeClr val="accent1"/>
                </a:solidFill>
              </a:rPr>
              <a:t>유가</a:t>
            </a:r>
            <a:r>
              <a:rPr lang="en-US" altLang="ko-KR" sz="2400">
                <a:solidFill>
                  <a:schemeClr val="accent1"/>
                </a:solidFill>
              </a:rPr>
              <a:t>…. </a:t>
            </a:r>
            <a:r>
              <a:rPr lang="ko-KR" altLang="en-US" sz="2400">
                <a:solidFill>
                  <a:srgbClr val="FF0000"/>
                </a:solidFill>
              </a:rPr>
              <a:t>음양가</a:t>
            </a:r>
            <a:endParaRPr lang="en-US" altLang="ko-KR" sz="2400">
              <a:solidFill>
                <a:srgbClr val="FF0000"/>
              </a:solidFill>
            </a:endParaRPr>
          </a:p>
          <a:p>
            <a:r>
              <a:rPr lang="ko-KR" altLang="en-US" sz="2400">
                <a:solidFill>
                  <a:srgbClr val="FF0000"/>
                </a:solidFill>
              </a:rPr>
              <a:t>사마천 사기</a:t>
            </a:r>
            <a:r>
              <a:rPr lang="en-US" altLang="ko-KR" sz="2400">
                <a:solidFill>
                  <a:srgbClr val="FF0000"/>
                </a:solidFill>
              </a:rPr>
              <a:t>『</a:t>
            </a:r>
            <a:r>
              <a:rPr lang="ko-KR" altLang="en-US" sz="2400">
                <a:solidFill>
                  <a:srgbClr val="FF0000"/>
                </a:solidFill>
              </a:rPr>
              <a:t>태사공 자서</a:t>
            </a:r>
            <a:r>
              <a:rPr lang="en-US" altLang="ko-KR" sz="2400">
                <a:solidFill>
                  <a:srgbClr val="FF0000"/>
                </a:solidFill>
              </a:rPr>
              <a:t>』 </a:t>
            </a:r>
            <a:r>
              <a:rPr lang="ko-KR" altLang="en-US" sz="2400">
                <a:solidFill>
                  <a:srgbClr val="FF0000"/>
                </a:solidFill>
              </a:rPr>
              <a:t>음양가가 으뜸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64C420-3F69-408B-90A3-156716D51210}"/>
              </a:ext>
            </a:extLst>
          </p:cNvPr>
          <p:cNvSpPr txBox="1"/>
          <p:nvPr/>
        </p:nvSpPr>
        <p:spPr>
          <a:xfrm>
            <a:off x="976763" y="4924534"/>
            <a:ext cx="11107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ko-KR" altLang="en-US" sz="24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중국고대 하상주의 정치사회를 기록한 책</a:t>
            </a:r>
            <a:r>
              <a:rPr lang="en-US" altLang="ko-KR" sz="24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24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춘추전국시대때 작성된 것으로 추정</a:t>
            </a:r>
            <a:endParaRPr lang="en-US" altLang="ko-KR" sz="24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02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음양과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54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음양의 기원과 발전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800083" y="5518603"/>
            <a:ext cx="16124943" cy="4105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노자가 활동했던 남부지역인 형초지방에서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유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/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무 사상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태동 발전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기원전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6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이후 꾸준히 발전하여 음양사상으로 확립됨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전국시대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기원전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3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이르러 음양가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추연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의해 오행 사상과 함께 통합되어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음양오행 사상이 정립됨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64C420-3F69-408B-90A3-156716D51210}"/>
              </a:ext>
            </a:extLst>
          </p:cNvPr>
          <p:cNvSpPr txBox="1"/>
          <p:nvPr/>
        </p:nvSpPr>
        <p:spPr>
          <a:xfrm>
            <a:off x="8775042" y="4721658"/>
            <a:ext cx="5751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ko-KR" altLang="en-US" sz="24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도덕경에는 음양이라는 말이 등장하지 않음</a:t>
            </a:r>
            <a:endParaRPr lang="en-US" altLang="ko-KR" sz="24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1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7021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24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절기와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9" y="3759747"/>
            <a:ext cx="441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24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절기란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947805" y="4929837"/>
            <a:ext cx="16124943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태양력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태양의 운행을 기준으로 하여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24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개의 절기로 구분한 달력 체계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입춘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춘분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추분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동지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소한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대한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…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4F9EDE1-D2A8-4C06-97A6-9415B17EBC58}"/>
              </a:ext>
            </a:extLst>
          </p:cNvPr>
          <p:cNvCxnSpPr>
            <a:cxnSpLocks/>
          </p:cNvCxnSpPr>
          <p:nvPr/>
        </p:nvCxnSpPr>
        <p:spPr>
          <a:xfrm>
            <a:off x="1013228" y="7603137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74">
            <a:extLst>
              <a:ext uri="{FF2B5EF4-FFF2-40B4-BE49-F238E27FC236}">
                <a16:creationId xmlns:a16="http://schemas.microsoft.com/office/drawing/2014/main" id="{54DFD714-3EF2-4F6F-9081-B190D0FACBF9}"/>
              </a:ext>
            </a:extLst>
          </p:cNvPr>
          <p:cNvSpPr/>
          <p:nvPr/>
        </p:nvSpPr>
        <p:spPr>
          <a:xfrm>
            <a:off x="569833" y="641479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04D8C-0063-4312-BE03-2695DAAFBE5B}"/>
              </a:ext>
            </a:extLst>
          </p:cNvPr>
          <p:cNvSpPr txBox="1"/>
          <p:nvPr/>
        </p:nvSpPr>
        <p:spPr>
          <a:xfrm>
            <a:off x="874799" y="6838102"/>
            <a:ext cx="6785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24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절기는 언제부터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31DDB3E0-EEE7-4CDA-BCA3-3A02D5992985}"/>
              </a:ext>
            </a:extLst>
          </p:cNvPr>
          <p:cNvSpPr txBox="1"/>
          <p:nvPr/>
        </p:nvSpPr>
        <p:spPr>
          <a:xfrm>
            <a:off x="947806" y="8008192"/>
            <a:ext cx="12906218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전국시대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(BC 3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부터 사용되었을 것으로 추정되며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</a:p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최초의 기록은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BC 2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 한나라 초기의 저작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『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회남자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』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드러나 있음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90622AB-6978-4315-BD49-F7B18B7D1396}"/>
              </a:ext>
            </a:extLst>
          </p:cNvPr>
          <p:cNvCxnSpPr>
            <a:cxnSpLocks/>
          </p:cNvCxnSpPr>
          <p:nvPr/>
        </p:nvCxnSpPr>
        <p:spPr>
          <a:xfrm>
            <a:off x="918727" y="10882103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174">
            <a:extLst>
              <a:ext uri="{FF2B5EF4-FFF2-40B4-BE49-F238E27FC236}">
                <a16:creationId xmlns:a16="http://schemas.microsoft.com/office/drawing/2014/main" id="{8DE2522F-A6F4-4FED-8BEA-09AA33A6299B}"/>
              </a:ext>
            </a:extLst>
          </p:cNvPr>
          <p:cNvSpPr/>
          <p:nvPr/>
        </p:nvSpPr>
        <p:spPr>
          <a:xfrm>
            <a:off x="475332" y="9693765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32F32-5B29-459E-902B-DA9D19A5D8B8}"/>
              </a:ext>
            </a:extLst>
          </p:cNvPr>
          <p:cNvSpPr txBox="1"/>
          <p:nvPr/>
        </p:nvSpPr>
        <p:spPr>
          <a:xfrm>
            <a:off x="780298" y="10117068"/>
            <a:ext cx="6785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24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절기와 명리학은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C9B27363-ABE2-45A3-9CDE-2E4BA7F3862E}"/>
              </a:ext>
            </a:extLst>
          </p:cNvPr>
          <p:cNvSpPr txBox="1"/>
          <p:nvPr/>
        </p:nvSpPr>
        <p:spPr>
          <a:xfrm>
            <a:off x="853305" y="11287158"/>
            <a:ext cx="16124944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월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시의 기운이 사람에게 부여된다는 것이 명리학의 기본 전제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BC 3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 무렵에 태양의 관찰을 통해 일관적이고 과학적인 달력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체계가 준비됨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4" name="위로 굽은 화살표 2">
            <a:extLst>
              <a:ext uri="{FF2B5EF4-FFF2-40B4-BE49-F238E27FC236}">
                <a16:creationId xmlns:a16="http://schemas.microsoft.com/office/drawing/2014/main" id="{BD9F56A1-6648-4D4F-A3B2-69D9EB22E584}"/>
              </a:ext>
            </a:extLst>
          </p:cNvPr>
          <p:cNvSpPr/>
          <p:nvPr/>
        </p:nvSpPr>
        <p:spPr>
          <a:xfrm rot="5400000">
            <a:off x="1940586" y="12361517"/>
            <a:ext cx="833409" cy="1086922"/>
          </a:xfrm>
          <a:prstGeom prst="bent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8D103589-204D-42A7-87B2-01E893585E69}"/>
              </a:ext>
            </a:extLst>
          </p:cNvPr>
          <p:cNvSpPr txBox="1"/>
          <p:nvPr/>
        </p:nvSpPr>
        <p:spPr>
          <a:xfrm>
            <a:off x="3084730" y="12568595"/>
            <a:ext cx="7726981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연월일시를 일관되게 측정할 수 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 탄생의 제반조건 완성</a:t>
            </a:r>
            <a:endParaRPr lang="en-US" altLang="ko-KR"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63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9581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간지력의 시작과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54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간지력의 공식적 사용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1013228" y="5364974"/>
            <a:ext cx="20535557" cy="6099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2023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년은 계묘년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2024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년은 갑진년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….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그렇다면 언제부터 한 해를 간지로 표현했을까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기원후 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85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사분력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한해를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365 ¼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로 인식한 달력 체계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도입과 동시에 간지력이 공식적으로 사용됨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또한 당시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연에 간지를 부여할 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임의적으로 하는 것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황제의 탄생</a:t>
            </a:r>
            <a:r>
              <a:rPr lang="en-US" altLang="ko-KR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-</a:t>
            </a:r>
            <a:r>
              <a:rPr lang="ko-KR" altLang="en-US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갑자년</a:t>
            </a:r>
            <a:r>
              <a:rPr lang="en-US" altLang="ko-KR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갑자월</a:t>
            </a:r>
            <a:r>
              <a:rPr lang="en-US" altLang="ko-KR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갑자일</a:t>
            </a:r>
            <a:r>
              <a:rPr lang="en-US" altLang="ko-KR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갑자시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 아니라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천문의 관찰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을 통해 현재가 어떤 간지에 해당하는지 확정하고자 하는 노력이 있었음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85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년은 과연 </a:t>
            </a:r>
            <a:r>
              <a:rPr lang="ko-KR" altLang="en-US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을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유년이 맞는가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 </a:t>
            </a:r>
            <a:r>
              <a:rPr lang="ko-KR" altLang="en-US" sz="3600">
                <a:solidFill>
                  <a:schemeClr val="accent6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목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기운이 있는가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간지의 음양 오행과 천문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달력이 완벽하게 결합되어 명리학이 탄생할 모든 조건이 완성됨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4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659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명리학 시작되다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13" name="정육면체 12">
            <a:extLst>
              <a:ext uri="{FF2B5EF4-FFF2-40B4-BE49-F238E27FC236}">
                <a16:creationId xmlns:a16="http://schemas.microsoft.com/office/drawing/2014/main" id="{2CD4F794-AEF7-404C-AB25-04F8B517CB6D}"/>
              </a:ext>
            </a:extLst>
          </p:cNvPr>
          <p:cNvSpPr/>
          <p:nvPr/>
        </p:nvSpPr>
        <p:spPr>
          <a:xfrm>
            <a:off x="5247781" y="7856533"/>
            <a:ext cx="13888438" cy="2970234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3C160AD-6C36-4C04-82A3-86092A2D53F1}"/>
              </a:ext>
            </a:extLst>
          </p:cNvPr>
          <p:cNvSpPr txBox="1"/>
          <p:nvPr/>
        </p:nvSpPr>
        <p:spPr>
          <a:xfrm>
            <a:off x="9952225" y="9321846"/>
            <a:ext cx="1197251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/>
              <a:t>간지</a:t>
            </a:r>
            <a:endParaRPr/>
          </a:p>
        </p:txBody>
      </p:sp>
      <p:sp>
        <p:nvSpPr>
          <p:cNvPr id="1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9A1B8D0-5782-4152-83D7-E28C70424456}"/>
              </a:ext>
            </a:extLst>
          </p:cNvPr>
          <p:cNvSpPr txBox="1"/>
          <p:nvPr/>
        </p:nvSpPr>
        <p:spPr>
          <a:xfrm>
            <a:off x="16621891" y="9299157"/>
            <a:ext cx="1197251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/>
              <a:t>주역</a:t>
            </a:r>
            <a:endParaRPr/>
          </a:p>
        </p:txBody>
      </p:sp>
      <p:sp>
        <p:nvSpPr>
          <p:cNvPr id="1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919FCF8C-2451-4ABA-AE99-308209F0AFE8}"/>
              </a:ext>
            </a:extLst>
          </p:cNvPr>
          <p:cNvSpPr txBox="1"/>
          <p:nvPr/>
        </p:nvSpPr>
        <p:spPr>
          <a:xfrm>
            <a:off x="10835689" y="4094090"/>
            <a:ext cx="15906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4000" b="1">
                <a:solidFill>
                  <a:srgbClr val="00B050"/>
                </a:solidFill>
              </a:rPr>
              <a:t>명리학</a:t>
            </a:r>
            <a:endParaRPr sz="4000" b="1">
              <a:solidFill>
                <a:srgbClr val="00B050"/>
              </a:solidFill>
            </a:endParaRPr>
          </a:p>
        </p:txBody>
      </p:sp>
      <p:sp>
        <p:nvSpPr>
          <p:cNvPr id="2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5C7AD51-4DCF-4A8F-9D3B-212068BE8DA9}"/>
              </a:ext>
            </a:extLst>
          </p:cNvPr>
          <p:cNvSpPr txBox="1"/>
          <p:nvPr/>
        </p:nvSpPr>
        <p:spPr>
          <a:xfrm>
            <a:off x="12192000" y="9341650"/>
            <a:ext cx="1197251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/>
              <a:t>음양</a:t>
            </a:r>
            <a:endParaRPr/>
          </a:p>
        </p:txBody>
      </p:sp>
      <p:sp>
        <p:nvSpPr>
          <p:cNvPr id="2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93471015-0C76-4E44-9922-9CFD1CFEA843}"/>
              </a:ext>
            </a:extLst>
          </p:cNvPr>
          <p:cNvSpPr txBox="1"/>
          <p:nvPr/>
        </p:nvSpPr>
        <p:spPr>
          <a:xfrm>
            <a:off x="5394025" y="9321846"/>
            <a:ext cx="1197251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/>
              <a:t>오행</a:t>
            </a:r>
            <a:endParaRPr/>
          </a:p>
        </p:txBody>
      </p:sp>
      <p:sp>
        <p:nvSpPr>
          <p:cNvPr id="2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0861F3A4-5CBF-48C7-B966-388F007803CD}"/>
              </a:ext>
            </a:extLst>
          </p:cNvPr>
          <p:cNvSpPr txBox="1"/>
          <p:nvPr/>
        </p:nvSpPr>
        <p:spPr>
          <a:xfrm flipH="1">
            <a:off x="7277993" y="9321846"/>
            <a:ext cx="186137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/>
              <a:t>24</a:t>
            </a:r>
            <a:r>
              <a:rPr lang="ko-KR" altLang="en-US"/>
              <a:t>절기</a:t>
            </a:r>
            <a:endParaRPr/>
          </a:p>
        </p:txBody>
      </p:sp>
      <p:sp>
        <p:nvSpPr>
          <p:cNvPr id="2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E7E2F6A-DE77-4C72-9134-797F2E1AC130}"/>
              </a:ext>
            </a:extLst>
          </p:cNvPr>
          <p:cNvSpPr txBox="1"/>
          <p:nvPr/>
        </p:nvSpPr>
        <p:spPr>
          <a:xfrm flipH="1">
            <a:off x="14073798" y="9299157"/>
            <a:ext cx="2061037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/>
              <a:t>간지력</a:t>
            </a:r>
            <a:endParaRPr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8C51CF37-0A84-43C4-ADAB-E9ADC86F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916" y="4448917"/>
            <a:ext cx="3987590" cy="39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498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2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강 학습내용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9287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부 명리학의 태동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3B747-8EB4-4E70-841D-4B7F586D16CD}"/>
              </a:ext>
            </a:extLst>
          </p:cNvPr>
          <p:cNvSpPr txBox="1"/>
          <p:nvPr/>
        </p:nvSpPr>
        <p:spPr>
          <a:xfrm>
            <a:off x="1013227" y="5002698"/>
            <a:ext cx="4281434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간지의 기원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주역과 명리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오행과 명리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음양과 명리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절기와 명리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7D6A837-DCD2-44EE-8A78-E8E7A4B3B7E1}"/>
              </a:ext>
            </a:extLst>
          </p:cNvPr>
          <p:cNvCxnSpPr>
            <a:cxnSpLocks/>
          </p:cNvCxnSpPr>
          <p:nvPr/>
        </p:nvCxnSpPr>
        <p:spPr>
          <a:xfrm>
            <a:off x="13960561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74">
            <a:extLst>
              <a:ext uri="{FF2B5EF4-FFF2-40B4-BE49-F238E27FC236}">
                <a16:creationId xmlns:a16="http://schemas.microsoft.com/office/drawing/2014/main" id="{CBD65B9E-16CD-4A64-965E-9B42B6B12664}"/>
              </a:ext>
            </a:extLst>
          </p:cNvPr>
          <p:cNvSpPr/>
          <p:nvPr/>
        </p:nvSpPr>
        <p:spPr>
          <a:xfrm>
            <a:off x="13517166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3B40BE-2B48-4E36-9BFD-88261CA7DE2C}"/>
              </a:ext>
            </a:extLst>
          </p:cNvPr>
          <p:cNvSpPr txBox="1"/>
          <p:nvPr/>
        </p:nvSpPr>
        <p:spPr>
          <a:xfrm>
            <a:off x="13960560" y="5002698"/>
            <a:ext cx="4281434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음양으로 구성된 세상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음양의 구분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하루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계절과 음양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음양의 활용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하루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계절과 오행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오행으로 본 세상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특성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457200" indent="-45720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00B0F0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28AF7E-FA56-4DDE-B568-417F03A9E064}"/>
              </a:ext>
            </a:extLst>
          </p:cNvPr>
          <p:cNvSpPr txBox="1"/>
          <p:nvPr/>
        </p:nvSpPr>
        <p:spPr>
          <a:xfrm>
            <a:off x="14083653" y="3756490"/>
            <a:ext cx="9287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부 음양 오행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503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학습내용 정리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54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명리학 태동의 조건들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1013229" y="5364974"/>
            <a:ext cx="19845444" cy="7096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간지의 기원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상나라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은나라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갑골문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점술의 도구이자 날짜를 기록하는 숫자의 역할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             60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개 간지의 형태를 갖추지 않음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음양오행과 결합되지 않음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주역과 태극 그리고 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주나라의 점서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2-4-8-16-64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체계로 우주의 기운을 파악함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                                   균형과 조화사상의 시원이 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점술의 도구로 현재까지 이어짐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음양의 기원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춘추시대 형초지방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초나라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지역에서 발원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노자의 유무사상을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             그 기원으로 찾을 수 있음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음양오행 사상의 완성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전국시대 제나라 추연에 의해 정립됨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음양이라는 개념이 등장하고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                                  오행과 결합함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오행의 상생상극의 이론적인 체계가 완성됨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절기력의 기원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회남자의 기록에 의해 밝혀짐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전한시대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BC3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세기 무렵부터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24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절기 체계가 완성됨  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                  전한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(AC85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년에 최초로 간지를 이용해 연을 구분함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endParaRPr lang="ko-KR" altLang="en-US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27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학습내용 정리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54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명리학 태동의 조건들 요약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1013229" y="5364974"/>
            <a:ext cx="13134092" cy="4603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명리학의 기틀이 되는 기호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10 × 12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체계 제공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우주와 인간의 교감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균형과 조화라는 철학적인 틀을 제공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우주를 둘로 나눠서 이해하는 세계관 제공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오행의 상생상극이라는 체계를 통해 관계에 대한 통찰 제공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24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절기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시간을 체계적으로 인식하는 기틀 제공  </a:t>
            </a:r>
          </a:p>
        </p:txBody>
      </p:sp>
    </p:spTree>
    <p:extLst>
      <p:ext uri="{BB962C8B-B14F-4D97-AF65-F5344CB8AC3E}">
        <p14:creationId xmlns:p14="http://schemas.microsoft.com/office/powerpoint/2010/main" val="1469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학습내용 정리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854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확인문제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2514225" y="5238220"/>
            <a:ext cx="18516975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간지와 음양오행은 처음부터 결합되어 있었던 것이 아니라 후대에 이르러 자연스럽게 결합하였다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그렇다면 간지와 음양오행이 결합한 시기는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B1503D0D-3D36-4A8D-BAA1-98053C511746}"/>
              </a:ext>
            </a:extLst>
          </p:cNvPr>
          <p:cNvSpPr txBox="1"/>
          <p:nvPr/>
        </p:nvSpPr>
        <p:spPr>
          <a:xfrm>
            <a:off x="2602974" y="6867352"/>
            <a:ext cx="5088894" cy="2110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742950" indent="-742950" algn="l">
              <a:buAutoNum type="arabicPeriod"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상나라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은나라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  <a:p>
            <a:pPr marL="742950" indent="-742950" algn="l">
              <a:buAutoNum type="arabicPeriod"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주나라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(BC 11~8C)</a:t>
            </a:r>
          </a:p>
          <a:p>
            <a:pPr marL="742950" indent="-742950" algn="l">
              <a:buAutoNum type="arabicPeriod"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춘추전국시대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(BC 8~3C)</a:t>
            </a:r>
          </a:p>
          <a:p>
            <a:pPr marL="742950" indent="-742950" algn="l">
              <a:buAutoNum type="arabicPeriod"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당나라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(AD 7~9C)</a:t>
            </a:r>
          </a:p>
        </p:txBody>
      </p:sp>
      <p:sp>
        <p:nvSpPr>
          <p:cNvPr id="1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6F81F39-DC40-42F0-BCF2-54B6E06BEE7E}"/>
              </a:ext>
            </a:extLst>
          </p:cNvPr>
          <p:cNvSpPr txBox="1"/>
          <p:nvPr/>
        </p:nvSpPr>
        <p:spPr>
          <a:xfrm>
            <a:off x="874798" y="5233815"/>
            <a:ext cx="1973838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문제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1. 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4CDB9DC-F07B-4E68-BD12-2AE4C0902FE5}"/>
              </a:ext>
            </a:extLst>
          </p:cNvPr>
          <p:cNvSpPr txBox="1"/>
          <p:nvPr/>
        </p:nvSpPr>
        <p:spPr>
          <a:xfrm>
            <a:off x="2514224" y="9665492"/>
            <a:ext cx="18516975" cy="260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명리학자와 점술가는 다음과 같은 차이점을 지닌다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보기를 참조하여 빈칸에 들어갈 말을 쓰시오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점술가는 순간의 기운을 포착하여 해석하기에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         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 중요하고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명리학자는 인간에게 이미 부여된 팔자의 기호를 해석하기에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                            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 중요하다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062A045-84A1-4B5D-BE8D-8B4181B07C9E}"/>
              </a:ext>
            </a:extLst>
          </p:cNvPr>
          <p:cNvSpPr/>
          <p:nvPr/>
        </p:nvSpPr>
        <p:spPr>
          <a:xfrm>
            <a:off x="2662574" y="12517824"/>
            <a:ext cx="7965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&lt;</a:t>
            </a:r>
            <a:r>
              <a:rPr lang="ko-KR" altLang="en-US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보기</a:t>
            </a:r>
            <a:r>
              <a:rPr lang="en-US" altLang="ko-KR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&gt; </a:t>
            </a:r>
            <a:r>
              <a:rPr lang="ko-KR" altLang="en-US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육감</a:t>
            </a:r>
            <a:r>
              <a:rPr lang="en-US" altLang="ko-KR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, </a:t>
            </a:r>
            <a:r>
              <a:rPr lang="ko-KR" altLang="en-US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분석력과 훈련</a:t>
            </a:r>
            <a:r>
              <a:rPr lang="en-US" altLang="ko-KR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, </a:t>
            </a:r>
            <a:r>
              <a:rPr lang="ko-KR" altLang="en-US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돈</a:t>
            </a:r>
            <a:r>
              <a:rPr lang="en-US" altLang="ko-KR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, </a:t>
            </a:r>
            <a:r>
              <a:rPr lang="ko-KR" altLang="en-US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명예</a:t>
            </a:r>
            <a:r>
              <a:rPr lang="en-US" altLang="ko-KR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, </a:t>
            </a:r>
            <a:r>
              <a:rPr lang="ko-KR" altLang="en-US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자식</a:t>
            </a:r>
            <a:endParaRPr lang="en-US" altLang="ko-KR" sz="3600" spc="-132">
              <a:solidFill>
                <a:srgbClr val="757581"/>
              </a:solidFill>
              <a:ea typeface="G마켓 산스 TTF Medium" panose="02000000000000000000" pitchFamily="2" charset="-127"/>
              <a:sym typeface="Pretendard SemiBold"/>
            </a:endParaRPr>
          </a:p>
        </p:txBody>
      </p:sp>
      <p:sp>
        <p:nvSpPr>
          <p:cNvPr id="1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61F434FF-01A6-448F-9607-F67A02B48CAF}"/>
              </a:ext>
            </a:extLst>
          </p:cNvPr>
          <p:cNvSpPr txBox="1"/>
          <p:nvPr/>
        </p:nvSpPr>
        <p:spPr>
          <a:xfrm>
            <a:off x="874798" y="9684251"/>
            <a:ext cx="1973838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문제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2. </a:t>
            </a:r>
            <a:endParaRPr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90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3736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음양이란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6B07E14-C402-4616-A412-77B960F666E6}"/>
              </a:ext>
            </a:extLst>
          </p:cNvPr>
          <p:cNvSpPr txBox="1"/>
          <p:nvPr/>
        </p:nvSpPr>
        <p:spPr>
          <a:xfrm>
            <a:off x="1220264" y="3808190"/>
            <a:ext cx="20794348" cy="859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동양 철학의 근간을 이루는 음양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혹은 유有 와 무無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이라는 개념은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어둠과 빛의 구분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에서 시작되었다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누구나 관찰할 수 있는 밤과 낮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겨울과 여름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어둠과 밝음의 대립에서 출발한 이 개념 은 시간이 흐르면서 다양한 의미로 발전한다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우리가 흔히 알고 있는 남자와 여자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해와 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채우는 것과 비우는 것 말고도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인간의 행동 양식과 정서까지도 음과 양이라는 개념으로 정리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할 수 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고정되어 있는 것처럼 보이지만 음양의 철학이 우리에게 주는 통찰은 분리가 아니라 ‘조화’와 ‘균형’이다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음은 없는 것에서 가만히 머물러 있는 기운이 아니다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하강하려는 힘을 의미하고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비워 내려는 운동성을 상징한다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즉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음은 끊임없이 양과 교류하는 과정을 통해 양의 기운을 흡수하여 힘을 응축한다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양은 채워진 것에서 가만히 머물러 있는 기운이 아니다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상승하려는 힘을 의미하고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채우려는 운동성을 상징한다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즉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양은 끊임없이 음과 교류하는 과정을 통해 음의 기운을 양분 삼아 힘을 발산한다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  <a:endParaRPr lang="ko-KR" altLang="en-US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810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1122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음양으로 구성된 세상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미시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9" name="Picture 2" descr="양자 톺아보기 - 2. 모든 것은 원자로 이루어졌다 - e4ds 뉴스">
            <a:extLst>
              <a:ext uri="{FF2B5EF4-FFF2-40B4-BE49-F238E27FC236}">
                <a16:creationId xmlns:a16="http://schemas.microsoft.com/office/drawing/2014/main" id="{90D9B5FF-39F6-4575-9076-B367FC8D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49" y="3376109"/>
            <a:ext cx="11326814" cy="72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5DBFC3C-F316-4A8E-B6D7-869CA7649FBD}"/>
              </a:ext>
            </a:extLst>
          </p:cNvPr>
          <p:cNvSpPr txBox="1"/>
          <p:nvPr/>
        </p:nvSpPr>
        <p:spPr>
          <a:xfrm>
            <a:off x="8905015" y="11215848"/>
            <a:ext cx="7799699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원자모형의 원자핵과 그 주변을 도는 전자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6565442F-CA8C-485C-91C0-E75495AA2D92}"/>
              </a:ext>
            </a:extLst>
          </p:cNvPr>
          <p:cNvSpPr txBox="1"/>
          <p:nvPr/>
        </p:nvSpPr>
        <p:spPr>
          <a:xfrm>
            <a:off x="2015851" y="9003612"/>
            <a:ext cx="4704182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원자핵의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양성자와 중성자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55D27A1-5F61-4884-947E-D3C20696C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51" y="4926667"/>
            <a:ext cx="4190614" cy="3660248"/>
          </a:xfrm>
          <a:prstGeom prst="rect">
            <a:avLst/>
          </a:prstGeom>
        </p:spPr>
      </p:pic>
      <p:sp>
        <p:nvSpPr>
          <p:cNvPr id="13" name="오른쪽 화살표 5">
            <a:extLst>
              <a:ext uri="{FF2B5EF4-FFF2-40B4-BE49-F238E27FC236}">
                <a16:creationId xmlns:a16="http://schemas.microsoft.com/office/drawing/2014/main" id="{A3305819-13E5-4A59-B403-B74159148FBF}"/>
              </a:ext>
            </a:extLst>
          </p:cNvPr>
          <p:cNvSpPr/>
          <p:nvPr/>
        </p:nvSpPr>
        <p:spPr>
          <a:xfrm rot="20795289">
            <a:off x="14162667" y="8890687"/>
            <a:ext cx="4870994" cy="22585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C06D7405-AFF2-4335-873D-9E90DD866518}"/>
              </a:ext>
            </a:extLst>
          </p:cNvPr>
          <p:cNvSpPr txBox="1"/>
          <p:nvPr/>
        </p:nvSpPr>
        <p:spPr>
          <a:xfrm>
            <a:off x="19951323" y="9003612"/>
            <a:ext cx="2960435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전자의 회전량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+1/2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-1/2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15" name="Picture 10" descr="입자 스핀 조작 | 초능력 위키 | Fandom">
            <a:extLst>
              <a:ext uri="{FF2B5EF4-FFF2-40B4-BE49-F238E27FC236}">
                <a16:creationId xmlns:a16="http://schemas.microsoft.com/office/drawing/2014/main" id="{8400BA17-FA61-477D-A513-7095696ED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139" y="4926667"/>
            <a:ext cx="4260297" cy="36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오른쪽 화살표 16">
            <a:extLst>
              <a:ext uri="{FF2B5EF4-FFF2-40B4-BE49-F238E27FC236}">
                <a16:creationId xmlns:a16="http://schemas.microsoft.com/office/drawing/2014/main" id="{F3749819-CA44-4A8C-9086-43D9E4A4ACA4}"/>
              </a:ext>
            </a:extLst>
          </p:cNvPr>
          <p:cNvSpPr/>
          <p:nvPr/>
        </p:nvSpPr>
        <p:spPr>
          <a:xfrm rot="10800000">
            <a:off x="6236171" y="6949440"/>
            <a:ext cx="5337689" cy="256922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399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1122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음양으로 구성된 세상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거시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1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C3C6852-7F6D-47AD-8E44-480E664CE5AA}"/>
              </a:ext>
            </a:extLst>
          </p:cNvPr>
          <p:cNvSpPr txBox="1"/>
          <p:nvPr/>
        </p:nvSpPr>
        <p:spPr>
          <a:xfrm>
            <a:off x="10068743" y="11027132"/>
            <a:ext cx="429207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>
                <a:solidFill>
                  <a:srgbClr val="FF0000"/>
                </a:solidFill>
              </a:rPr>
              <a:t>별</a:t>
            </a:r>
            <a:r>
              <a:rPr lang="ko-KR" altLang="en-US"/>
              <a:t>과 </a:t>
            </a:r>
            <a:r>
              <a:rPr lang="ko-KR" altLang="en-US">
                <a:solidFill>
                  <a:srgbClr val="0070C0"/>
                </a:solidFill>
              </a:rPr>
              <a:t>주변 행성</a:t>
            </a:r>
            <a:endParaRPr lang="en-US" altLang="ko-KR">
              <a:solidFill>
                <a:srgbClr val="0070C0"/>
              </a:solidFill>
            </a:endParaRPr>
          </a:p>
        </p:txBody>
      </p:sp>
      <p:sp>
        <p:nvSpPr>
          <p:cNvPr id="2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4AE9F93E-586C-42F5-B444-165E2CB2A9D5}"/>
              </a:ext>
            </a:extLst>
          </p:cNvPr>
          <p:cNvSpPr txBox="1"/>
          <p:nvPr/>
        </p:nvSpPr>
        <p:spPr>
          <a:xfrm>
            <a:off x="1215967" y="6214423"/>
            <a:ext cx="498502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>
                <a:solidFill>
                  <a:srgbClr val="FF0000"/>
                </a:solidFill>
              </a:rPr>
              <a:t>별 </a:t>
            </a:r>
            <a:r>
              <a:rPr lang="en-US" altLang="ko-KR"/>
              <a:t>, </a:t>
            </a:r>
            <a:r>
              <a:rPr lang="ko-KR" altLang="en-US">
                <a:solidFill>
                  <a:srgbClr val="0070C0"/>
                </a:solidFill>
              </a:rPr>
              <a:t>블랙홀</a:t>
            </a:r>
            <a:endParaRPr lang="en-US" altLang="ko-KR">
              <a:solidFill>
                <a:srgbClr val="0070C0"/>
              </a:solidFill>
            </a:endParaRPr>
          </a:p>
        </p:txBody>
      </p:sp>
      <p:pic>
        <p:nvPicPr>
          <p:cNvPr id="22" name="Picture 2" descr="태양계 - 나무위키">
            <a:extLst>
              <a:ext uri="{FF2B5EF4-FFF2-40B4-BE49-F238E27FC236}">
                <a16:creationId xmlns:a16="http://schemas.microsoft.com/office/drawing/2014/main" id="{2782DEC5-CF8D-4CEF-B717-968997E0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56" y="4122710"/>
            <a:ext cx="95250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73369E96-CAC3-45E7-A05F-2475B3F280F3}"/>
              </a:ext>
            </a:extLst>
          </p:cNvPr>
          <p:cNvSpPr txBox="1"/>
          <p:nvPr/>
        </p:nvSpPr>
        <p:spPr>
          <a:xfrm>
            <a:off x="1215967" y="7514306"/>
            <a:ext cx="498502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>
                <a:solidFill>
                  <a:srgbClr val="FF0000"/>
                </a:solidFill>
              </a:rPr>
              <a:t>별 </a:t>
            </a:r>
            <a:r>
              <a:rPr lang="en-US" altLang="ko-KR"/>
              <a:t>, </a:t>
            </a:r>
            <a:r>
              <a:rPr lang="ko-KR" altLang="en-US">
                <a:solidFill>
                  <a:srgbClr val="0070C0"/>
                </a:solidFill>
              </a:rPr>
              <a:t>암흑물질</a:t>
            </a:r>
            <a:endParaRPr lang="en-US" altLang="ko-K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0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1122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음양으로 구성된 세상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지구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12" name="CI ofiicial.png" descr="CI ofiicial.png">
            <a:extLst>
              <a:ext uri="{FF2B5EF4-FFF2-40B4-BE49-F238E27FC236}">
                <a16:creationId xmlns:a16="http://schemas.microsoft.com/office/drawing/2014/main" id="{B1D4BFC8-E246-41B8-A696-CC4EB487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5B175A22-CAE3-4BAF-A277-A09885A1DE30}"/>
              </a:ext>
            </a:extLst>
          </p:cNvPr>
          <p:cNvSpPr txBox="1"/>
          <p:nvPr/>
        </p:nvSpPr>
        <p:spPr>
          <a:xfrm>
            <a:off x="557599" y="4422199"/>
            <a:ext cx="1380929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>
                <a:solidFill>
                  <a:srgbClr val="FF0000"/>
                </a:solidFill>
              </a:rPr>
              <a:t>양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1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723395C-599D-4E13-918F-977CA1EE115D}"/>
              </a:ext>
            </a:extLst>
          </p:cNvPr>
          <p:cNvSpPr txBox="1"/>
          <p:nvPr/>
        </p:nvSpPr>
        <p:spPr>
          <a:xfrm>
            <a:off x="17317311" y="7436923"/>
            <a:ext cx="1683921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>
                <a:solidFill>
                  <a:schemeClr val="accent1"/>
                </a:solidFill>
              </a:rPr>
              <a:t>음</a:t>
            </a:r>
            <a:endParaRPr lang="en-US" altLang="ko-KR">
              <a:solidFill>
                <a:schemeClr val="accent1"/>
              </a:solidFill>
            </a:endParaRPr>
          </a:p>
        </p:txBody>
      </p:sp>
      <p:pic>
        <p:nvPicPr>
          <p:cNvPr id="15" name="Picture 4" descr="자연, 보다, 평화, 목장, 흐림, 바위, 파란색, 고원, 높은">
            <a:extLst>
              <a:ext uri="{FF2B5EF4-FFF2-40B4-BE49-F238E27FC236}">
                <a16:creationId xmlns:a16="http://schemas.microsoft.com/office/drawing/2014/main" id="{7FC674E0-D86B-4C59-91FC-7130C6AD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02" y="4556134"/>
            <a:ext cx="8917486" cy="41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0362824-A2E3-4FE9-BD59-FCBC8D07196D}"/>
              </a:ext>
            </a:extLst>
          </p:cNvPr>
          <p:cNvSpPr txBox="1"/>
          <p:nvPr/>
        </p:nvSpPr>
        <p:spPr>
          <a:xfrm>
            <a:off x="557599" y="5617015"/>
            <a:ext cx="4595446" cy="5199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채워져 있음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태양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솟아오름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일출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남자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거칠다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빠름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충동적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…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</a:t>
            </a:r>
          </a:p>
        </p:txBody>
      </p:sp>
      <p:sp>
        <p:nvSpPr>
          <p:cNvPr id="2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1A9AB3E-2FD6-4F99-94BC-336192D126B9}"/>
              </a:ext>
            </a:extLst>
          </p:cNvPr>
          <p:cNvSpPr txBox="1"/>
          <p:nvPr/>
        </p:nvSpPr>
        <p:spPr>
          <a:xfrm>
            <a:off x="18887333" y="7436923"/>
            <a:ext cx="4595446" cy="470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비워져 있음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계곡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바다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내려감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일몰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여자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부드럽다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느림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심사숙고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…</a:t>
            </a:r>
          </a:p>
        </p:txBody>
      </p:sp>
      <p:sp>
        <p:nvSpPr>
          <p:cNvPr id="25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6BA59F2A-B1CE-4A17-AB6A-B35D7556575D}"/>
              </a:ext>
            </a:extLst>
          </p:cNvPr>
          <p:cNvSpPr txBox="1"/>
          <p:nvPr/>
        </p:nvSpPr>
        <p:spPr>
          <a:xfrm>
            <a:off x="7433245" y="9116870"/>
            <a:ext cx="8754000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동양 철학의 위대함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음양을 기일뿐 아니라 사물의 속성으로 파악함</a:t>
            </a:r>
            <a:endParaRPr lang="en-US" altLang="ko-KR" sz="36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8464179-E648-412D-9305-7EF4BCB0F3BF}"/>
              </a:ext>
            </a:extLst>
          </p:cNvPr>
          <p:cNvSpPr txBox="1"/>
          <p:nvPr/>
        </p:nvSpPr>
        <p:spPr>
          <a:xfrm>
            <a:off x="7433245" y="10671658"/>
            <a:ext cx="6198492" cy="1612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실용성 확보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양기가 부족하면 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산에 가라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”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음기가 부족하면 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바다에 가라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”</a:t>
            </a:r>
          </a:p>
        </p:txBody>
      </p:sp>
    </p:spTree>
    <p:extLst>
      <p:ext uri="{BB962C8B-B14F-4D97-AF65-F5344CB8AC3E}">
        <p14:creationId xmlns:p14="http://schemas.microsoft.com/office/powerpoint/2010/main" val="656885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음양의 구분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12" name="CI ofiicial.png" descr="CI ofiicial.png">
            <a:extLst>
              <a:ext uri="{FF2B5EF4-FFF2-40B4-BE49-F238E27FC236}">
                <a16:creationId xmlns:a16="http://schemas.microsoft.com/office/drawing/2014/main" id="{B1D4BFC8-E246-41B8-A696-CC4EB487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I ofiicial.png" descr="CI ofiicial.png">
            <a:extLst>
              <a:ext uri="{FF2B5EF4-FFF2-40B4-BE49-F238E27FC236}">
                <a16:creationId xmlns:a16="http://schemas.microsoft.com/office/drawing/2014/main" id="{316697E9-1869-465F-91CA-7072FDE6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064B219-2933-46FC-9562-F9D513310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77" y="3848623"/>
            <a:ext cx="11332845" cy="7965256"/>
          </a:xfrm>
          <a:prstGeom prst="rect">
            <a:avLst/>
          </a:prstGeom>
        </p:spPr>
      </p:pic>
      <p:sp>
        <p:nvSpPr>
          <p:cNvPr id="2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45A35423-9908-4C48-BFD6-658B7D44B77F}"/>
              </a:ext>
            </a:extLst>
          </p:cNvPr>
          <p:cNvSpPr txBox="1"/>
          <p:nvPr/>
        </p:nvSpPr>
        <p:spPr>
          <a:xfrm>
            <a:off x="1111611" y="3843127"/>
            <a:ext cx="3656578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오음종세무정의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五陰從勢無情義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</p:txBody>
      </p:sp>
      <p:sp>
        <p:nvSpPr>
          <p:cNvPr id="2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AEE905E-DC71-48F0-9A5E-80054AA43ED6}"/>
              </a:ext>
            </a:extLst>
          </p:cNvPr>
          <p:cNvSpPr txBox="1"/>
          <p:nvPr/>
        </p:nvSpPr>
        <p:spPr>
          <a:xfrm>
            <a:off x="18566838" y="3848622"/>
            <a:ext cx="3656578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오양종기부종세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五陽從氣不情勢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</p:txBody>
      </p:sp>
      <p:sp>
        <p:nvSpPr>
          <p:cNvPr id="2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8E0882E6-38BB-440D-A8CD-3116D92E31DC}"/>
              </a:ext>
            </a:extLst>
          </p:cNvPr>
          <p:cNvSpPr txBox="1"/>
          <p:nvPr/>
        </p:nvSpPr>
        <p:spPr>
          <a:xfrm>
            <a:off x="20246955" y="12523206"/>
            <a:ext cx="275248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적천수 천간편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9EAB7C87-D020-42B8-B0D3-3793D98E788E}"/>
              </a:ext>
            </a:extLst>
          </p:cNvPr>
          <p:cNvSpPr txBox="1"/>
          <p:nvPr/>
        </p:nvSpPr>
        <p:spPr>
          <a:xfrm>
            <a:off x="18566838" y="5971222"/>
            <a:ext cx="5097834" cy="4603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실속을 따지기 보다는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기분과 명예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를 취한다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따라서 겉으로는 화려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하지만 속으로는 곤궁하다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욱하고 충동적인 성미가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있지만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추상적이고 집단</a:t>
            </a:r>
            <a:endParaRPr lang="en-US" altLang="ko-KR"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적인 사고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능한것이 장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점이다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2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E93172D-3634-46A7-B8C5-8B85B1B6EC9F}"/>
              </a:ext>
            </a:extLst>
          </p:cNvPr>
          <p:cNvSpPr txBox="1"/>
          <p:nvPr/>
        </p:nvSpPr>
        <p:spPr>
          <a:xfrm>
            <a:off x="1186902" y="5971222"/>
            <a:ext cx="5097834" cy="6099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명분을 따지기 보다는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실속과 이익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을 취한다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따라서 겉으로는 빈궁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하지만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속으로는 실하다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한발 뒤로 물러서더라도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이익을 취하는 것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을 중시한다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소극적이고 표현을 못하는 단점이 있지만 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현실적이고 분석적인 사고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능한 것이 장점이다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8201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7805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일상에서의 양과 음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12" name="CI ofiicial.png" descr="CI ofiicial.png">
            <a:extLst>
              <a:ext uri="{FF2B5EF4-FFF2-40B4-BE49-F238E27FC236}">
                <a16:creationId xmlns:a16="http://schemas.microsoft.com/office/drawing/2014/main" id="{B1D4BFC8-E246-41B8-A696-CC4EB487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I ofiicial.png" descr="CI ofiicial.png">
            <a:extLst>
              <a:ext uri="{FF2B5EF4-FFF2-40B4-BE49-F238E27FC236}">
                <a16:creationId xmlns:a16="http://schemas.microsoft.com/office/drawing/2014/main" id="{316697E9-1869-465F-91CA-7072FDE6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8F6AB91-1E59-4EE5-B613-1B9B50F54013}"/>
              </a:ext>
            </a:extLst>
          </p:cNvPr>
          <p:cNvSpPr txBox="1"/>
          <p:nvPr/>
        </p:nvSpPr>
        <p:spPr>
          <a:xfrm>
            <a:off x="1111611" y="3843127"/>
            <a:ext cx="6020210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들숨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날숨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남자성기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여자성기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메마름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습함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젊음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중년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그림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여백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글씨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종이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소음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정적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수도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지방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집단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개별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개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고양이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운동장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교실</a:t>
            </a:r>
          </a:p>
          <a:p>
            <a:pPr algn="l"/>
            <a:endParaRPr lang="ko-KR" altLang="en-US"/>
          </a:p>
        </p:txBody>
      </p:sp>
      <p:sp>
        <p:nvSpPr>
          <p:cNvPr id="2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ED2AE79-2436-45A8-BF8B-D282F7008A0A}"/>
              </a:ext>
            </a:extLst>
          </p:cNvPr>
          <p:cNvSpPr txBox="1"/>
          <p:nvPr/>
        </p:nvSpPr>
        <p:spPr>
          <a:xfrm>
            <a:off x="8598085" y="3870510"/>
            <a:ext cx="5466048" cy="669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곡선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직선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둥근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삶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죽음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탄생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죽음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성취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좌절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폭식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단식</a:t>
            </a:r>
          </a:p>
          <a:p>
            <a:pPr algn="l"/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on vs off</a:t>
            </a:r>
          </a:p>
          <a:p>
            <a:pPr algn="l"/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top dowm  vs bottom up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전제군주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공화정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공격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방어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엑셀러레이터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브레이크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도전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안정</a:t>
            </a:r>
          </a:p>
          <a:p>
            <a:pPr algn="l"/>
            <a:endParaRPr lang="en-US" altLang="ko-KR"/>
          </a:p>
        </p:txBody>
      </p:sp>
      <p:sp>
        <p:nvSpPr>
          <p:cNvPr id="25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B518C20C-0BCE-495A-81F5-174E47C6D288}"/>
              </a:ext>
            </a:extLst>
          </p:cNvPr>
          <p:cNvSpPr txBox="1"/>
          <p:nvPr/>
        </p:nvSpPr>
        <p:spPr>
          <a:xfrm>
            <a:off x="16409497" y="3843127"/>
            <a:ext cx="5956182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열매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뿌리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교사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학생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왕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백성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바위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모래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동물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식물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노래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음악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가사없는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  <a:p>
            <a:pPr algn="l"/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TV 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라디오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검은자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흰자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심실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동맥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 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심방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정맥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육식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채식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vs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지하</a:t>
            </a:r>
          </a:p>
          <a:p>
            <a:pPr algn="l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102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7188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하루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음양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12" name="CI ofiicial.png" descr="CI ofiicial.png">
            <a:extLst>
              <a:ext uri="{FF2B5EF4-FFF2-40B4-BE49-F238E27FC236}">
                <a16:creationId xmlns:a16="http://schemas.microsoft.com/office/drawing/2014/main" id="{B1D4BFC8-E246-41B8-A696-CC4EB487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I ofiicial.png" descr="CI ofiicial.png">
            <a:extLst>
              <a:ext uri="{FF2B5EF4-FFF2-40B4-BE49-F238E27FC236}">
                <a16:creationId xmlns:a16="http://schemas.microsoft.com/office/drawing/2014/main" id="{316697E9-1869-465F-91CA-7072FDE6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048B74F9-9781-4996-86E4-57DA74C6F6FE}"/>
              </a:ext>
            </a:extLst>
          </p:cNvPr>
          <p:cNvSpPr txBox="1"/>
          <p:nvPr/>
        </p:nvSpPr>
        <p:spPr>
          <a:xfrm>
            <a:off x="2042013" y="6938424"/>
            <a:ext cx="1239343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아침</a:t>
            </a:r>
            <a:r>
              <a:rPr lang="ko-KR" altLang="en-US">
                <a:solidFill>
                  <a:srgbClr val="FF0000"/>
                </a:solidFill>
              </a:rPr>
              <a:t>     </a:t>
            </a:r>
            <a:r>
              <a:rPr lang="ko-KR" alt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오전</a:t>
            </a:r>
            <a:r>
              <a:rPr lang="ko-KR" altLang="en-US">
                <a:solidFill>
                  <a:srgbClr val="FF0000"/>
                </a:solidFill>
              </a:rPr>
              <a:t>     점심    </a:t>
            </a:r>
            <a:r>
              <a:rPr lang="ko-KR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오후 </a:t>
            </a:r>
            <a:r>
              <a:rPr lang="ko-KR" altLang="en-US">
                <a:solidFill>
                  <a:srgbClr val="FF0000"/>
                </a:solidFill>
              </a:rPr>
              <a:t>   </a:t>
            </a:r>
            <a:r>
              <a: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저녁</a:t>
            </a:r>
            <a:r>
              <a:rPr lang="ko-KR" altLang="en-US">
                <a:solidFill>
                  <a:srgbClr val="FF0000"/>
                </a:solidFill>
              </a:rPr>
              <a:t>     </a:t>
            </a:r>
            <a:r>
              <a:rPr lang="ko-KR" altLang="en-US">
                <a:solidFill>
                  <a:schemeClr val="accent1">
                    <a:lumMod val="75000"/>
                  </a:schemeClr>
                </a:solidFill>
              </a:rPr>
              <a:t>밤</a:t>
            </a:r>
            <a:r>
              <a:rPr lang="ko-KR" altLang="en-US">
                <a:solidFill>
                  <a:srgbClr val="FF0000"/>
                </a:solidFill>
              </a:rPr>
              <a:t>    </a:t>
            </a:r>
            <a:r>
              <a:rPr lang="ko-KR" altLang="en-US">
                <a:solidFill>
                  <a:srgbClr val="0070C0"/>
                </a:solidFill>
              </a:rPr>
              <a:t>새벽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1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BEDD165-7EBF-43D5-9E05-A070B7646870}"/>
              </a:ext>
            </a:extLst>
          </p:cNvPr>
          <p:cNvSpPr txBox="1"/>
          <p:nvPr/>
        </p:nvSpPr>
        <p:spPr>
          <a:xfrm>
            <a:off x="1231130" y="4754378"/>
            <a:ext cx="11424166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하루의 관점에서 음양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D905D148-D9B9-486F-90EF-DF54D6FBB5A1}"/>
              </a:ext>
            </a:extLst>
          </p:cNvPr>
          <p:cNvSpPr/>
          <p:nvPr/>
        </p:nvSpPr>
        <p:spPr>
          <a:xfrm>
            <a:off x="1554480" y="5925312"/>
            <a:ext cx="11100816" cy="694944"/>
          </a:xfrm>
          <a:prstGeom prst="triangle">
            <a:avLst>
              <a:gd name="adj" fmla="val 353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9E69E8B4-7081-42A7-9257-2F60C50894C1}"/>
              </a:ext>
            </a:extLst>
          </p:cNvPr>
          <p:cNvSpPr/>
          <p:nvPr/>
        </p:nvSpPr>
        <p:spPr>
          <a:xfrm rot="10800000">
            <a:off x="5431536" y="5943600"/>
            <a:ext cx="7095744" cy="662342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C4482B73-D803-43D5-8B73-7F9317AA17C0}"/>
              </a:ext>
            </a:extLst>
          </p:cNvPr>
          <p:cNvSpPr/>
          <p:nvPr/>
        </p:nvSpPr>
        <p:spPr>
          <a:xfrm rot="10800000">
            <a:off x="1609344" y="5943597"/>
            <a:ext cx="3986784" cy="66234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68949EA8-6F00-4A61-8664-8C8AE57FBD88}"/>
              </a:ext>
            </a:extLst>
          </p:cNvPr>
          <p:cNvSpPr txBox="1"/>
          <p:nvPr/>
        </p:nvSpPr>
        <p:spPr>
          <a:xfrm>
            <a:off x="2313564" y="10689746"/>
            <a:ext cx="1239343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봄</a:t>
            </a:r>
            <a:r>
              <a:rPr lang="ko-KR" alt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                여름                  </a:t>
            </a:r>
            <a:r>
              <a: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가을</a:t>
            </a:r>
            <a:r>
              <a:rPr lang="ko-KR" altLang="en-US">
                <a:solidFill>
                  <a:srgbClr val="FF0000"/>
                </a:solidFill>
              </a:rPr>
              <a:t>             </a:t>
            </a:r>
            <a:r>
              <a:rPr lang="ko-KR" altLang="en-US">
                <a:solidFill>
                  <a:srgbClr val="0070C0"/>
                </a:solidFill>
              </a:rPr>
              <a:t>겨울 </a:t>
            </a:r>
            <a:endParaRPr lang="en-US" altLang="ko-KR">
              <a:solidFill>
                <a:srgbClr val="0070C0"/>
              </a:solidFill>
            </a:endParaRPr>
          </a:p>
        </p:txBody>
      </p:sp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18C68BC0-534C-4DF1-906C-4B94CE3E646C}"/>
              </a:ext>
            </a:extLst>
          </p:cNvPr>
          <p:cNvSpPr/>
          <p:nvPr/>
        </p:nvSpPr>
        <p:spPr>
          <a:xfrm>
            <a:off x="1554480" y="9557568"/>
            <a:ext cx="11100816" cy="694944"/>
          </a:xfrm>
          <a:prstGeom prst="triangle">
            <a:avLst>
              <a:gd name="adj" fmla="val 353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640D3745-5A63-4E5B-8B54-27F2120CAFCA}"/>
              </a:ext>
            </a:extLst>
          </p:cNvPr>
          <p:cNvSpPr/>
          <p:nvPr/>
        </p:nvSpPr>
        <p:spPr>
          <a:xfrm rot="10800000">
            <a:off x="5431536" y="9575856"/>
            <a:ext cx="7095744" cy="662342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B12AE111-380D-481A-B1A1-3112C96B4F8B}"/>
              </a:ext>
            </a:extLst>
          </p:cNvPr>
          <p:cNvSpPr/>
          <p:nvPr/>
        </p:nvSpPr>
        <p:spPr>
          <a:xfrm rot="10800000">
            <a:off x="1609344" y="9575853"/>
            <a:ext cx="3986784" cy="66234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BA67B230-71CB-4234-AD2F-5535D6B49647}"/>
              </a:ext>
            </a:extLst>
          </p:cNvPr>
          <p:cNvSpPr txBox="1"/>
          <p:nvPr/>
        </p:nvSpPr>
        <p:spPr>
          <a:xfrm>
            <a:off x="1231130" y="8642364"/>
            <a:ext cx="11424166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계절의 관점에서 음양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0" name="오른쪽 화살표 6">
            <a:extLst>
              <a:ext uri="{FF2B5EF4-FFF2-40B4-BE49-F238E27FC236}">
                <a16:creationId xmlns:a16="http://schemas.microsoft.com/office/drawing/2014/main" id="{5D011FB7-BB95-4B7F-BC6D-7EE1313C9677}"/>
              </a:ext>
            </a:extLst>
          </p:cNvPr>
          <p:cNvSpPr/>
          <p:nvPr/>
        </p:nvSpPr>
        <p:spPr>
          <a:xfrm>
            <a:off x="13940985" y="7330347"/>
            <a:ext cx="1406349" cy="166927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1" name="Picture 2" descr="태극기, 한국, 국기, 태극기, 태극기, 태극기, 태극기, 태극기, 한국">
            <a:extLst>
              <a:ext uri="{FF2B5EF4-FFF2-40B4-BE49-F238E27FC236}">
                <a16:creationId xmlns:a16="http://schemas.microsoft.com/office/drawing/2014/main" id="{96DA2743-C9D8-4EAF-BAB8-504348B25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5" t="24039" r="32230" b="23657"/>
          <a:stretch/>
        </p:blipFill>
        <p:spPr bwMode="auto">
          <a:xfrm>
            <a:off x="17529670" y="6147661"/>
            <a:ext cx="4187953" cy="41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6A91315A-D05D-47C1-A92E-49CCD86A94C0}"/>
              </a:ext>
            </a:extLst>
          </p:cNvPr>
          <p:cNvSpPr/>
          <p:nvPr/>
        </p:nvSpPr>
        <p:spPr>
          <a:xfrm>
            <a:off x="18122242" y="8760974"/>
            <a:ext cx="1366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>
                <a:solidFill>
                  <a:schemeClr val="accent1">
                    <a:lumMod val="40000"/>
                    <a:lumOff val="60000"/>
                  </a:schemeClr>
                </a:solidFill>
              </a:rPr>
              <a:t>가을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20F4352-1AED-43F1-9865-B36092BA4BBE}"/>
              </a:ext>
            </a:extLst>
          </p:cNvPr>
          <p:cNvSpPr/>
          <p:nvPr/>
        </p:nvSpPr>
        <p:spPr>
          <a:xfrm>
            <a:off x="20122893" y="8365365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>
                <a:solidFill>
                  <a:srgbClr val="00B0F0"/>
                </a:solidFill>
              </a:rPr>
              <a:t>겨울</a:t>
            </a:r>
            <a:r>
              <a:rPr lang="ko-KR" altLang="en-US" sz="4000">
                <a:solidFill>
                  <a:srgbClr val="FF0000"/>
                </a:solidFill>
              </a:rPr>
              <a:t> </a:t>
            </a:r>
            <a:endParaRPr lang="ko-KR" altLang="en-US" sz="400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5E609AB-898F-4448-9E5D-80109CD5F78B}"/>
              </a:ext>
            </a:extLst>
          </p:cNvPr>
          <p:cNvSpPr/>
          <p:nvPr/>
        </p:nvSpPr>
        <p:spPr>
          <a:xfrm>
            <a:off x="20507614" y="7052089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>
                <a:solidFill>
                  <a:schemeClr val="bg2"/>
                </a:solidFill>
              </a:rPr>
              <a:t>봄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C3D6647-D6FD-4219-A876-B39463AA4CAE}"/>
              </a:ext>
            </a:extLst>
          </p:cNvPr>
          <p:cNvSpPr/>
          <p:nvPr/>
        </p:nvSpPr>
        <p:spPr>
          <a:xfrm>
            <a:off x="18122243" y="7408084"/>
            <a:ext cx="1366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>
                <a:solidFill>
                  <a:schemeClr val="bg1"/>
                </a:solidFill>
              </a:rPr>
              <a:t>여름</a:t>
            </a:r>
            <a:r>
              <a:rPr lang="ko-KR" alt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68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10727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명리학의 기원에 대한 오해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9287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명리학의 뿌리는 주역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3B747-8EB4-4E70-841D-4B7F586D16CD}"/>
              </a:ext>
            </a:extLst>
          </p:cNvPr>
          <p:cNvSpPr txBox="1"/>
          <p:nvPr/>
        </p:nvSpPr>
        <p:spPr>
          <a:xfrm>
            <a:off x="1013228" y="5364974"/>
            <a:ext cx="16670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3600">
                <a:solidFill>
                  <a:srgbClr val="757581"/>
                </a:solidFill>
                <a:ea typeface="G마켓 산스 TTF Medium" panose="02000000000000000000" pitchFamily="2" charset="-127"/>
              </a:rPr>
              <a:t>주역을 중심으로 하나의 계통 안에서 일관성을 갖추고 발전했을 것이라는 </a:t>
            </a:r>
            <a:r>
              <a:rPr lang="ko-KR" altLang="en-US" sz="3600">
                <a:solidFill>
                  <a:srgbClr val="FF0000"/>
                </a:solidFill>
                <a:ea typeface="G마켓 산스 TTF Medium" panose="02000000000000000000" pitchFamily="2" charset="-127"/>
              </a:rPr>
              <a:t>오해</a:t>
            </a:r>
            <a:endParaRPr lang="en-US" altLang="ko-KR" sz="3600">
              <a:solidFill>
                <a:srgbClr val="FF0000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8CBD2B8-E8BA-4FC8-8F4D-2A8A14B67C72}"/>
              </a:ext>
            </a:extLst>
          </p:cNvPr>
          <p:cNvSpPr txBox="1"/>
          <p:nvPr/>
        </p:nvSpPr>
        <p:spPr>
          <a:xfrm>
            <a:off x="1013228" y="6523925"/>
            <a:ext cx="16670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3600">
                <a:solidFill>
                  <a:srgbClr val="757581"/>
                </a:solidFill>
                <a:ea typeface="G마켓 산스 TTF Medium" panose="02000000000000000000" pitchFamily="2" charset="-127"/>
              </a:rPr>
              <a:t>역술가라는 말을 싫어하는 이유</a:t>
            </a:r>
            <a:r>
              <a:rPr lang="en-US" altLang="ko-KR" sz="36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  <a:endParaRPr lang="en-US" altLang="ko-KR" sz="3600">
              <a:solidFill>
                <a:srgbClr val="FF0000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1" name="정육면체 20">
            <a:extLst>
              <a:ext uri="{FF2B5EF4-FFF2-40B4-BE49-F238E27FC236}">
                <a16:creationId xmlns:a16="http://schemas.microsoft.com/office/drawing/2014/main" id="{ECCB4B36-A24E-4A50-AD06-15116CC07288}"/>
              </a:ext>
            </a:extLst>
          </p:cNvPr>
          <p:cNvSpPr/>
          <p:nvPr/>
        </p:nvSpPr>
        <p:spPr>
          <a:xfrm>
            <a:off x="1332449" y="7704696"/>
            <a:ext cx="2267712" cy="2286000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오른쪽 화살표 2">
            <a:extLst>
              <a:ext uri="{FF2B5EF4-FFF2-40B4-BE49-F238E27FC236}">
                <a16:creationId xmlns:a16="http://schemas.microsoft.com/office/drawing/2014/main" id="{0FB2225A-B16A-4D37-BCEF-400AC9FC1D9B}"/>
              </a:ext>
            </a:extLst>
          </p:cNvPr>
          <p:cNvSpPr/>
          <p:nvPr/>
        </p:nvSpPr>
        <p:spPr>
          <a:xfrm>
            <a:off x="4423121" y="8363064"/>
            <a:ext cx="2560320" cy="47548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정육면체 22">
            <a:extLst>
              <a:ext uri="{FF2B5EF4-FFF2-40B4-BE49-F238E27FC236}">
                <a16:creationId xmlns:a16="http://schemas.microsoft.com/office/drawing/2014/main" id="{461E691F-8BE1-4E22-9E53-4C0F7A42118E}"/>
              </a:ext>
            </a:extLst>
          </p:cNvPr>
          <p:cNvSpPr/>
          <p:nvPr/>
        </p:nvSpPr>
        <p:spPr>
          <a:xfrm>
            <a:off x="8214833" y="7704696"/>
            <a:ext cx="2267712" cy="2286000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정육면체 23">
            <a:extLst>
              <a:ext uri="{FF2B5EF4-FFF2-40B4-BE49-F238E27FC236}">
                <a16:creationId xmlns:a16="http://schemas.microsoft.com/office/drawing/2014/main" id="{C40433E9-6C44-4C9B-9E61-D856E2BAE6BB}"/>
              </a:ext>
            </a:extLst>
          </p:cNvPr>
          <p:cNvSpPr/>
          <p:nvPr/>
        </p:nvSpPr>
        <p:spPr>
          <a:xfrm>
            <a:off x="13963361" y="7704696"/>
            <a:ext cx="2267712" cy="2286000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정육면체 24">
            <a:extLst>
              <a:ext uri="{FF2B5EF4-FFF2-40B4-BE49-F238E27FC236}">
                <a16:creationId xmlns:a16="http://schemas.microsoft.com/office/drawing/2014/main" id="{3821520F-C5BF-41AE-A222-48AEA2BF1227}"/>
              </a:ext>
            </a:extLst>
          </p:cNvPr>
          <p:cNvSpPr/>
          <p:nvPr/>
        </p:nvSpPr>
        <p:spPr>
          <a:xfrm>
            <a:off x="21028625" y="7704696"/>
            <a:ext cx="2267712" cy="2286000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오른쪽 화살표 16">
            <a:extLst>
              <a:ext uri="{FF2B5EF4-FFF2-40B4-BE49-F238E27FC236}">
                <a16:creationId xmlns:a16="http://schemas.microsoft.com/office/drawing/2014/main" id="{F196AA73-DFA6-439E-827C-4F39B40F3445}"/>
              </a:ext>
            </a:extLst>
          </p:cNvPr>
          <p:cNvSpPr/>
          <p:nvPr/>
        </p:nvSpPr>
        <p:spPr>
          <a:xfrm>
            <a:off x="11000705" y="8335632"/>
            <a:ext cx="2560320" cy="47548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오른쪽 화살표 17">
            <a:extLst>
              <a:ext uri="{FF2B5EF4-FFF2-40B4-BE49-F238E27FC236}">
                <a16:creationId xmlns:a16="http://schemas.microsoft.com/office/drawing/2014/main" id="{27F79C0A-DB52-4E0E-A555-8B33363A6553}"/>
              </a:ext>
            </a:extLst>
          </p:cNvPr>
          <p:cNvSpPr/>
          <p:nvPr/>
        </p:nvSpPr>
        <p:spPr>
          <a:xfrm>
            <a:off x="17663633" y="8363064"/>
            <a:ext cx="2560320" cy="47548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BC26FE34-37AA-4384-86B5-973DD6B1F1B0}"/>
              </a:ext>
            </a:extLst>
          </p:cNvPr>
          <p:cNvSpPr txBox="1"/>
          <p:nvPr/>
        </p:nvSpPr>
        <p:spPr>
          <a:xfrm>
            <a:off x="1401065" y="10836126"/>
            <a:ext cx="2325893" cy="88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음양오행과</a:t>
            </a:r>
            <a:endParaRPr lang="en-US" altLang="ko-KR" sz="28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</a:t>
            </a:r>
            <a:r>
              <a:rPr lang="en-US" altLang="ko-KR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천간</a:t>
            </a:r>
            <a:r>
              <a:rPr lang="en-US" altLang="ko-KR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지지</a:t>
            </a:r>
            <a:r>
              <a:rPr lang="en-US" altLang="ko-KR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endParaRPr sz="28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27858D0-74C0-493D-B300-220BF5DD4466}"/>
              </a:ext>
            </a:extLst>
          </p:cNvPr>
          <p:cNvSpPr/>
          <p:nvPr/>
        </p:nvSpPr>
        <p:spPr>
          <a:xfrm>
            <a:off x="1723101" y="8573373"/>
            <a:ext cx="11961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>
                <a:solidFill>
                  <a:srgbClr val="FFC000"/>
                </a:solidFill>
              </a:rPr>
              <a:t>고대 </a:t>
            </a:r>
            <a:endParaRPr lang="en-US" altLang="ko-KR" sz="3200">
              <a:solidFill>
                <a:srgbClr val="FFC000"/>
              </a:solidFill>
            </a:endParaRPr>
          </a:p>
          <a:p>
            <a:r>
              <a:rPr lang="ko-KR" altLang="en-US" sz="3200">
                <a:solidFill>
                  <a:srgbClr val="FFC000"/>
                </a:solidFill>
              </a:rPr>
              <a:t>중국</a:t>
            </a:r>
            <a:r>
              <a:rPr lang="en-US" altLang="ko-KR" sz="320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30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7619872-923D-4558-A082-63AF1763EE7B}"/>
              </a:ext>
            </a:extLst>
          </p:cNvPr>
          <p:cNvSpPr txBox="1"/>
          <p:nvPr/>
        </p:nvSpPr>
        <p:spPr>
          <a:xfrm>
            <a:off x="8527196" y="10840796"/>
            <a:ext cx="758028" cy="501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</a:t>
            </a:r>
            <a:endParaRPr sz="28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62CE1B6-86A6-41A9-BDF8-D208F2FE06BB}"/>
              </a:ext>
            </a:extLst>
          </p:cNvPr>
          <p:cNvSpPr/>
          <p:nvPr/>
        </p:nvSpPr>
        <p:spPr>
          <a:xfrm>
            <a:off x="8294550" y="8573373"/>
            <a:ext cx="19014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>
                <a:solidFill>
                  <a:srgbClr val="FFC000"/>
                </a:solidFill>
              </a:rPr>
              <a:t>주나라</a:t>
            </a:r>
            <a:endParaRPr lang="en-US" altLang="ko-KR" sz="3200">
              <a:solidFill>
                <a:srgbClr val="FFC000"/>
              </a:solidFill>
            </a:endParaRPr>
          </a:p>
          <a:p>
            <a:r>
              <a:rPr lang="en-US" altLang="ko-KR" sz="3200">
                <a:solidFill>
                  <a:srgbClr val="FFC000"/>
                </a:solidFill>
              </a:rPr>
              <a:t>(BC 8C </a:t>
            </a:r>
            <a:r>
              <a:rPr lang="ko-KR" altLang="en-US" sz="3200">
                <a:solidFill>
                  <a:srgbClr val="FFC000"/>
                </a:solidFill>
              </a:rPr>
              <a:t>경</a:t>
            </a:r>
            <a:r>
              <a:rPr lang="en-US" altLang="ko-KR" sz="3200">
                <a:solidFill>
                  <a:srgbClr val="FFC000"/>
                </a:solidFill>
              </a:rPr>
              <a:t>)</a:t>
            </a:r>
            <a:endParaRPr lang="ko-KR" altLang="en-US" sz="3200">
              <a:solidFill>
                <a:srgbClr val="FFC000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9A5DC53-36F4-4BF4-AADE-4A92D7BFCCDF}"/>
              </a:ext>
            </a:extLst>
          </p:cNvPr>
          <p:cNvSpPr/>
          <p:nvPr/>
        </p:nvSpPr>
        <p:spPr>
          <a:xfrm>
            <a:off x="13828798" y="8573373"/>
            <a:ext cx="19191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>
                <a:solidFill>
                  <a:srgbClr val="FFC000"/>
                </a:solidFill>
              </a:rPr>
              <a:t>  그 이후</a:t>
            </a:r>
            <a:endParaRPr lang="en-US" altLang="ko-KR" sz="3200">
              <a:solidFill>
                <a:srgbClr val="FFC000"/>
              </a:solidFill>
            </a:endParaRPr>
          </a:p>
          <a:p>
            <a:r>
              <a:rPr lang="ko-KR" altLang="en-US" sz="3200">
                <a:solidFill>
                  <a:srgbClr val="FFC000"/>
                </a:solidFill>
              </a:rPr>
              <a:t> 청대까지</a:t>
            </a:r>
          </a:p>
        </p:txBody>
      </p:sp>
      <p:sp>
        <p:nvSpPr>
          <p:cNvPr id="3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8EED234-9379-44D0-9854-21276176203F}"/>
              </a:ext>
            </a:extLst>
          </p:cNvPr>
          <p:cNvSpPr txBox="1"/>
          <p:nvPr/>
        </p:nvSpPr>
        <p:spPr>
          <a:xfrm>
            <a:off x="14332500" y="10836126"/>
            <a:ext cx="5645431" cy="88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>
              <a:buNone/>
            </a:pP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옛사주</a:t>
            </a:r>
            <a:endParaRPr lang="en-US" altLang="ko-KR" sz="28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>
              <a:buNone/>
            </a:pPr>
            <a:r>
              <a:rPr lang="en-US" altLang="ko-KR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납음오행</a:t>
            </a:r>
            <a:r>
              <a:rPr lang="en-US" altLang="ko-KR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당사주 등</a:t>
            </a:r>
            <a:r>
              <a:rPr lang="en-US" altLang="ko-KR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endParaRPr sz="28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C95599B-0AC3-4E8C-B7DD-95E8DF5F8FB1}"/>
              </a:ext>
            </a:extLst>
          </p:cNvPr>
          <p:cNvSpPr/>
          <p:nvPr/>
        </p:nvSpPr>
        <p:spPr>
          <a:xfrm>
            <a:off x="21458998" y="8573374"/>
            <a:ext cx="10054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>
                <a:solidFill>
                  <a:srgbClr val="FFC000"/>
                </a:solidFill>
              </a:rPr>
              <a:t>청대</a:t>
            </a:r>
            <a:endParaRPr lang="en-US" altLang="ko-KR" sz="3200">
              <a:solidFill>
                <a:srgbClr val="FFC000"/>
              </a:solidFill>
            </a:endParaRPr>
          </a:p>
          <a:p>
            <a:r>
              <a:rPr lang="ko-KR" altLang="en-US" sz="3200">
                <a:solidFill>
                  <a:srgbClr val="FFC000"/>
                </a:solidFill>
              </a:rPr>
              <a:t>이후</a:t>
            </a:r>
          </a:p>
        </p:txBody>
      </p:sp>
      <p:sp>
        <p:nvSpPr>
          <p:cNvPr id="3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1DA3842-E051-4F48-962C-4B984F6CE5F1}"/>
              </a:ext>
            </a:extLst>
          </p:cNvPr>
          <p:cNvSpPr txBox="1"/>
          <p:nvPr/>
        </p:nvSpPr>
        <p:spPr>
          <a:xfrm>
            <a:off x="21418826" y="10836126"/>
            <a:ext cx="1085746" cy="501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2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명리학</a:t>
            </a:r>
            <a:endParaRPr sz="28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2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음양의 활용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12" name="CI ofiicial.png" descr="CI ofiicial.png">
            <a:extLst>
              <a:ext uri="{FF2B5EF4-FFF2-40B4-BE49-F238E27FC236}">
                <a16:creationId xmlns:a16="http://schemas.microsoft.com/office/drawing/2014/main" id="{B1D4BFC8-E246-41B8-A696-CC4EB487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I ofiicial.png" descr="CI ofiicial.png">
            <a:extLst>
              <a:ext uri="{FF2B5EF4-FFF2-40B4-BE49-F238E27FC236}">
                <a16:creationId xmlns:a16="http://schemas.microsoft.com/office/drawing/2014/main" id="{316697E9-1869-465F-91CA-7072FDE6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33A4CCC-C8DB-4FF1-9077-BCCECCEA968B}"/>
              </a:ext>
            </a:extLst>
          </p:cNvPr>
          <p:cNvSpPr txBox="1"/>
          <p:nvPr/>
        </p:nvSpPr>
        <p:spPr>
          <a:xfrm>
            <a:off x="711604" y="3675198"/>
            <a:ext cx="22079385" cy="360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많은 도구를 사용하는 사람이 고수인가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지혜로운 상담가는 최소한의 도구로써 대화에 임하고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내담자를 치유의 길로 이끈다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마땅히 음과 양의 원칙만 가지고도 상담에 활용할 수 있으며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/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양의 결과만 가지고도 미래를 예측할 수 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음양을 깊이 이해해야 오행을 이해할 수 있고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결국 균형과 조화의 방법론을 알 수 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3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4830CF8-59E0-4C8F-81B7-031C7A1810B0}"/>
              </a:ext>
            </a:extLst>
          </p:cNvPr>
          <p:cNvSpPr txBox="1"/>
          <p:nvPr/>
        </p:nvSpPr>
        <p:spPr>
          <a:xfrm>
            <a:off x="778520" y="8307523"/>
            <a:ext cx="14486527" cy="360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예시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양기가 많은 사주를 보고 음양을 떠올린다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양기가 많다는 것은 활동에너지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충동성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젊음의 힘이 넘친다는 것을 의미한다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앞으로 운의 흐름에서 음기가 다가온다면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곧 철이 들것이니 걱정 말라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.”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앞으로 운의 흐름에서 양기가 더욱 넘친다면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철 없이 덤벼들다 큰코 다친다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.”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87345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4328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오행이란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?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12" name="CI ofiicial.png" descr="CI ofiicial.png">
            <a:extLst>
              <a:ext uri="{FF2B5EF4-FFF2-40B4-BE49-F238E27FC236}">
                <a16:creationId xmlns:a16="http://schemas.microsoft.com/office/drawing/2014/main" id="{B1D4BFC8-E246-41B8-A696-CC4EB487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I ofiicial.png" descr="CI ofiicial.png">
            <a:extLst>
              <a:ext uri="{FF2B5EF4-FFF2-40B4-BE49-F238E27FC236}">
                <a16:creationId xmlns:a16="http://schemas.microsoft.com/office/drawing/2014/main" id="{316697E9-1869-465F-91CA-7072FDE6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33A4CCC-C8DB-4FF1-9077-BCCECCEA968B}"/>
              </a:ext>
            </a:extLst>
          </p:cNvPr>
          <p:cNvSpPr txBox="1"/>
          <p:nvPr/>
        </p:nvSpPr>
        <p:spPr>
          <a:xfrm>
            <a:off x="711604" y="3675198"/>
            <a:ext cx="22079385" cy="310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우주에는 다섯 개의 기운이 존재하고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 기운들이 서로 이끌어 주고 대립한다는 것이 오행의 기본 개념이다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 오행을 ‘다섯 가지 물질’로 이해하는 경우도 있지만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오행五行은 ‘행行’이라는 한자에서도 알 수 있듯이 물질이 아니라 ‘행동 양식’ 혹은 ‘기운’을 의미한다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오행은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목木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화 火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토土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금金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수水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로 구분할 수 있다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A4830CF8-59E0-4C8F-81B7-031C7A1810B0}"/>
              </a:ext>
            </a:extLst>
          </p:cNvPr>
          <p:cNvSpPr txBox="1"/>
          <p:nvPr/>
        </p:nvSpPr>
        <p:spPr>
          <a:xfrm>
            <a:off x="778520" y="8307523"/>
            <a:ext cx="14486527" cy="1612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우주를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이분법의 체계로 이해한 것이 음양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이라면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우주를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다섯 개의 체계로 이해한 것이 오행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360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7188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하루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오행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12" name="CI ofiicial.png" descr="CI ofiicial.png">
            <a:extLst>
              <a:ext uri="{FF2B5EF4-FFF2-40B4-BE49-F238E27FC236}">
                <a16:creationId xmlns:a16="http://schemas.microsoft.com/office/drawing/2014/main" id="{B1D4BFC8-E246-41B8-A696-CC4EB487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I ofiicial.png" descr="CI ofiicial.png">
            <a:extLst>
              <a:ext uri="{FF2B5EF4-FFF2-40B4-BE49-F238E27FC236}">
                <a16:creationId xmlns:a16="http://schemas.microsoft.com/office/drawing/2014/main" id="{316697E9-1869-465F-91CA-7072FDE6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3CBA823-B14D-4DE3-957A-BA185D83F8D8}"/>
              </a:ext>
            </a:extLst>
          </p:cNvPr>
          <p:cNvSpPr txBox="1"/>
          <p:nvPr/>
        </p:nvSpPr>
        <p:spPr>
          <a:xfrm>
            <a:off x="2042013" y="6938424"/>
            <a:ext cx="1239343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아침</a:t>
            </a:r>
            <a:r>
              <a:rPr lang="ko-KR" altLang="en-US">
                <a:solidFill>
                  <a:srgbClr val="FF0000"/>
                </a:solidFill>
              </a:rPr>
              <a:t>     </a:t>
            </a:r>
            <a:r>
              <a:rPr lang="ko-KR" alt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오전</a:t>
            </a:r>
            <a:r>
              <a:rPr lang="ko-KR" altLang="en-US">
                <a:solidFill>
                  <a:srgbClr val="FF0000"/>
                </a:solidFill>
              </a:rPr>
              <a:t>     점심    </a:t>
            </a:r>
            <a:r>
              <a:rPr lang="ko-KR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오후 </a:t>
            </a:r>
            <a:r>
              <a:rPr lang="ko-KR" altLang="en-US">
                <a:solidFill>
                  <a:srgbClr val="FF0000"/>
                </a:solidFill>
              </a:rPr>
              <a:t>   </a:t>
            </a:r>
            <a:r>
              <a: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저녁</a:t>
            </a:r>
            <a:r>
              <a:rPr lang="ko-KR" altLang="en-US">
                <a:solidFill>
                  <a:srgbClr val="FF0000"/>
                </a:solidFill>
              </a:rPr>
              <a:t>     </a:t>
            </a:r>
            <a:r>
              <a:rPr lang="ko-KR" altLang="en-US">
                <a:solidFill>
                  <a:schemeClr val="accent1">
                    <a:lumMod val="75000"/>
                  </a:schemeClr>
                </a:solidFill>
              </a:rPr>
              <a:t>밤</a:t>
            </a:r>
            <a:r>
              <a:rPr lang="ko-KR" altLang="en-US">
                <a:solidFill>
                  <a:srgbClr val="FF0000"/>
                </a:solidFill>
              </a:rPr>
              <a:t>    </a:t>
            </a:r>
            <a:r>
              <a:rPr lang="ko-KR" altLang="en-US">
                <a:solidFill>
                  <a:srgbClr val="0070C0"/>
                </a:solidFill>
              </a:rPr>
              <a:t>새벽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1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62AF938-0D4D-4C93-A831-9756DBECB7B0}"/>
              </a:ext>
            </a:extLst>
          </p:cNvPr>
          <p:cNvSpPr txBox="1"/>
          <p:nvPr/>
        </p:nvSpPr>
        <p:spPr>
          <a:xfrm>
            <a:off x="1231130" y="4754378"/>
            <a:ext cx="11424166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하루의 관점에서 오행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4A04AA0F-D910-4B0A-B159-ADD6E58CF745}"/>
              </a:ext>
            </a:extLst>
          </p:cNvPr>
          <p:cNvSpPr/>
          <p:nvPr/>
        </p:nvSpPr>
        <p:spPr>
          <a:xfrm>
            <a:off x="1554480" y="5925312"/>
            <a:ext cx="11100816" cy="694944"/>
          </a:xfrm>
          <a:prstGeom prst="triangle">
            <a:avLst>
              <a:gd name="adj" fmla="val 353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31E9CA1F-1C5D-4C62-BB9A-3FE328815643}"/>
              </a:ext>
            </a:extLst>
          </p:cNvPr>
          <p:cNvSpPr/>
          <p:nvPr/>
        </p:nvSpPr>
        <p:spPr>
          <a:xfrm rot="10800000">
            <a:off x="5431536" y="5943600"/>
            <a:ext cx="7095744" cy="662342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25A4BE0C-E0A5-4567-902D-9A6495A5907B}"/>
              </a:ext>
            </a:extLst>
          </p:cNvPr>
          <p:cNvSpPr/>
          <p:nvPr/>
        </p:nvSpPr>
        <p:spPr>
          <a:xfrm rot="10800000">
            <a:off x="1609344" y="5943597"/>
            <a:ext cx="3986784" cy="66234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45AFB951-77A2-415B-8C38-7885D6E9F4A7}"/>
              </a:ext>
            </a:extLst>
          </p:cNvPr>
          <p:cNvSpPr txBox="1"/>
          <p:nvPr/>
        </p:nvSpPr>
        <p:spPr>
          <a:xfrm>
            <a:off x="2313564" y="10689746"/>
            <a:ext cx="1239343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봄</a:t>
            </a:r>
            <a:r>
              <a:rPr lang="ko-KR" alt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ko-KR" altLang="en-US">
                <a:solidFill>
                  <a:srgbClr val="FF0000"/>
                </a:solidFill>
              </a:rPr>
              <a:t>                여름                  </a:t>
            </a:r>
            <a:r>
              <a: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가을</a:t>
            </a:r>
            <a:r>
              <a:rPr lang="ko-KR" altLang="en-US">
                <a:solidFill>
                  <a:srgbClr val="FF0000"/>
                </a:solidFill>
              </a:rPr>
              <a:t>             </a:t>
            </a:r>
            <a:r>
              <a:rPr lang="ko-KR" altLang="en-US">
                <a:solidFill>
                  <a:srgbClr val="0070C0"/>
                </a:solidFill>
              </a:rPr>
              <a:t>겨울 </a:t>
            </a:r>
            <a:endParaRPr lang="en-US" altLang="ko-KR">
              <a:solidFill>
                <a:srgbClr val="0070C0"/>
              </a:solidFill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42B20BCD-B85E-4477-875C-7EEA58454FCA}"/>
              </a:ext>
            </a:extLst>
          </p:cNvPr>
          <p:cNvSpPr/>
          <p:nvPr/>
        </p:nvSpPr>
        <p:spPr>
          <a:xfrm>
            <a:off x="1554480" y="9557568"/>
            <a:ext cx="11100816" cy="694944"/>
          </a:xfrm>
          <a:prstGeom prst="triangle">
            <a:avLst>
              <a:gd name="adj" fmla="val 35338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2CADAA10-0513-4D73-9C58-3927FE30CED2}"/>
              </a:ext>
            </a:extLst>
          </p:cNvPr>
          <p:cNvSpPr/>
          <p:nvPr/>
        </p:nvSpPr>
        <p:spPr>
          <a:xfrm rot="10800000">
            <a:off x="5431536" y="9575856"/>
            <a:ext cx="7095744" cy="662342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이등변 삼각형 24">
            <a:extLst>
              <a:ext uri="{FF2B5EF4-FFF2-40B4-BE49-F238E27FC236}">
                <a16:creationId xmlns:a16="http://schemas.microsoft.com/office/drawing/2014/main" id="{1E49E560-67E5-495A-833A-22C12522D1F3}"/>
              </a:ext>
            </a:extLst>
          </p:cNvPr>
          <p:cNvSpPr/>
          <p:nvPr/>
        </p:nvSpPr>
        <p:spPr>
          <a:xfrm rot="10800000">
            <a:off x="1609344" y="9575853"/>
            <a:ext cx="3986784" cy="66234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5C68F58-7404-4C21-8375-9E7F83F984E8}"/>
              </a:ext>
            </a:extLst>
          </p:cNvPr>
          <p:cNvSpPr txBox="1"/>
          <p:nvPr/>
        </p:nvSpPr>
        <p:spPr>
          <a:xfrm>
            <a:off x="1231130" y="8642364"/>
            <a:ext cx="11424166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계절의 관점에서 오행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7" name="오른쪽 화살표 6">
            <a:extLst>
              <a:ext uri="{FF2B5EF4-FFF2-40B4-BE49-F238E27FC236}">
                <a16:creationId xmlns:a16="http://schemas.microsoft.com/office/drawing/2014/main" id="{B9911FEF-81D9-4721-BDE7-6DD5AFA449D7}"/>
              </a:ext>
            </a:extLst>
          </p:cNvPr>
          <p:cNvSpPr/>
          <p:nvPr/>
        </p:nvSpPr>
        <p:spPr>
          <a:xfrm>
            <a:off x="13940985" y="7330347"/>
            <a:ext cx="1406349" cy="166927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8" name="Picture 2" descr="태극기, 한국, 국기, 태극기, 태극기, 태극기, 태극기, 태극기, 한국">
            <a:extLst>
              <a:ext uri="{FF2B5EF4-FFF2-40B4-BE49-F238E27FC236}">
                <a16:creationId xmlns:a16="http://schemas.microsoft.com/office/drawing/2014/main" id="{55D81DD3-F14B-43C0-BF27-86C2DB1AC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5" t="24039" r="32230" b="23657"/>
          <a:stretch/>
        </p:blipFill>
        <p:spPr bwMode="auto">
          <a:xfrm>
            <a:off x="17529670" y="6147661"/>
            <a:ext cx="4187953" cy="41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707AE742-31E8-4A75-A8E8-2209C097EC74}"/>
              </a:ext>
            </a:extLst>
          </p:cNvPr>
          <p:cNvSpPr/>
          <p:nvPr/>
        </p:nvSpPr>
        <p:spPr>
          <a:xfrm>
            <a:off x="18407901" y="8949884"/>
            <a:ext cx="801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>
                <a:solidFill>
                  <a:schemeClr val="accent1">
                    <a:lumMod val="40000"/>
                    <a:lumOff val="60000"/>
                  </a:schemeClr>
                </a:solidFill>
              </a:rPr>
              <a:t>금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DF9982C-BE77-484C-9204-F26B0DF7A42F}"/>
              </a:ext>
            </a:extLst>
          </p:cNvPr>
          <p:cNvSpPr/>
          <p:nvPr/>
        </p:nvSpPr>
        <p:spPr>
          <a:xfrm>
            <a:off x="20231856" y="8270059"/>
            <a:ext cx="813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>
                <a:solidFill>
                  <a:srgbClr val="FF0000"/>
                </a:solidFill>
              </a:rPr>
              <a:t> 수</a:t>
            </a:r>
            <a:endParaRPr lang="ko-KR" altLang="en-US" sz="400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714C003-4DCA-4D92-BABF-AA56544292E0}"/>
              </a:ext>
            </a:extLst>
          </p:cNvPr>
          <p:cNvSpPr/>
          <p:nvPr/>
        </p:nvSpPr>
        <p:spPr>
          <a:xfrm>
            <a:off x="20221708" y="6859402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>
                <a:solidFill>
                  <a:schemeClr val="bg2"/>
                </a:solidFill>
              </a:rPr>
              <a:t>목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2E30C59-8B75-428B-B9CE-FBF87DB8DA4F}"/>
              </a:ext>
            </a:extLst>
          </p:cNvPr>
          <p:cNvSpPr/>
          <p:nvPr/>
        </p:nvSpPr>
        <p:spPr>
          <a:xfrm>
            <a:off x="18293062" y="699053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>
                <a:solidFill>
                  <a:schemeClr val="bg1"/>
                </a:solidFill>
              </a:rPr>
              <a:t>화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CFE8D28-F7BA-4064-ABD3-600C6BAE39A9}"/>
              </a:ext>
            </a:extLst>
          </p:cNvPr>
          <p:cNvSpPr txBox="1"/>
          <p:nvPr/>
        </p:nvSpPr>
        <p:spPr>
          <a:xfrm>
            <a:off x="3125860" y="7666441"/>
            <a:ext cx="944837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>
                <a:solidFill>
                  <a:schemeClr val="tx1"/>
                </a:solidFill>
              </a:rPr>
              <a:t>목               화          토            금            수 </a:t>
            </a:r>
            <a:endParaRPr lang="en-US" altLang="ko-KR">
              <a:solidFill>
                <a:schemeClr val="tx1"/>
              </a:solidFill>
            </a:endParaRPr>
          </a:p>
        </p:txBody>
      </p:sp>
      <p:sp>
        <p:nvSpPr>
          <p:cNvPr id="3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6D8D39FE-22A2-46E2-9383-B78F0B87ECC3}"/>
              </a:ext>
            </a:extLst>
          </p:cNvPr>
          <p:cNvSpPr txBox="1"/>
          <p:nvPr/>
        </p:nvSpPr>
        <p:spPr>
          <a:xfrm>
            <a:off x="3078908" y="11651377"/>
            <a:ext cx="944837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>
                <a:solidFill>
                  <a:schemeClr val="tx1"/>
                </a:solidFill>
              </a:rPr>
              <a:t>목               화          토          금               수 </a:t>
            </a:r>
            <a:endParaRPr lang="en-US" altLang="ko-KR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8B2C3B9-B4A4-434E-B643-1A165A588500}"/>
              </a:ext>
            </a:extLst>
          </p:cNvPr>
          <p:cNvSpPr/>
          <p:nvPr/>
        </p:nvSpPr>
        <p:spPr>
          <a:xfrm>
            <a:off x="17747780" y="807808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>
                <a:solidFill>
                  <a:schemeClr val="bg1"/>
                </a:solidFill>
              </a:rPr>
              <a:t>토</a:t>
            </a:r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6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917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오행으로 본 세상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36" name="CI ofiicial.png" descr="CI ofiicial.png">
            <a:extLst>
              <a:ext uri="{FF2B5EF4-FFF2-40B4-BE49-F238E27FC236}">
                <a16:creationId xmlns:a16="http://schemas.microsoft.com/office/drawing/2014/main" id="{D66CC3AA-AD55-4043-A9B6-609169345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702" y="11765057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4E8253E8-C444-4CD3-8F46-5B38A2C04CAF}"/>
              </a:ext>
            </a:extLst>
          </p:cNvPr>
          <p:cNvSpPr txBox="1"/>
          <p:nvPr/>
        </p:nvSpPr>
        <p:spPr>
          <a:xfrm>
            <a:off x="5707708" y="3801394"/>
            <a:ext cx="11525193" cy="95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5400" dirty="0">
                <a:solidFill>
                  <a:schemeClr val="tx1"/>
                </a:solidFill>
              </a:rPr>
              <a:t>       </a:t>
            </a:r>
            <a:r>
              <a:rPr lang="ko-KR" altLang="en-US" sz="60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목         화        토       금        수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1AB6A8E-1B9C-4BDC-A0E4-64AE6B799D28}"/>
              </a:ext>
            </a:extLst>
          </p:cNvPr>
          <p:cNvSpPr txBox="1"/>
          <p:nvPr/>
        </p:nvSpPr>
        <p:spPr>
          <a:xfrm>
            <a:off x="6229229" y="8017377"/>
            <a:ext cx="11512427" cy="78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발단       </a:t>
            </a:r>
            <a:r>
              <a:rPr lang="ko-KR" altLang="en-US" sz="48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전개     위기       </a:t>
            </a:r>
            <a:r>
              <a:rPr lang="ko-KR" altLang="en-US" sz="4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절정         결말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AB7AD857-DCB2-4FF4-86CB-3A105F0A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19" y="4991526"/>
            <a:ext cx="4286102" cy="24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8D0F1AAD-BCF3-4057-A5B3-8057475A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72" y="5939293"/>
            <a:ext cx="1253306" cy="125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77641D4D-A27B-4620-9CA9-F726E35D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8001" y="5326858"/>
            <a:ext cx="2221498" cy="20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73D5F01F-648B-4E92-9B03-EA939A46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39" y="5255964"/>
            <a:ext cx="2172360" cy="217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19779608-CE2A-4715-B9D6-93F4B395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914" y="5642275"/>
            <a:ext cx="1790193" cy="179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>
            <a:extLst>
              <a:ext uri="{FF2B5EF4-FFF2-40B4-BE49-F238E27FC236}">
                <a16:creationId xmlns:a16="http://schemas.microsoft.com/office/drawing/2014/main" id="{685798AE-0FF1-4ACB-84C1-DEA763B8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99" y="10483102"/>
            <a:ext cx="1084740" cy="108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603BDCA-F274-444B-AF45-2F446204F8AE}"/>
              </a:ext>
            </a:extLst>
          </p:cNvPr>
          <p:cNvSpPr txBox="1"/>
          <p:nvPr/>
        </p:nvSpPr>
        <p:spPr>
          <a:xfrm>
            <a:off x="6080548" y="8971341"/>
            <a:ext cx="12617838" cy="78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ko-KR" altLang="en-US" sz="48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사원       대리     부장        </a:t>
            </a:r>
            <a:r>
              <a:rPr lang="ko-KR" altLang="en-US" sz="4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임원       고문</a:t>
            </a:r>
            <a:r>
              <a:rPr lang="en-US" altLang="ko-KR" sz="4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48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퇴직</a:t>
            </a:r>
            <a:r>
              <a:rPr lang="en-US" altLang="ko-KR" sz="48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53" name="Picture 9">
            <a:extLst>
              <a:ext uri="{FF2B5EF4-FFF2-40B4-BE49-F238E27FC236}">
                <a16:creationId xmlns:a16="http://schemas.microsoft.com/office/drawing/2014/main" id="{E478770C-1913-4AC6-A822-C92AE71D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04" y="10162416"/>
            <a:ext cx="1602641" cy="160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>
            <a:extLst>
              <a:ext uri="{FF2B5EF4-FFF2-40B4-BE49-F238E27FC236}">
                <a16:creationId xmlns:a16="http://schemas.microsoft.com/office/drawing/2014/main" id="{1C7B36FE-A705-4B2B-9690-9EBE5540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41" y="9791541"/>
            <a:ext cx="2176872" cy="21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>
            <a:extLst>
              <a:ext uri="{FF2B5EF4-FFF2-40B4-BE49-F238E27FC236}">
                <a16:creationId xmlns:a16="http://schemas.microsoft.com/office/drawing/2014/main" id="{82A7FF26-B13E-40D7-9994-F656CC5A8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769" y="9942634"/>
            <a:ext cx="1947680" cy="19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A255655F-66DB-4F5A-9A92-6FF3CD8D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83" y="10093804"/>
            <a:ext cx="1722346" cy="172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직사각형 56">
            <a:extLst>
              <a:ext uri="{FF2B5EF4-FFF2-40B4-BE49-F238E27FC236}">
                <a16:creationId xmlns:a16="http://schemas.microsoft.com/office/drawing/2014/main" id="{0616B0DA-8355-40EA-A89B-98C8DFA4EB8D}"/>
              </a:ext>
            </a:extLst>
          </p:cNvPr>
          <p:cNvSpPr/>
          <p:nvPr/>
        </p:nvSpPr>
        <p:spPr>
          <a:xfrm>
            <a:off x="4689866" y="6181226"/>
            <a:ext cx="1237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spc="-132" dirty="0">
                <a:solidFill>
                  <a:schemeClr val="accent1"/>
                </a:solidFill>
                <a:ea typeface="G마켓 산스 TTF Medium" panose="02000000000000000000" pitchFamily="2" charset="-127"/>
                <a:sym typeface="Pretendard SemiBold"/>
              </a:rPr>
              <a:t>인생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0A827AE-D7BD-4DFB-AA03-BDD4B29BE4D0}"/>
              </a:ext>
            </a:extLst>
          </p:cNvPr>
          <p:cNvSpPr/>
          <p:nvPr/>
        </p:nvSpPr>
        <p:spPr>
          <a:xfrm>
            <a:off x="4711357" y="7959925"/>
            <a:ext cx="1237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spc="-132">
                <a:solidFill>
                  <a:schemeClr val="accent1"/>
                </a:solidFill>
                <a:ea typeface="G마켓 산스 TTF Medium" panose="02000000000000000000" pitchFamily="2" charset="-127"/>
                <a:sym typeface="Pretendard SemiBold"/>
              </a:rPr>
              <a:t>구성</a:t>
            </a:r>
            <a:endParaRPr lang="ko-KR" altLang="en-US" sz="4400" spc="-132" dirty="0">
              <a:solidFill>
                <a:schemeClr val="accent1"/>
              </a:solidFill>
              <a:ea typeface="G마켓 산스 TTF Medium" panose="02000000000000000000" pitchFamily="2" charset="-127"/>
              <a:sym typeface="Pretendard SemiBold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7CEAF794-E0B0-4AA1-9278-F7810F4B2AC5}"/>
              </a:ext>
            </a:extLst>
          </p:cNvPr>
          <p:cNvSpPr/>
          <p:nvPr/>
        </p:nvSpPr>
        <p:spPr>
          <a:xfrm>
            <a:off x="4711357" y="8969183"/>
            <a:ext cx="1237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spc="-132">
                <a:solidFill>
                  <a:schemeClr val="accent1"/>
                </a:solidFill>
                <a:ea typeface="G마켓 산스 TTF Medium" panose="02000000000000000000" pitchFamily="2" charset="-127"/>
                <a:sym typeface="Pretendard SemiBold"/>
              </a:rPr>
              <a:t>회사</a:t>
            </a:r>
            <a:endParaRPr lang="ko-KR" altLang="en-US" sz="4400" spc="-132" dirty="0">
              <a:solidFill>
                <a:schemeClr val="accent1"/>
              </a:solidFill>
              <a:ea typeface="G마켓 산스 TTF Medium" panose="02000000000000000000" pitchFamily="2" charset="-127"/>
              <a:sym typeface="Pretendard SemiBold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1E97251-7DAA-401F-879C-8AAAC3C1AC9D}"/>
              </a:ext>
            </a:extLst>
          </p:cNvPr>
          <p:cNvSpPr/>
          <p:nvPr/>
        </p:nvSpPr>
        <p:spPr>
          <a:xfrm>
            <a:off x="4735254" y="10579015"/>
            <a:ext cx="1237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spc="-132" dirty="0">
                <a:solidFill>
                  <a:schemeClr val="accent1"/>
                </a:solidFill>
                <a:ea typeface="G마켓 산스 TTF Medium" panose="02000000000000000000" pitchFamily="2" charset="-127"/>
                <a:sym typeface="Pretendard SemiBold"/>
              </a:rPr>
              <a:t>식물</a:t>
            </a:r>
          </a:p>
        </p:txBody>
      </p:sp>
    </p:spTree>
    <p:extLst>
      <p:ext uri="{BB962C8B-B14F-4D97-AF65-F5344CB8AC3E}">
        <p14:creationId xmlns:p14="http://schemas.microsoft.com/office/powerpoint/2010/main" val="3890656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오행의 특성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CA0962B6-5D6A-4B99-89B1-614A81D4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58"/>
          <a:stretch/>
        </p:blipFill>
        <p:spPr>
          <a:xfrm>
            <a:off x="5737012" y="3576053"/>
            <a:ext cx="12520881" cy="86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66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310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 목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9" name="결핍/고립 오행을 극하는 대운이 올 때">
            <a:extLst>
              <a:ext uri="{FF2B5EF4-FFF2-40B4-BE49-F238E27FC236}">
                <a16:creationId xmlns:a16="http://schemas.microsoft.com/office/drawing/2014/main" id="{852D5DB6-72B9-4DC8-9444-CA4EE6C6F3F5}"/>
              </a:ext>
            </a:extLst>
          </p:cNvPr>
          <p:cNvSpPr txBox="1"/>
          <p:nvPr/>
        </p:nvSpPr>
        <p:spPr>
          <a:xfrm>
            <a:off x="1997766" y="4649665"/>
            <a:ext cx="1910658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솟아오름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달걀을 깨고 나오는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땅을 뚫고 나오는 씨앗의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변혁의 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0" name="결핍/고립 오행을 극하는 대운이 올 때">
            <a:extLst>
              <a:ext uri="{FF2B5EF4-FFF2-40B4-BE49-F238E27FC236}">
                <a16:creationId xmlns:a16="http://schemas.microsoft.com/office/drawing/2014/main" id="{75FD642C-8D48-4416-8DE5-61BEDBFE2356}"/>
              </a:ext>
            </a:extLst>
          </p:cNvPr>
          <p:cNvSpPr txBox="1"/>
          <p:nvPr/>
        </p:nvSpPr>
        <p:spPr>
          <a:xfrm>
            <a:off x="1997767" y="5847855"/>
            <a:ext cx="11037774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희망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생동감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젊음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밝음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봄밤의 환희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11" name="결핍/고립 오행을 극하는 대운이 올 때">
            <a:extLst>
              <a:ext uri="{FF2B5EF4-FFF2-40B4-BE49-F238E27FC236}">
                <a16:creationId xmlns:a16="http://schemas.microsoft.com/office/drawing/2014/main" id="{C640594B-F001-411B-A0FE-7158995FB34F}"/>
              </a:ext>
            </a:extLst>
          </p:cNvPr>
          <p:cNvSpPr txBox="1"/>
          <p:nvPr/>
        </p:nvSpPr>
        <p:spPr>
          <a:xfrm>
            <a:off x="1997767" y="7046045"/>
            <a:ext cx="7146233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아침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시작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새로움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맑음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12" name="결핍/고립 오행을 극하는 대운이 올 때">
            <a:extLst>
              <a:ext uri="{FF2B5EF4-FFF2-40B4-BE49-F238E27FC236}">
                <a16:creationId xmlns:a16="http://schemas.microsoft.com/office/drawing/2014/main" id="{C1210C56-42AF-43AB-804C-11ADED1AC08B}"/>
              </a:ext>
            </a:extLst>
          </p:cNvPr>
          <p:cNvSpPr txBox="1"/>
          <p:nvPr/>
        </p:nvSpPr>
        <p:spPr>
          <a:xfrm>
            <a:off x="1997766" y="8361884"/>
            <a:ext cx="7841178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청색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실제로는 에메랄드색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3" name="결핍/고립 오행을 극하는 대운이 올 때">
            <a:extLst>
              <a:ext uri="{FF2B5EF4-FFF2-40B4-BE49-F238E27FC236}">
                <a16:creationId xmlns:a16="http://schemas.microsoft.com/office/drawing/2014/main" id="{855F5AC5-3CC3-4D75-8E36-9EC00230F433}"/>
              </a:ext>
            </a:extLst>
          </p:cNvPr>
          <p:cNvSpPr txBox="1"/>
          <p:nvPr/>
        </p:nvSpPr>
        <p:spPr>
          <a:xfrm>
            <a:off x="1997766" y="9560074"/>
            <a:ext cx="10011924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새싹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어린이 이제 막 자라남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가능성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4" name="결핍/고립 오행을 극하는 대운이 올 때">
            <a:extLst>
              <a:ext uri="{FF2B5EF4-FFF2-40B4-BE49-F238E27FC236}">
                <a16:creationId xmlns:a16="http://schemas.microsoft.com/office/drawing/2014/main" id="{F4146941-C48F-48EC-8CF1-D1D3C4E443D9}"/>
              </a:ext>
            </a:extLst>
          </p:cNvPr>
          <p:cNvSpPr txBox="1"/>
          <p:nvPr/>
        </p:nvSpPr>
        <p:spPr>
          <a:xfrm>
            <a:off x="12573755" y="7046045"/>
            <a:ext cx="1118339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인간애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어짊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약자를 보살핌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조건없이 주는 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5" name="결핍/고립 오행을 극하는 대운이 올 때">
            <a:extLst>
              <a:ext uri="{FF2B5EF4-FFF2-40B4-BE49-F238E27FC236}">
                <a16:creationId xmlns:a16="http://schemas.microsoft.com/office/drawing/2014/main" id="{CE99876D-6B5F-4463-AB27-D2689220E6EB}"/>
              </a:ext>
            </a:extLst>
          </p:cNvPr>
          <p:cNvSpPr txBox="1"/>
          <p:nvPr/>
        </p:nvSpPr>
        <p:spPr>
          <a:xfrm>
            <a:off x="2080923" y="10929984"/>
            <a:ext cx="936736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포인트 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공생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사회적 존재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인문학</a:t>
            </a:r>
            <a:endParaRPr lang="en-US" altLang="ko-KR" sz="36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6" name="결핍/고립 오행을 극하는 대운이 올 때">
            <a:extLst>
              <a:ext uri="{FF2B5EF4-FFF2-40B4-BE49-F238E27FC236}">
                <a16:creationId xmlns:a16="http://schemas.microsoft.com/office/drawing/2014/main" id="{F14A7CD2-6AB1-4818-9F73-6433D0C4BC96}"/>
              </a:ext>
            </a:extLst>
          </p:cNvPr>
          <p:cNvSpPr txBox="1"/>
          <p:nvPr/>
        </p:nvSpPr>
        <p:spPr>
          <a:xfrm>
            <a:off x="12573756" y="8297499"/>
            <a:ext cx="10608974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신체기관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척추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뼈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소근육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쓸개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췌장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17" name="결핍/고립 오행을 극하는 대운이 올 때">
            <a:extLst>
              <a:ext uri="{FF2B5EF4-FFF2-40B4-BE49-F238E27FC236}">
                <a16:creationId xmlns:a16="http://schemas.microsoft.com/office/drawing/2014/main" id="{27B510B0-E88A-4864-AA17-ED734C97B4D6}"/>
              </a:ext>
            </a:extLst>
          </p:cNvPr>
          <p:cNvSpPr txBox="1"/>
          <p:nvPr/>
        </p:nvSpPr>
        <p:spPr>
          <a:xfrm>
            <a:off x="12573756" y="9613339"/>
            <a:ext cx="5606668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물상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나무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식물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64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310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 화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21" name="결핍/고립 오행을 극하는 대운이 올 때">
            <a:extLst>
              <a:ext uri="{FF2B5EF4-FFF2-40B4-BE49-F238E27FC236}">
                <a16:creationId xmlns:a16="http://schemas.microsoft.com/office/drawing/2014/main" id="{7BA53934-E8C7-49CC-B4F2-083A36E45FE4}"/>
              </a:ext>
            </a:extLst>
          </p:cNvPr>
          <p:cNvSpPr txBox="1"/>
          <p:nvPr/>
        </p:nvSpPr>
        <p:spPr>
          <a:xfrm>
            <a:off x="1997766" y="4649665"/>
            <a:ext cx="1910658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확장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한번에 자신의 존재를 드러내는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태양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미디어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유튜브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공개의 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2" name="결핍/고립 오행을 극하는 대운이 올 때">
            <a:extLst>
              <a:ext uri="{FF2B5EF4-FFF2-40B4-BE49-F238E27FC236}">
                <a16:creationId xmlns:a16="http://schemas.microsoft.com/office/drawing/2014/main" id="{AD51B68D-56EB-4138-A54D-17A647CD1C59}"/>
              </a:ext>
            </a:extLst>
          </p:cNvPr>
          <p:cNvSpPr txBox="1"/>
          <p:nvPr/>
        </p:nvSpPr>
        <p:spPr>
          <a:xfrm>
            <a:off x="1997766" y="5847855"/>
            <a:ext cx="1338244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여름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무성한 생명력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지치지 않고 달리는 슈퍼카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3" name="결핍/고립 오행을 극하는 대운이 올 때">
            <a:extLst>
              <a:ext uri="{FF2B5EF4-FFF2-40B4-BE49-F238E27FC236}">
                <a16:creationId xmlns:a16="http://schemas.microsoft.com/office/drawing/2014/main" id="{A2B6235A-24E2-4362-9544-476C9B9BD185}"/>
              </a:ext>
            </a:extLst>
          </p:cNvPr>
          <p:cNvSpPr txBox="1"/>
          <p:nvPr/>
        </p:nvSpPr>
        <p:spPr>
          <a:xfrm>
            <a:off x="1997767" y="7046045"/>
            <a:ext cx="7146233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점심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진행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도전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밝음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4" name="결핍/고립 오행을 극하는 대운이 올 때">
            <a:extLst>
              <a:ext uri="{FF2B5EF4-FFF2-40B4-BE49-F238E27FC236}">
                <a16:creationId xmlns:a16="http://schemas.microsoft.com/office/drawing/2014/main" id="{128125E4-2792-48A9-BD61-F9B64A0087C8}"/>
              </a:ext>
            </a:extLst>
          </p:cNvPr>
          <p:cNvSpPr txBox="1"/>
          <p:nvPr/>
        </p:nvSpPr>
        <p:spPr>
          <a:xfrm>
            <a:off x="1997766" y="8361884"/>
            <a:ext cx="7841178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청색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붉은 색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밝은 색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5" name="결핍/고립 오행을 극하는 대운이 올 때">
            <a:extLst>
              <a:ext uri="{FF2B5EF4-FFF2-40B4-BE49-F238E27FC236}">
                <a16:creationId xmlns:a16="http://schemas.microsoft.com/office/drawing/2014/main" id="{5FFD2546-5ECE-42B1-85D3-CEEA082A7966}"/>
              </a:ext>
            </a:extLst>
          </p:cNvPr>
          <p:cNvSpPr txBox="1"/>
          <p:nvPr/>
        </p:nvSpPr>
        <p:spPr>
          <a:xfrm>
            <a:off x="1997766" y="9560074"/>
            <a:ext cx="14113962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무성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압도하는 성장속도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일단은 자라는 것이 목표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6" name="결핍/고립 오행을 극하는 대운이 올 때">
            <a:extLst>
              <a:ext uri="{FF2B5EF4-FFF2-40B4-BE49-F238E27FC236}">
                <a16:creationId xmlns:a16="http://schemas.microsoft.com/office/drawing/2014/main" id="{0D46D2D6-65AA-4A7C-9C67-1DE196CF3BC5}"/>
              </a:ext>
            </a:extLst>
          </p:cNvPr>
          <p:cNvSpPr txBox="1"/>
          <p:nvPr/>
        </p:nvSpPr>
        <p:spPr>
          <a:xfrm>
            <a:off x="12573756" y="7046045"/>
            <a:ext cx="10011924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예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禮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타인에게 자신을 드러냄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위사람을 따르면 마음껏 달릴 수 있음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7" name="결핍/고립 오행을 극하는 대운이 올 때">
            <a:extLst>
              <a:ext uri="{FF2B5EF4-FFF2-40B4-BE49-F238E27FC236}">
                <a16:creationId xmlns:a16="http://schemas.microsoft.com/office/drawing/2014/main" id="{A79A1DC4-70C3-435C-A8E0-EAAB7196AD77}"/>
              </a:ext>
            </a:extLst>
          </p:cNvPr>
          <p:cNvSpPr txBox="1"/>
          <p:nvPr/>
        </p:nvSpPr>
        <p:spPr>
          <a:xfrm>
            <a:off x="2080923" y="10929984"/>
            <a:ext cx="936736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포인트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자기표현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IT,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영상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허무</a:t>
            </a:r>
            <a:endParaRPr lang="en-US" altLang="ko-KR" sz="36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8" name="결핍/고립 오행을 극하는 대운이 올 때">
            <a:extLst>
              <a:ext uri="{FF2B5EF4-FFF2-40B4-BE49-F238E27FC236}">
                <a16:creationId xmlns:a16="http://schemas.microsoft.com/office/drawing/2014/main" id="{CAF8E1C1-B10A-4397-ABA1-70BFF3124310}"/>
              </a:ext>
            </a:extLst>
          </p:cNvPr>
          <p:cNvSpPr txBox="1"/>
          <p:nvPr/>
        </p:nvSpPr>
        <p:spPr>
          <a:xfrm>
            <a:off x="12573756" y="9073874"/>
            <a:ext cx="6700362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신체기관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심장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혈관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눈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9" name="결핍/고립 오행을 극하는 대운이 올 때">
            <a:extLst>
              <a:ext uri="{FF2B5EF4-FFF2-40B4-BE49-F238E27FC236}">
                <a16:creationId xmlns:a16="http://schemas.microsoft.com/office/drawing/2014/main" id="{43256CB7-15AC-46B3-8050-D66F484D5710}"/>
              </a:ext>
            </a:extLst>
          </p:cNvPr>
          <p:cNvSpPr txBox="1"/>
          <p:nvPr/>
        </p:nvSpPr>
        <p:spPr>
          <a:xfrm>
            <a:off x="12573754" y="10389714"/>
            <a:ext cx="1181024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물상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태양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불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조명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인터넷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화면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사막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눈에 보이는 것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688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310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 토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21" name="결핍/고립 오행을 극하는 대운이 올 때">
            <a:extLst>
              <a:ext uri="{FF2B5EF4-FFF2-40B4-BE49-F238E27FC236}">
                <a16:creationId xmlns:a16="http://schemas.microsoft.com/office/drawing/2014/main" id="{F0DECC09-1B44-4028-90C3-B52451A9954C}"/>
              </a:ext>
            </a:extLst>
          </p:cNvPr>
          <p:cNvSpPr txBox="1"/>
          <p:nvPr/>
        </p:nvSpPr>
        <p:spPr>
          <a:xfrm>
            <a:off x="1997766" y="4649665"/>
            <a:ext cx="21319434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아우름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멈춰서서 품는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지키는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기반이 되는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중도의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과거를 중시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보수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2" name="결핍/고립 오행을 극하는 대운이 올 때">
            <a:extLst>
              <a:ext uri="{FF2B5EF4-FFF2-40B4-BE49-F238E27FC236}">
                <a16:creationId xmlns:a16="http://schemas.microsoft.com/office/drawing/2014/main" id="{07318DAE-DC5F-4F1B-93F2-CA7AE7D1DD02}"/>
              </a:ext>
            </a:extLst>
          </p:cNvPr>
          <p:cNvSpPr txBox="1"/>
          <p:nvPr/>
        </p:nvSpPr>
        <p:spPr>
          <a:xfrm>
            <a:off x="1997766" y="5847855"/>
            <a:ext cx="1319956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여름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~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멈춤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푸근함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포용력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3" name="결핍/고립 오행을 극하는 대운이 올 때">
            <a:extLst>
              <a:ext uri="{FF2B5EF4-FFF2-40B4-BE49-F238E27FC236}">
                <a16:creationId xmlns:a16="http://schemas.microsoft.com/office/drawing/2014/main" id="{3365626A-593E-421F-B34B-B36B01A9BE5F}"/>
              </a:ext>
            </a:extLst>
          </p:cNvPr>
          <p:cNvSpPr txBox="1"/>
          <p:nvPr/>
        </p:nvSpPr>
        <p:spPr>
          <a:xfrm>
            <a:off x="1997767" y="7046045"/>
            <a:ext cx="9212777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새로운 전환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잠시 멈춤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4" name="결핍/고립 오행을 극하는 대운이 올 때">
            <a:extLst>
              <a:ext uri="{FF2B5EF4-FFF2-40B4-BE49-F238E27FC236}">
                <a16:creationId xmlns:a16="http://schemas.microsoft.com/office/drawing/2014/main" id="{226F68A5-EFCF-49AF-9E9C-EC5307D709EA}"/>
              </a:ext>
            </a:extLst>
          </p:cNvPr>
          <p:cNvSpPr txBox="1"/>
          <p:nvPr/>
        </p:nvSpPr>
        <p:spPr>
          <a:xfrm>
            <a:off x="1997766" y="8361884"/>
            <a:ext cx="8828730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황색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명도와 채도가 중간인 색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5" name="결핍/고립 오행을 극하는 대운이 올 때">
            <a:extLst>
              <a:ext uri="{FF2B5EF4-FFF2-40B4-BE49-F238E27FC236}">
                <a16:creationId xmlns:a16="http://schemas.microsoft.com/office/drawing/2014/main" id="{920B6148-F82C-4DF5-B149-5071700DF796}"/>
              </a:ext>
            </a:extLst>
          </p:cNvPr>
          <p:cNvSpPr txBox="1"/>
          <p:nvPr/>
        </p:nvSpPr>
        <p:spPr>
          <a:xfrm>
            <a:off x="1997766" y="9560074"/>
            <a:ext cx="9212777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유지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열매맺을 준비를 하는 단계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포용과 인내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6" name="결핍/고립 오행을 극하는 대운이 올 때">
            <a:extLst>
              <a:ext uri="{FF2B5EF4-FFF2-40B4-BE49-F238E27FC236}">
                <a16:creationId xmlns:a16="http://schemas.microsoft.com/office/drawing/2014/main" id="{36091524-247B-468A-AF6C-67F2D96DC929}"/>
              </a:ext>
            </a:extLst>
          </p:cNvPr>
          <p:cNvSpPr txBox="1"/>
          <p:nvPr/>
        </p:nvSpPr>
        <p:spPr>
          <a:xfrm>
            <a:off x="12573756" y="7046045"/>
            <a:ext cx="10011924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信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예측가능성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흔들리지 않음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한자리를 지킴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감정의 동요 없음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모두에게 공정함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7" name="결핍/고립 오행을 극하는 대운이 올 때">
            <a:extLst>
              <a:ext uri="{FF2B5EF4-FFF2-40B4-BE49-F238E27FC236}">
                <a16:creationId xmlns:a16="http://schemas.microsoft.com/office/drawing/2014/main" id="{DD0CFE51-FB86-4388-B55A-88519D393ED3}"/>
              </a:ext>
            </a:extLst>
          </p:cNvPr>
          <p:cNvSpPr txBox="1"/>
          <p:nvPr/>
        </p:nvSpPr>
        <p:spPr>
          <a:xfrm>
            <a:off x="2080923" y="10929984"/>
            <a:ext cx="1009888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포인트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활동범위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안정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가족과 친구</a:t>
            </a:r>
            <a:endParaRPr lang="en-US" altLang="ko-KR" sz="36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8" name="결핍/고립 오행을 극하는 대운이 올 때">
            <a:extLst>
              <a:ext uri="{FF2B5EF4-FFF2-40B4-BE49-F238E27FC236}">
                <a16:creationId xmlns:a16="http://schemas.microsoft.com/office/drawing/2014/main" id="{32F310F5-49CA-42EB-9FA0-55DBD913BB1F}"/>
              </a:ext>
            </a:extLst>
          </p:cNvPr>
          <p:cNvSpPr txBox="1"/>
          <p:nvPr/>
        </p:nvSpPr>
        <p:spPr>
          <a:xfrm>
            <a:off x="12573755" y="9342809"/>
            <a:ext cx="1193575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신체기관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피부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여드름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아토피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소화기관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9" name="결핍/고립 오행을 극하는 대운이 올 때">
            <a:extLst>
              <a:ext uri="{FF2B5EF4-FFF2-40B4-BE49-F238E27FC236}">
                <a16:creationId xmlns:a16="http://schemas.microsoft.com/office/drawing/2014/main" id="{8C581902-852D-4D53-BE50-434BEBC24AC5}"/>
              </a:ext>
            </a:extLst>
          </p:cNvPr>
          <p:cNvSpPr txBox="1"/>
          <p:nvPr/>
        </p:nvSpPr>
        <p:spPr>
          <a:xfrm>
            <a:off x="12573755" y="10658649"/>
            <a:ext cx="11182716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물상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땅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지평선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넓은 지형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95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310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 금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21" name="결핍/고립 오행을 극하는 대운이 올 때">
            <a:extLst>
              <a:ext uri="{FF2B5EF4-FFF2-40B4-BE49-F238E27FC236}">
                <a16:creationId xmlns:a16="http://schemas.microsoft.com/office/drawing/2014/main" id="{9EC4AD50-70BD-4EE2-8530-B847A601B819}"/>
              </a:ext>
            </a:extLst>
          </p:cNvPr>
          <p:cNvSpPr txBox="1"/>
          <p:nvPr/>
        </p:nvSpPr>
        <p:spPr>
          <a:xfrm>
            <a:off x="1997766" y="4649665"/>
            <a:ext cx="1910658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끊고 맺음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스스로에게 수갑을 채우는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남을 가두는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절제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강단의 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2" name="결핍/고립 오행을 극하는 대운이 올 때">
            <a:extLst>
              <a:ext uri="{FF2B5EF4-FFF2-40B4-BE49-F238E27FC236}">
                <a16:creationId xmlns:a16="http://schemas.microsoft.com/office/drawing/2014/main" id="{CAFDC1EA-29C0-4424-8036-B1F23B21174F}"/>
              </a:ext>
            </a:extLst>
          </p:cNvPr>
          <p:cNvSpPr txBox="1"/>
          <p:nvPr/>
        </p:nvSpPr>
        <p:spPr>
          <a:xfrm>
            <a:off x="1997766" y="5847855"/>
            <a:ext cx="1173652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냉정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차가움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스산함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가을밤의 쓸쓸함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3" name="결핍/고립 오행을 극하는 대운이 올 때">
            <a:extLst>
              <a:ext uri="{FF2B5EF4-FFF2-40B4-BE49-F238E27FC236}">
                <a16:creationId xmlns:a16="http://schemas.microsoft.com/office/drawing/2014/main" id="{F3E85409-7B95-47D6-933E-1BFAC3636296}"/>
              </a:ext>
            </a:extLst>
          </p:cNvPr>
          <p:cNvSpPr txBox="1"/>
          <p:nvPr/>
        </p:nvSpPr>
        <p:spPr>
          <a:xfrm>
            <a:off x="1997767" y="7046045"/>
            <a:ext cx="8828729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저녁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정리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버리고 모음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깔끔함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4" name="결핍/고립 오행을 극하는 대운이 올 때">
            <a:extLst>
              <a:ext uri="{FF2B5EF4-FFF2-40B4-BE49-F238E27FC236}">
                <a16:creationId xmlns:a16="http://schemas.microsoft.com/office/drawing/2014/main" id="{8F71179B-3680-4CE5-9D38-EB75E8A0D119}"/>
              </a:ext>
            </a:extLst>
          </p:cNvPr>
          <p:cNvSpPr txBox="1"/>
          <p:nvPr/>
        </p:nvSpPr>
        <p:spPr>
          <a:xfrm>
            <a:off x="1997766" y="8361884"/>
            <a:ext cx="10419786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흰색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색채를 잃어버린 색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감정이 없음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5" name="결핍/고립 오행을 극하는 대운이 올 때">
            <a:extLst>
              <a:ext uri="{FF2B5EF4-FFF2-40B4-BE49-F238E27FC236}">
                <a16:creationId xmlns:a16="http://schemas.microsoft.com/office/drawing/2014/main" id="{11218395-2497-4276-AF3B-E69A24E0FF66}"/>
              </a:ext>
            </a:extLst>
          </p:cNvPr>
          <p:cNvSpPr txBox="1"/>
          <p:nvPr/>
        </p:nvSpPr>
        <p:spPr>
          <a:xfrm>
            <a:off x="1997766" y="9560074"/>
            <a:ext cx="10011924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앨매 맺음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결실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실제로 확인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소유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6" name="결핍/고립 오행을 극하는 대운이 올 때">
            <a:extLst>
              <a:ext uri="{FF2B5EF4-FFF2-40B4-BE49-F238E27FC236}">
                <a16:creationId xmlns:a16="http://schemas.microsoft.com/office/drawing/2014/main" id="{235698CB-1B8C-4BAB-BDFE-B24D963A11D9}"/>
              </a:ext>
            </a:extLst>
          </p:cNvPr>
          <p:cNvSpPr txBox="1"/>
          <p:nvPr/>
        </p:nvSpPr>
        <p:spPr>
          <a:xfrm>
            <a:off x="12573756" y="7046045"/>
            <a:ext cx="11935750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약속을 지키다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모두에게 칼을 들이대는 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7" name="결핍/고립 오행을 극하는 대운이 올 때">
            <a:extLst>
              <a:ext uri="{FF2B5EF4-FFF2-40B4-BE49-F238E27FC236}">
                <a16:creationId xmlns:a16="http://schemas.microsoft.com/office/drawing/2014/main" id="{7B19B7E5-AF64-4038-864A-6344B1E2DC82}"/>
              </a:ext>
            </a:extLst>
          </p:cNvPr>
          <p:cNvSpPr txBox="1"/>
          <p:nvPr/>
        </p:nvSpPr>
        <p:spPr>
          <a:xfrm>
            <a:off x="2080923" y="10929984"/>
            <a:ext cx="8014053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포인트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약속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질서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구분</a:t>
            </a:r>
            <a:endParaRPr lang="en-US" altLang="ko-KR" sz="36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8" name="결핍/고립 오행을 극하는 대운이 올 때">
            <a:extLst>
              <a:ext uri="{FF2B5EF4-FFF2-40B4-BE49-F238E27FC236}">
                <a16:creationId xmlns:a16="http://schemas.microsoft.com/office/drawing/2014/main" id="{2D6DFB7F-A08D-4653-9FDE-B4DBDDADBFD0}"/>
              </a:ext>
            </a:extLst>
          </p:cNvPr>
          <p:cNvSpPr txBox="1"/>
          <p:nvPr/>
        </p:nvSpPr>
        <p:spPr>
          <a:xfrm>
            <a:off x="12573755" y="8445662"/>
            <a:ext cx="1193575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신체기관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기관지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대장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9" name="결핍/고립 오행을 극하는 대운이 올 때">
            <a:extLst>
              <a:ext uri="{FF2B5EF4-FFF2-40B4-BE49-F238E27FC236}">
                <a16:creationId xmlns:a16="http://schemas.microsoft.com/office/drawing/2014/main" id="{C938F9B7-D645-4738-BE86-6E743A54AC80}"/>
              </a:ext>
            </a:extLst>
          </p:cNvPr>
          <p:cNvSpPr txBox="1"/>
          <p:nvPr/>
        </p:nvSpPr>
        <p:spPr>
          <a:xfrm>
            <a:off x="12573755" y="9761502"/>
            <a:ext cx="462055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물상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바위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칼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41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3106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오행 수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21" name="결핍/고립 오행을 극하는 대운이 올 때">
            <a:extLst>
              <a:ext uri="{FF2B5EF4-FFF2-40B4-BE49-F238E27FC236}">
                <a16:creationId xmlns:a16="http://schemas.microsoft.com/office/drawing/2014/main" id="{BFBFD8C6-49C2-41C5-BE47-0178A3A6A9A1}"/>
              </a:ext>
            </a:extLst>
          </p:cNvPr>
          <p:cNvSpPr txBox="1"/>
          <p:nvPr/>
        </p:nvSpPr>
        <p:spPr>
          <a:xfrm>
            <a:off x="1997766" y="4649665"/>
            <a:ext cx="19106585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감싸안음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말을 아끼는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눈을 감고 멀리 보는 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상처를 치유하는 힘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2" name="결핍/고립 오행을 극하는 대운이 올 때">
            <a:extLst>
              <a:ext uri="{FF2B5EF4-FFF2-40B4-BE49-F238E27FC236}">
                <a16:creationId xmlns:a16="http://schemas.microsoft.com/office/drawing/2014/main" id="{D564F54E-449D-4EB3-9FB9-8D96FDFF86F2}"/>
              </a:ext>
            </a:extLst>
          </p:cNvPr>
          <p:cNvSpPr txBox="1"/>
          <p:nvPr/>
        </p:nvSpPr>
        <p:spPr>
          <a:xfrm>
            <a:off x="1997766" y="5847855"/>
            <a:ext cx="12724073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겨울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허무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침잠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늙음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어두음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한겨울의 공포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23" name="결핍/고립 오행을 극하는 대운이 올 때">
            <a:extLst>
              <a:ext uri="{FF2B5EF4-FFF2-40B4-BE49-F238E27FC236}">
                <a16:creationId xmlns:a16="http://schemas.microsoft.com/office/drawing/2014/main" id="{97E8F8B0-22E9-4B62-AC0F-B9AE3E788CA0}"/>
              </a:ext>
            </a:extLst>
          </p:cNvPr>
          <p:cNvSpPr txBox="1"/>
          <p:nvPr/>
        </p:nvSpPr>
        <p:spPr>
          <a:xfrm>
            <a:off x="1997767" y="7046045"/>
            <a:ext cx="9011609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밤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끝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사라짐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휴식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생성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욕망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</a:t>
            </a:r>
          </a:p>
        </p:txBody>
      </p:sp>
      <p:sp>
        <p:nvSpPr>
          <p:cNvPr id="24" name="결핍/고립 오행을 극하는 대운이 올 때">
            <a:extLst>
              <a:ext uri="{FF2B5EF4-FFF2-40B4-BE49-F238E27FC236}">
                <a16:creationId xmlns:a16="http://schemas.microsoft.com/office/drawing/2014/main" id="{A9159F0C-2F06-4064-A6C6-46CDA491E999}"/>
              </a:ext>
            </a:extLst>
          </p:cNvPr>
          <p:cNvSpPr txBox="1"/>
          <p:nvPr/>
        </p:nvSpPr>
        <p:spPr>
          <a:xfrm>
            <a:off x="1997766" y="8361884"/>
            <a:ext cx="7841178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흑색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어둠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끝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5" name="결핍/고립 오행을 극하는 대운이 올 때">
            <a:extLst>
              <a:ext uri="{FF2B5EF4-FFF2-40B4-BE49-F238E27FC236}">
                <a16:creationId xmlns:a16="http://schemas.microsoft.com/office/drawing/2014/main" id="{9989D04A-ED9C-4A2B-950C-05358C615282}"/>
              </a:ext>
            </a:extLst>
          </p:cNvPr>
          <p:cNvSpPr txBox="1"/>
          <p:nvPr/>
        </p:nvSpPr>
        <p:spPr>
          <a:xfrm>
            <a:off x="1997766" y="9560074"/>
            <a:ext cx="20222154" cy="1113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씨앗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모든 것을 끌어안고 있음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먼 미래의 가능성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눈에 보이지 않음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6" name="결핍/고립 오행을 극하는 대운이 올 때">
            <a:extLst>
              <a:ext uri="{FF2B5EF4-FFF2-40B4-BE49-F238E27FC236}">
                <a16:creationId xmlns:a16="http://schemas.microsoft.com/office/drawing/2014/main" id="{6C5F68D4-E6D1-48DD-A627-B5D83B0CA3B3}"/>
              </a:ext>
            </a:extLst>
          </p:cNvPr>
          <p:cNvSpPr txBox="1"/>
          <p:nvPr/>
        </p:nvSpPr>
        <p:spPr>
          <a:xfrm>
            <a:off x="12573756" y="7046045"/>
            <a:ext cx="10560564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知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 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통찰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현명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하나를 보고 둘을 앎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7" name="결핍/고립 오행을 극하는 대운이 올 때">
            <a:extLst>
              <a:ext uri="{FF2B5EF4-FFF2-40B4-BE49-F238E27FC236}">
                <a16:creationId xmlns:a16="http://schemas.microsoft.com/office/drawing/2014/main" id="{6A7BFB8A-15BF-4132-A7E2-26E7725FAE9A}"/>
              </a:ext>
            </a:extLst>
          </p:cNvPr>
          <p:cNvSpPr txBox="1"/>
          <p:nvPr/>
        </p:nvSpPr>
        <p:spPr>
          <a:xfrm>
            <a:off x="2080923" y="11163061"/>
            <a:ext cx="14652597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포인트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정신력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해외행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술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성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중독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욕망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음악</a:t>
            </a:r>
            <a:r>
              <a:rPr lang="en-US" altLang="ko-KR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우울증</a:t>
            </a:r>
            <a:endParaRPr lang="en-US" altLang="ko-KR" sz="3600" dirty="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8" name="결핍/고립 오행을 극하는 대운이 올 때">
            <a:extLst>
              <a:ext uri="{FF2B5EF4-FFF2-40B4-BE49-F238E27FC236}">
                <a16:creationId xmlns:a16="http://schemas.microsoft.com/office/drawing/2014/main" id="{424ACC7C-4A4A-4924-B706-1F37C67A5549}"/>
              </a:ext>
            </a:extLst>
          </p:cNvPr>
          <p:cNvSpPr txBox="1"/>
          <p:nvPr/>
        </p:nvSpPr>
        <p:spPr>
          <a:xfrm>
            <a:off x="12573757" y="8467828"/>
            <a:ext cx="9812478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신체기관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정신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생식기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남녀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방광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9" name="결핍/고립 오행을 극하는 대운이 올 때">
            <a:extLst>
              <a:ext uri="{FF2B5EF4-FFF2-40B4-BE49-F238E27FC236}">
                <a16:creationId xmlns:a16="http://schemas.microsoft.com/office/drawing/2014/main" id="{DF89C335-9E36-4BBC-80AF-93FD52A92C16}"/>
              </a:ext>
            </a:extLst>
          </p:cNvPr>
          <p:cNvSpPr txBox="1"/>
          <p:nvPr/>
        </p:nvSpPr>
        <p:spPr>
          <a:xfrm>
            <a:off x="12573756" y="9837738"/>
            <a:ext cx="793749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물상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바다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강물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음악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해외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68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10727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명리학의 기원에 대한 오해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4801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분화되어 발전하다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37" name="정육면체 36">
            <a:extLst>
              <a:ext uri="{FF2B5EF4-FFF2-40B4-BE49-F238E27FC236}">
                <a16:creationId xmlns:a16="http://schemas.microsoft.com/office/drawing/2014/main" id="{20AF62D7-8E8D-4724-AB48-13D4A3309860}"/>
              </a:ext>
            </a:extLst>
          </p:cNvPr>
          <p:cNvSpPr/>
          <p:nvPr/>
        </p:nvSpPr>
        <p:spPr>
          <a:xfrm>
            <a:off x="20395387" y="3720645"/>
            <a:ext cx="3177743" cy="7477623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오른쪽 화살표 51">
            <a:extLst>
              <a:ext uri="{FF2B5EF4-FFF2-40B4-BE49-F238E27FC236}">
                <a16:creationId xmlns:a16="http://schemas.microsoft.com/office/drawing/2014/main" id="{C4DD4B2C-B462-432E-9E51-2D11DA4B2CAF}"/>
              </a:ext>
            </a:extLst>
          </p:cNvPr>
          <p:cNvSpPr/>
          <p:nvPr/>
        </p:nvSpPr>
        <p:spPr>
          <a:xfrm>
            <a:off x="18773044" y="10568515"/>
            <a:ext cx="2087580" cy="45857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정육면체 38">
            <a:extLst>
              <a:ext uri="{FF2B5EF4-FFF2-40B4-BE49-F238E27FC236}">
                <a16:creationId xmlns:a16="http://schemas.microsoft.com/office/drawing/2014/main" id="{DC243E85-78D6-438B-A921-5BB91B7FB3CC}"/>
              </a:ext>
            </a:extLst>
          </p:cNvPr>
          <p:cNvSpPr/>
          <p:nvPr/>
        </p:nvSpPr>
        <p:spPr>
          <a:xfrm>
            <a:off x="6148592" y="4052685"/>
            <a:ext cx="1555964" cy="1552692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0" name="정육면체 39">
            <a:extLst>
              <a:ext uri="{FF2B5EF4-FFF2-40B4-BE49-F238E27FC236}">
                <a16:creationId xmlns:a16="http://schemas.microsoft.com/office/drawing/2014/main" id="{5FBC998A-9526-4995-BFF8-7B9BBB6C9B02}"/>
              </a:ext>
            </a:extLst>
          </p:cNvPr>
          <p:cNvSpPr/>
          <p:nvPr/>
        </p:nvSpPr>
        <p:spPr>
          <a:xfrm>
            <a:off x="16085995" y="8783767"/>
            <a:ext cx="1454018" cy="741812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정육면체 40">
            <a:extLst>
              <a:ext uri="{FF2B5EF4-FFF2-40B4-BE49-F238E27FC236}">
                <a16:creationId xmlns:a16="http://schemas.microsoft.com/office/drawing/2014/main" id="{2A9C6AF8-39BC-4AFB-9BDA-942577B3B564}"/>
              </a:ext>
            </a:extLst>
          </p:cNvPr>
          <p:cNvSpPr/>
          <p:nvPr/>
        </p:nvSpPr>
        <p:spPr>
          <a:xfrm>
            <a:off x="9605303" y="6868756"/>
            <a:ext cx="1454018" cy="741812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정육면체 41">
            <a:extLst>
              <a:ext uri="{FF2B5EF4-FFF2-40B4-BE49-F238E27FC236}">
                <a16:creationId xmlns:a16="http://schemas.microsoft.com/office/drawing/2014/main" id="{5FF04D5C-3F4B-4178-A794-A094E563C676}"/>
              </a:ext>
            </a:extLst>
          </p:cNvPr>
          <p:cNvSpPr/>
          <p:nvPr/>
        </p:nvSpPr>
        <p:spPr>
          <a:xfrm>
            <a:off x="2611969" y="5630539"/>
            <a:ext cx="1555964" cy="1552692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오른쪽 화살표 2">
            <a:extLst>
              <a:ext uri="{FF2B5EF4-FFF2-40B4-BE49-F238E27FC236}">
                <a16:creationId xmlns:a16="http://schemas.microsoft.com/office/drawing/2014/main" id="{050E00A4-C8CA-4AC0-B5A0-AC3C65EEEB83}"/>
              </a:ext>
            </a:extLst>
          </p:cNvPr>
          <p:cNvSpPr/>
          <p:nvPr/>
        </p:nvSpPr>
        <p:spPr>
          <a:xfrm>
            <a:off x="1249390" y="11356848"/>
            <a:ext cx="23134610" cy="475488"/>
          </a:xfrm>
          <a:prstGeom prst="right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오른쪽 화살표 17">
            <a:extLst>
              <a:ext uri="{FF2B5EF4-FFF2-40B4-BE49-F238E27FC236}">
                <a16:creationId xmlns:a16="http://schemas.microsoft.com/office/drawing/2014/main" id="{C7C6A559-4672-489F-866F-AFACE0D056D5}"/>
              </a:ext>
            </a:extLst>
          </p:cNvPr>
          <p:cNvSpPr/>
          <p:nvPr/>
        </p:nvSpPr>
        <p:spPr>
          <a:xfrm>
            <a:off x="7909698" y="4591287"/>
            <a:ext cx="12826535" cy="47548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1FFC67D-1FE5-4C84-9BC2-7AE5187BDA0B}"/>
              </a:ext>
            </a:extLst>
          </p:cNvPr>
          <p:cNvSpPr txBox="1"/>
          <p:nvPr/>
        </p:nvSpPr>
        <p:spPr>
          <a:xfrm>
            <a:off x="2597254" y="6249212"/>
            <a:ext cx="129984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48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간지</a:t>
            </a:r>
            <a:endParaRPr sz="48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C48FAA1-2870-4552-AE7C-294F5C528FA9}"/>
              </a:ext>
            </a:extLst>
          </p:cNvPr>
          <p:cNvSpPr/>
          <p:nvPr/>
        </p:nvSpPr>
        <p:spPr>
          <a:xfrm>
            <a:off x="1415885" y="11745896"/>
            <a:ext cx="68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하</a:t>
            </a:r>
            <a:r>
              <a:rPr lang="ko-KR" altLang="en-US" sz="3200">
                <a:solidFill>
                  <a:srgbClr val="FFC000"/>
                </a:solidFill>
              </a:rPr>
              <a:t> </a:t>
            </a:r>
            <a:endParaRPr lang="en-US" altLang="ko-KR" sz="3200">
              <a:solidFill>
                <a:srgbClr val="FFC000"/>
              </a:solidFill>
            </a:endParaRPr>
          </a:p>
        </p:txBody>
      </p:sp>
      <p:sp>
        <p:nvSpPr>
          <p:cNvPr id="4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44116B9F-1630-4C5F-B43B-E82478B5BB72}"/>
              </a:ext>
            </a:extLst>
          </p:cNvPr>
          <p:cNvSpPr txBox="1"/>
          <p:nvPr/>
        </p:nvSpPr>
        <p:spPr>
          <a:xfrm>
            <a:off x="6142008" y="4722409"/>
            <a:ext cx="129984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48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주역</a:t>
            </a:r>
            <a:endParaRPr sz="48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1C6ADDB-1AF5-4582-8159-ADD3EDB3C11F}"/>
              </a:ext>
            </a:extLst>
          </p:cNvPr>
          <p:cNvSpPr txBox="1"/>
          <p:nvPr/>
        </p:nvSpPr>
        <p:spPr>
          <a:xfrm>
            <a:off x="20970769" y="1744181"/>
            <a:ext cx="23601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6000">
                <a:solidFill>
                  <a:srgbClr val="00B050"/>
                </a:solidFill>
              </a:rPr>
              <a:t>명리학</a:t>
            </a:r>
            <a:endParaRPr sz="6000">
              <a:solidFill>
                <a:srgbClr val="00B050"/>
              </a:solidFill>
            </a:endParaRPr>
          </a:p>
        </p:txBody>
      </p:sp>
      <p:sp>
        <p:nvSpPr>
          <p:cNvPr id="50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F40FB31-C340-435A-8F67-369FC05D1D2D}"/>
              </a:ext>
            </a:extLst>
          </p:cNvPr>
          <p:cNvSpPr txBox="1"/>
          <p:nvPr/>
        </p:nvSpPr>
        <p:spPr>
          <a:xfrm>
            <a:off x="20190896" y="7875061"/>
            <a:ext cx="2834978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/>
              <a:t>   </a:t>
            </a:r>
            <a:r>
              <a:rPr lang="ko-KR" altLang="en-US">
                <a:solidFill>
                  <a:schemeClr val="accent2"/>
                </a:solidFill>
              </a:rPr>
              <a:t>분화되어</a:t>
            </a:r>
            <a:endParaRPr lang="en-US" altLang="ko-KR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n-US" altLang="ko-KR">
                <a:solidFill>
                  <a:schemeClr val="accent2"/>
                </a:solidFill>
              </a:rPr>
              <a:t>   </a:t>
            </a:r>
            <a:r>
              <a:rPr lang="ko-KR" altLang="en-US">
                <a:solidFill>
                  <a:schemeClr val="accent2"/>
                </a:solidFill>
              </a:rPr>
              <a:t>발전하여 </a:t>
            </a:r>
            <a:endParaRPr lang="en-US" altLang="ko-KR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n-US" altLang="ko-KR">
                <a:solidFill>
                  <a:schemeClr val="accent2"/>
                </a:solidFill>
              </a:rPr>
              <a:t>   </a:t>
            </a:r>
            <a:r>
              <a:rPr lang="ko-KR" altLang="en-US">
                <a:solidFill>
                  <a:schemeClr val="accent2"/>
                </a:solidFill>
              </a:rPr>
              <a:t>하나로 </a:t>
            </a:r>
            <a:endParaRPr lang="en-US" altLang="ko-KR">
              <a:solidFill>
                <a:schemeClr val="accent2"/>
              </a:solidFill>
            </a:endParaRPr>
          </a:p>
          <a:p>
            <a:pPr marL="0" indent="0" algn="l">
              <a:buNone/>
            </a:pPr>
            <a:r>
              <a:rPr lang="en-US" altLang="ko-KR">
                <a:solidFill>
                  <a:schemeClr val="accent2"/>
                </a:solidFill>
              </a:rPr>
              <a:t>   </a:t>
            </a:r>
            <a:r>
              <a:rPr lang="ko-KR" altLang="en-US">
                <a:solidFill>
                  <a:schemeClr val="accent2"/>
                </a:solidFill>
              </a:rPr>
              <a:t>뭉치다</a:t>
            </a:r>
            <a:r>
              <a:rPr lang="en-US" altLang="ko-KR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BE923798-6F13-4C92-9532-78609079D412}"/>
              </a:ext>
            </a:extLst>
          </p:cNvPr>
          <p:cNvSpPr/>
          <p:nvPr/>
        </p:nvSpPr>
        <p:spPr>
          <a:xfrm>
            <a:off x="2737683" y="11745896"/>
            <a:ext cx="1348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상</a:t>
            </a:r>
            <a:r>
              <a:rPr lang="en-US" altLang="ko-KR" sz="3200">
                <a:solidFill>
                  <a:srgbClr val="FF0000"/>
                </a:solidFill>
              </a:rPr>
              <a:t>(</a:t>
            </a:r>
            <a:r>
              <a:rPr lang="ko-KR" altLang="en-US" sz="3200">
                <a:solidFill>
                  <a:srgbClr val="FF0000"/>
                </a:solidFill>
              </a:rPr>
              <a:t>은</a:t>
            </a:r>
            <a:r>
              <a:rPr lang="en-US" altLang="ko-KR" sz="3200">
                <a:solidFill>
                  <a:srgbClr val="FF0000"/>
                </a:solidFill>
              </a:rPr>
              <a:t>)</a:t>
            </a:r>
            <a:r>
              <a:rPr lang="ko-KR" altLang="en-US" sz="3200">
                <a:solidFill>
                  <a:srgbClr val="FF0000"/>
                </a:solidFill>
              </a:rPr>
              <a:t> </a:t>
            </a:r>
            <a:endParaRPr lang="en-US" altLang="ko-KR" sz="3200">
              <a:solidFill>
                <a:srgbClr val="FF0000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28FEB08-17D0-4C5E-8FFD-20935A0C9A8D}"/>
              </a:ext>
            </a:extLst>
          </p:cNvPr>
          <p:cNvSpPr/>
          <p:nvPr/>
        </p:nvSpPr>
        <p:spPr>
          <a:xfrm>
            <a:off x="6437376" y="11832336"/>
            <a:ext cx="822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주</a:t>
            </a:r>
            <a:endParaRPr lang="en-US" altLang="ko-KR" sz="3200">
              <a:solidFill>
                <a:srgbClr val="FF0000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52AB422-8C54-4CF2-A394-47E63915DD3F}"/>
              </a:ext>
            </a:extLst>
          </p:cNvPr>
          <p:cNvSpPr/>
          <p:nvPr/>
        </p:nvSpPr>
        <p:spPr>
          <a:xfrm>
            <a:off x="9068385" y="11832336"/>
            <a:ext cx="1997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춘추시대</a:t>
            </a:r>
            <a:endParaRPr lang="en-US" altLang="ko-KR" sz="3200">
              <a:solidFill>
                <a:srgbClr val="FF0000"/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36011C6-8ADE-49BF-8899-FB78B076A55D}"/>
              </a:ext>
            </a:extLst>
          </p:cNvPr>
          <p:cNvSpPr/>
          <p:nvPr/>
        </p:nvSpPr>
        <p:spPr>
          <a:xfrm>
            <a:off x="12101302" y="11832020"/>
            <a:ext cx="1901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전국시대</a:t>
            </a:r>
            <a:endParaRPr lang="en-US" altLang="ko-KR" sz="3200">
              <a:solidFill>
                <a:srgbClr val="FF0000"/>
              </a:solidFill>
            </a:endParaRPr>
          </a:p>
        </p:txBody>
      </p:sp>
      <p:sp>
        <p:nvSpPr>
          <p:cNvPr id="55" name="정육면체 54">
            <a:extLst>
              <a:ext uri="{FF2B5EF4-FFF2-40B4-BE49-F238E27FC236}">
                <a16:creationId xmlns:a16="http://schemas.microsoft.com/office/drawing/2014/main" id="{42899FBF-07D9-4124-9F9A-07E83744E905}"/>
              </a:ext>
            </a:extLst>
          </p:cNvPr>
          <p:cNvSpPr/>
          <p:nvPr/>
        </p:nvSpPr>
        <p:spPr>
          <a:xfrm>
            <a:off x="11188911" y="7853434"/>
            <a:ext cx="1454018" cy="741812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CFAD4D69-6104-477E-BA46-3501D6BFD675}"/>
              </a:ext>
            </a:extLst>
          </p:cNvPr>
          <p:cNvSpPr txBox="1"/>
          <p:nvPr/>
        </p:nvSpPr>
        <p:spPr>
          <a:xfrm>
            <a:off x="11434134" y="8032735"/>
            <a:ext cx="889474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음양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40D63E71-6B19-427A-A805-58FE682AA1E3}"/>
              </a:ext>
            </a:extLst>
          </p:cNvPr>
          <p:cNvSpPr txBox="1"/>
          <p:nvPr/>
        </p:nvSpPr>
        <p:spPr>
          <a:xfrm>
            <a:off x="9824596" y="7126463"/>
            <a:ext cx="889474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오행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B656AFBE-794E-497A-970C-3EBD63284EC6}"/>
              </a:ext>
            </a:extLst>
          </p:cNvPr>
          <p:cNvSpPr/>
          <p:nvPr/>
        </p:nvSpPr>
        <p:spPr>
          <a:xfrm>
            <a:off x="12701224" y="8064890"/>
            <a:ext cx="852055" cy="2019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BCB5745-B75B-400A-BDA5-4FD2E64A4362}"/>
              </a:ext>
            </a:extLst>
          </p:cNvPr>
          <p:cNvSpPr/>
          <p:nvPr/>
        </p:nvSpPr>
        <p:spPr>
          <a:xfrm>
            <a:off x="11030184" y="7162135"/>
            <a:ext cx="1089844" cy="19817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581546D-87AA-48A7-AC5D-E8B47136D94A}"/>
              </a:ext>
            </a:extLst>
          </p:cNvPr>
          <p:cNvSpPr/>
          <p:nvPr/>
        </p:nvSpPr>
        <p:spPr>
          <a:xfrm rot="5400000">
            <a:off x="12809636" y="7371467"/>
            <a:ext cx="1246351" cy="24093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" name="오른쪽 화살표 6">
            <a:extLst>
              <a:ext uri="{FF2B5EF4-FFF2-40B4-BE49-F238E27FC236}">
                <a16:creationId xmlns:a16="http://schemas.microsoft.com/office/drawing/2014/main" id="{B80145FD-2748-4481-B748-C14DAD152D48}"/>
              </a:ext>
            </a:extLst>
          </p:cNvPr>
          <p:cNvSpPr/>
          <p:nvPr/>
        </p:nvSpPr>
        <p:spPr>
          <a:xfrm>
            <a:off x="13553279" y="7286560"/>
            <a:ext cx="7182954" cy="47389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A376F48F-BE88-4D29-ABC4-ABBA2A1B4F22}"/>
              </a:ext>
            </a:extLst>
          </p:cNvPr>
          <p:cNvSpPr/>
          <p:nvPr/>
        </p:nvSpPr>
        <p:spPr>
          <a:xfrm>
            <a:off x="15261075" y="11832020"/>
            <a:ext cx="450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진</a:t>
            </a:r>
            <a:endParaRPr lang="en-US" altLang="ko-KR" sz="3200">
              <a:solidFill>
                <a:srgbClr val="FF0000"/>
              </a:solidFill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1B2D2956-1687-4C5E-AC3E-C9D535150749}"/>
              </a:ext>
            </a:extLst>
          </p:cNvPr>
          <p:cNvSpPr/>
          <p:nvPr/>
        </p:nvSpPr>
        <p:spPr>
          <a:xfrm>
            <a:off x="15770143" y="11832020"/>
            <a:ext cx="154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서한</a:t>
            </a:r>
            <a:endParaRPr lang="en-US" altLang="ko-KR" sz="3200">
              <a:solidFill>
                <a:srgbClr val="FF0000"/>
              </a:solidFill>
            </a:endParaRPr>
          </a:p>
        </p:txBody>
      </p:sp>
      <p:sp>
        <p:nvSpPr>
          <p:cNvPr id="64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B4AED04-78D5-4E96-BC05-9C2996B8E55F}"/>
              </a:ext>
            </a:extLst>
          </p:cNvPr>
          <p:cNvSpPr txBox="1"/>
          <p:nvPr/>
        </p:nvSpPr>
        <p:spPr>
          <a:xfrm flipH="1">
            <a:off x="16043645" y="9045937"/>
            <a:ext cx="1861376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24</a:t>
            </a:r>
            <a:r>
              <a:rPr lang="ko-KR" altLang="en-US"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절기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오른쪽 화살표 43">
            <a:extLst>
              <a:ext uri="{FF2B5EF4-FFF2-40B4-BE49-F238E27FC236}">
                <a16:creationId xmlns:a16="http://schemas.microsoft.com/office/drawing/2014/main" id="{D7EBB78C-EDAA-40A4-BB32-38DFDA8E0898}"/>
              </a:ext>
            </a:extLst>
          </p:cNvPr>
          <p:cNvSpPr/>
          <p:nvPr/>
        </p:nvSpPr>
        <p:spPr>
          <a:xfrm>
            <a:off x="17503847" y="8882977"/>
            <a:ext cx="3079484" cy="44866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정육면체 65">
            <a:extLst>
              <a:ext uri="{FF2B5EF4-FFF2-40B4-BE49-F238E27FC236}">
                <a16:creationId xmlns:a16="http://schemas.microsoft.com/office/drawing/2014/main" id="{613C8386-EFD4-43D8-A80D-F418D05BA061}"/>
              </a:ext>
            </a:extLst>
          </p:cNvPr>
          <p:cNvSpPr/>
          <p:nvPr/>
        </p:nvSpPr>
        <p:spPr>
          <a:xfrm>
            <a:off x="6437376" y="6868756"/>
            <a:ext cx="1454018" cy="741812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4C7EE6A5-6D38-4D13-8586-4C20B6E953D4}"/>
              </a:ext>
            </a:extLst>
          </p:cNvPr>
          <p:cNvSpPr txBox="1"/>
          <p:nvPr/>
        </p:nvSpPr>
        <p:spPr>
          <a:xfrm flipH="1">
            <a:off x="6416937" y="7117743"/>
            <a:ext cx="2344099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>
              <a:buNone/>
            </a:pPr>
            <a:r>
              <a:rPr lang="ko-KR" altLang="en-US"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오행의 </a:t>
            </a:r>
            <a:endParaRPr lang="en-US" altLang="ko-KR"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ko-KR" altLang="en-US" sz="3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초기단계</a:t>
            </a:r>
            <a:endParaRPr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5F42ECBE-1311-4245-A400-9078A941A2CA}"/>
              </a:ext>
            </a:extLst>
          </p:cNvPr>
          <p:cNvSpPr/>
          <p:nvPr/>
        </p:nvSpPr>
        <p:spPr>
          <a:xfrm>
            <a:off x="18290282" y="11832020"/>
            <a:ext cx="154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</a:rPr>
              <a:t>동한</a:t>
            </a:r>
            <a:endParaRPr lang="en-US" altLang="ko-KR" sz="3200">
              <a:solidFill>
                <a:srgbClr val="FF0000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1231ED0-418E-40ED-8E74-84CDA306578A}"/>
              </a:ext>
            </a:extLst>
          </p:cNvPr>
          <p:cNvSpPr/>
          <p:nvPr/>
        </p:nvSpPr>
        <p:spPr>
          <a:xfrm>
            <a:off x="4609321" y="6385277"/>
            <a:ext cx="7527043" cy="21746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0489D90-87E9-4B5A-896B-6AA5BCFDAD45}"/>
              </a:ext>
            </a:extLst>
          </p:cNvPr>
          <p:cNvSpPr/>
          <p:nvPr/>
        </p:nvSpPr>
        <p:spPr>
          <a:xfrm>
            <a:off x="11893769" y="6514726"/>
            <a:ext cx="242596" cy="82109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1" name="정육면체 70">
            <a:extLst>
              <a:ext uri="{FF2B5EF4-FFF2-40B4-BE49-F238E27FC236}">
                <a16:creationId xmlns:a16="http://schemas.microsoft.com/office/drawing/2014/main" id="{A14B4A98-CCD4-45AF-9C73-49C125EDF6CB}"/>
              </a:ext>
            </a:extLst>
          </p:cNvPr>
          <p:cNvSpPr/>
          <p:nvPr/>
        </p:nvSpPr>
        <p:spPr>
          <a:xfrm>
            <a:off x="16085995" y="10029887"/>
            <a:ext cx="2687049" cy="1182396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34B7F96F-D5D0-4169-9FEC-6DAB7670F9FC}"/>
              </a:ext>
            </a:extLst>
          </p:cNvPr>
          <p:cNvSpPr txBox="1"/>
          <p:nvPr/>
        </p:nvSpPr>
        <p:spPr>
          <a:xfrm flipH="1">
            <a:off x="16266569" y="10329380"/>
            <a:ext cx="2883635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공식적으로</a:t>
            </a:r>
            <a:endParaRPr lang="en-US" altLang="ko-KR"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None/>
            </a:pPr>
            <a:r>
              <a:rPr lang="ko-KR" altLang="en-US" sz="3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간지력 사용</a:t>
            </a:r>
            <a:endParaRPr sz="320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D6F58074-1917-47CE-96C5-0422845F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844" y="2495257"/>
            <a:ext cx="1656316" cy="1656316"/>
          </a:xfrm>
          <a:prstGeom prst="rect">
            <a:avLst/>
          </a:prstGeom>
        </p:spPr>
      </p:pic>
      <p:sp>
        <p:nvSpPr>
          <p:cNvPr id="74" name="직사각형 73">
            <a:extLst>
              <a:ext uri="{FF2B5EF4-FFF2-40B4-BE49-F238E27FC236}">
                <a16:creationId xmlns:a16="http://schemas.microsoft.com/office/drawing/2014/main" id="{C87C10D9-9C83-44B8-B47E-C3FE02568FE4}"/>
              </a:ext>
            </a:extLst>
          </p:cNvPr>
          <p:cNvSpPr/>
          <p:nvPr/>
        </p:nvSpPr>
        <p:spPr>
          <a:xfrm>
            <a:off x="17662087" y="12530583"/>
            <a:ext cx="298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>
                <a:solidFill>
                  <a:srgbClr val="00B050"/>
                </a:solidFill>
              </a:rPr>
              <a:t>기원후 </a:t>
            </a:r>
            <a:r>
              <a:rPr lang="en-US" altLang="ko-KR" sz="3200">
                <a:solidFill>
                  <a:srgbClr val="00B050"/>
                </a:solidFill>
              </a:rPr>
              <a:t>25</a:t>
            </a:r>
            <a:r>
              <a:rPr lang="ko-KR" altLang="en-US" sz="3200">
                <a:solidFill>
                  <a:srgbClr val="00B050"/>
                </a:solidFill>
              </a:rPr>
              <a:t>년</a:t>
            </a:r>
            <a:endParaRPr lang="en-US" altLang="ko-KR" sz="3200">
              <a:solidFill>
                <a:srgbClr val="00B050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1EA7D637-959F-4D8F-8737-8A63A1782D08}"/>
              </a:ext>
            </a:extLst>
          </p:cNvPr>
          <p:cNvSpPr/>
          <p:nvPr/>
        </p:nvSpPr>
        <p:spPr>
          <a:xfrm>
            <a:off x="14520085" y="12520397"/>
            <a:ext cx="298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>
                <a:solidFill>
                  <a:srgbClr val="00B050"/>
                </a:solidFill>
              </a:rPr>
              <a:t>BC</a:t>
            </a:r>
            <a:r>
              <a:rPr lang="ko-KR" altLang="en-US" sz="3200">
                <a:solidFill>
                  <a:srgbClr val="00B050"/>
                </a:solidFill>
              </a:rPr>
              <a:t> </a:t>
            </a:r>
            <a:r>
              <a:rPr lang="en-US" altLang="ko-KR" sz="3200">
                <a:solidFill>
                  <a:srgbClr val="00B050"/>
                </a:solidFill>
              </a:rPr>
              <a:t>200</a:t>
            </a:r>
            <a:r>
              <a:rPr lang="ko-KR" altLang="en-US" sz="3200">
                <a:solidFill>
                  <a:srgbClr val="00B050"/>
                </a:solidFill>
              </a:rPr>
              <a:t>년</a:t>
            </a:r>
            <a:endParaRPr lang="en-US" altLang="ko-KR" sz="3200">
              <a:solidFill>
                <a:srgbClr val="00B050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E7CB1E2-2448-48DE-B8AF-2BCA6AF942CD}"/>
              </a:ext>
            </a:extLst>
          </p:cNvPr>
          <p:cNvSpPr/>
          <p:nvPr/>
        </p:nvSpPr>
        <p:spPr>
          <a:xfrm>
            <a:off x="9832933" y="12497403"/>
            <a:ext cx="298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>
                <a:solidFill>
                  <a:srgbClr val="00B050"/>
                </a:solidFill>
              </a:rPr>
              <a:t>BC</a:t>
            </a:r>
            <a:r>
              <a:rPr lang="ko-KR" altLang="en-US" sz="3200">
                <a:solidFill>
                  <a:srgbClr val="00B050"/>
                </a:solidFill>
              </a:rPr>
              <a:t> </a:t>
            </a:r>
            <a:r>
              <a:rPr lang="en-US" altLang="ko-KR" sz="3200">
                <a:solidFill>
                  <a:srgbClr val="00B050"/>
                </a:solidFill>
              </a:rPr>
              <a:t>430</a:t>
            </a:r>
            <a:r>
              <a:rPr lang="ko-KR" altLang="en-US" sz="3200">
                <a:solidFill>
                  <a:srgbClr val="00B050"/>
                </a:solidFill>
              </a:rPr>
              <a:t>년</a:t>
            </a:r>
            <a:endParaRPr lang="en-US" altLang="ko-KR" sz="3200">
              <a:solidFill>
                <a:srgbClr val="00B050"/>
              </a:solidFill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75419249-945A-4DE8-9E1C-28015D509FF7}"/>
              </a:ext>
            </a:extLst>
          </p:cNvPr>
          <p:cNvSpPr/>
          <p:nvPr/>
        </p:nvSpPr>
        <p:spPr>
          <a:xfrm>
            <a:off x="5364017" y="12497403"/>
            <a:ext cx="298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>
                <a:solidFill>
                  <a:srgbClr val="00B050"/>
                </a:solidFill>
              </a:rPr>
              <a:t>BC</a:t>
            </a:r>
            <a:r>
              <a:rPr lang="ko-KR" altLang="en-US" sz="3200">
                <a:solidFill>
                  <a:srgbClr val="00B050"/>
                </a:solidFill>
              </a:rPr>
              <a:t> </a:t>
            </a:r>
            <a:r>
              <a:rPr lang="en-US" altLang="ko-KR" sz="3200">
                <a:solidFill>
                  <a:srgbClr val="00B050"/>
                </a:solidFill>
              </a:rPr>
              <a:t>800</a:t>
            </a:r>
            <a:r>
              <a:rPr lang="ko-KR" altLang="en-US" sz="3200">
                <a:solidFill>
                  <a:srgbClr val="00B050"/>
                </a:solidFill>
              </a:rPr>
              <a:t>년</a:t>
            </a:r>
            <a:endParaRPr lang="en-US" altLang="ko-KR" sz="3200">
              <a:solidFill>
                <a:srgbClr val="00B050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76C3B9A1-2BD0-4330-ACAA-3543412328DC}"/>
              </a:ext>
            </a:extLst>
          </p:cNvPr>
          <p:cNvSpPr/>
          <p:nvPr/>
        </p:nvSpPr>
        <p:spPr>
          <a:xfrm>
            <a:off x="1755295" y="12497403"/>
            <a:ext cx="2983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>
                <a:solidFill>
                  <a:srgbClr val="00B050"/>
                </a:solidFill>
              </a:rPr>
              <a:t>BC</a:t>
            </a:r>
            <a:r>
              <a:rPr lang="ko-KR" altLang="en-US" sz="3600">
                <a:solidFill>
                  <a:srgbClr val="00B050"/>
                </a:solidFill>
              </a:rPr>
              <a:t> </a:t>
            </a:r>
            <a:r>
              <a:rPr lang="en-US" altLang="ko-KR" sz="3600">
                <a:solidFill>
                  <a:srgbClr val="00B050"/>
                </a:solidFill>
              </a:rPr>
              <a:t>1100</a:t>
            </a:r>
            <a:r>
              <a:rPr lang="ko-KR" altLang="en-US" sz="3600">
                <a:solidFill>
                  <a:srgbClr val="00B050"/>
                </a:solidFill>
              </a:rPr>
              <a:t>년</a:t>
            </a:r>
            <a:endParaRPr lang="en-US" altLang="ko-KR" sz="3600">
              <a:solidFill>
                <a:srgbClr val="00B050"/>
              </a:solidFill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09308F5A-2CC7-48E1-98F5-77CB844C32A9}"/>
              </a:ext>
            </a:extLst>
          </p:cNvPr>
          <p:cNvSpPr/>
          <p:nvPr/>
        </p:nvSpPr>
        <p:spPr>
          <a:xfrm>
            <a:off x="12079302" y="6769668"/>
            <a:ext cx="1473977" cy="2355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78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8693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간지의 역사와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9" y="3759747"/>
            <a:ext cx="441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천간과 지지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3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E823932-4DC3-4501-9FD9-E117814848A6}"/>
              </a:ext>
            </a:extLst>
          </p:cNvPr>
          <p:cNvSpPr txBox="1"/>
          <p:nvPr/>
        </p:nvSpPr>
        <p:spPr>
          <a:xfrm>
            <a:off x="1894764" y="5012870"/>
            <a:ext cx="14115862" cy="1612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천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경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계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algn="l"/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지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해</a:t>
            </a:r>
            <a:endParaRPr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6E18577-96C1-409B-A15F-6A20AAF0317C}"/>
              </a:ext>
            </a:extLst>
          </p:cNvPr>
          <p:cNvSpPr txBox="1"/>
          <p:nvPr/>
        </p:nvSpPr>
        <p:spPr>
          <a:xfrm>
            <a:off x="957244" y="9569935"/>
            <a:ext cx="8211493" cy="2110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중국 고대 왕조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-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나라</a:t>
            </a:r>
            <a:r>
              <a:rPr lang="en-US" altLang="ko-KR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기원전 </a:t>
            </a:r>
            <a:r>
              <a:rPr lang="en-US" altLang="ko-KR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1600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 </a:t>
            </a:r>
            <a:r>
              <a:rPr lang="en-US" altLang="ko-KR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~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1046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갑골문의 연구를 통해 간지의 </a:t>
            </a:r>
            <a:r>
              <a:rPr lang="ko-KR" altLang="en-US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역사가 밝혀짐</a:t>
            </a:r>
          </a:p>
        </p:txBody>
      </p:sp>
      <p:sp>
        <p:nvSpPr>
          <p:cNvPr id="3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C5B4DEF5-C6E7-4BEE-8AA0-D51F77E4D346}"/>
              </a:ext>
            </a:extLst>
          </p:cNvPr>
          <p:cNvSpPr txBox="1"/>
          <p:nvPr/>
        </p:nvSpPr>
        <p:spPr>
          <a:xfrm>
            <a:off x="11059078" y="9519729"/>
            <a:ext cx="12814624" cy="1612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상나라의 </a:t>
            </a:r>
            <a:r>
              <a:rPr lang="ko-KR" altLang="en-US" sz="3600" err="1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갑골문에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등장함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날짜를 </a:t>
            </a:r>
            <a:r>
              <a:rPr lang="ko-KR" altLang="en-US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기록하기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위한 수단이면서 신성시되는 기호체계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한달을 셋으로 나누었으며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旬</a:t>
            </a:r>
            <a:r>
              <a:rPr lang="en-US" altLang="ko-KR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각 </a:t>
            </a:r>
            <a:r>
              <a:rPr lang="en-US" altLang="ko-KR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10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일을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갑일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~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계일</a:t>
            </a:r>
            <a:r>
              <a:rPr lang="en-US" altLang="ko-KR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”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로 명명함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806DABF-306C-4CBB-B8E8-9FEA25DD19FF}"/>
              </a:ext>
            </a:extLst>
          </p:cNvPr>
          <p:cNvCxnSpPr>
            <a:cxnSpLocks/>
          </p:cNvCxnSpPr>
          <p:nvPr/>
        </p:nvCxnSpPr>
        <p:spPr>
          <a:xfrm>
            <a:off x="1013228" y="9102847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174">
            <a:extLst>
              <a:ext uri="{FF2B5EF4-FFF2-40B4-BE49-F238E27FC236}">
                <a16:creationId xmlns:a16="http://schemas.microsoft.com/office/drawing/2014/main" id="{A5AEAC5C-42EB-4D88-B99C-10AFCE97F556}"/>
              </a:ext>
            </a:extLst>
          </p:cNvPr>
          <p:cNvSpPr/>
          <p:nvPr/>
        </p:nvSpPr>
        <p:spPr>
          <a:xfrm>
            <a:off x="569833" y="791450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3EB729-3917-4BBB-AFA9-BC3E859ED816}"/>
              </a:ext>
            </a:extLst>
          </p:cNvPr>
          <p:cNvSpPr txBox="1"/>
          <p:nvPr/>
        </p:nvSpPr>
        <p:spPr>
          <a:xfrm>
            <a:off x="874799" y="8337812"/>
            <a:ext cx="441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간지의 발생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B137923-D0FD-43DF-A79B-CE1BCC429F02}"/>
              </a:ext>
            </a:extLst>
          </p:cNvPr>
          <p:cNvSpPr txBox="1"/>
          <p:nvPr/>
        </p:nvSpPr>
        <p:spPr>
          <a:xfrm>
            <a:off x="1894764" y="11578954"/>
            <a:ext cx="14909493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endParaRPr lang="ko-KR" altLang="en-US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7336CAD2-A8F2-42A6-AD72-939B689B1C7A}"/>
              </a:ext>
            </a:extLst>
          </p:cNvPr>
          <p:cNvCxnSpPr>
            <a:cxnSpLocks/>
          </p:cNvCxnSpPr>
          <p:nvPr/>
        </p:nvCxnSpPr>
        <p:spPr>
          <a:xfrm>
            <a:off x="11086857" y="9092020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174">
            <a:extLst>
              <a:ext uri="{FF2B5EF4-FFF2-40B4-BE49-F238E27FC236}">
                <a16:creationId xmlns:a16="http://schemas.microsoft.com/office/drawing/2014/main" id="{251E3000-A46F-409B-9E96-DC98EC9EF74E}"/>
              </a:ext>
            </a:extLst>
          </p:cNvPr>
          <p:cNvSpPr/>
          <p:nvPr/>
        </p:nvSpPr>
        <p:spPr>
          <a:xfrm>
            <a:off x="10643462" y="7903682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141BDF-CB41-43D1-BE75-51BDA1B81A47}"/>
              </a:ext>
            </a:extLst>
          </p:cNvPr>
          <p:cNvSpPr txBox="1"/>
          <p:nvPr/>
        </p:nvSpPr>
        <p:spPr>
          <a:xfrm>
            <a:off x="10948428" y="8326985"/>
            <a:ext cx="4419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간지의 사용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050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8693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간지의 역사와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82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상나라 갑골문에서의 간지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3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6E18577-96C1-409B-A15F-6A20AAF0317C}"/>
              </a:ext>
            </a:extLst>
          </p:cNvPr>
          <p:cNvSpPr txBox="1"/>
          <p:nvPr/>
        </p:nvSpPr>
        <p:spPr>
          <a:xfrm>
            <a:off x="1138017" y="10230740"/>
            <a:ext cx="20238240" cy="2110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 fontAlgn="base" latinLnBrk="1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천을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天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→외병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外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→중임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中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→태갑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太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甲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→옥정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沃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→태경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太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庚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→소갑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小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甲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→옹기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擁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→태무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太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戊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→중정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中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→외임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外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→하단갑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河亶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甲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→조을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祖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→조신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祖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辛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→옥갑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沃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甲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→조정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祖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→남경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南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庚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→양갑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陽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甲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→반경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盤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庚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→소신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小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辛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→소을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小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→무정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武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→조경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祖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庚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→조갑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祖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甲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→름신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廩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辛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→경정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庚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→무을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武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→태정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太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→제을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帝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乙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→제신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帝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辛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endParaRPr lang="ko-KR" altLang="en-US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806DABF-306C-4CBB-B8E8-9FEA25DD19FF}"/>
              </a:ext>
            </a:extLst>
          </p:cNvPr>
          <p:cNvCxnSpPr>
            <a:cxnSpLocks/>
          </p:cNvCxnSpPr>
          <p:nvPr/>
        </p:nvCxnSpPr>
        <p:spPr>
          <a:xfrm>
            <a:off x="1013228" y="10094557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174">
            <a:extLst>
              <a:ext uri="{FF2B5EF4-FFF2-40B4-BE49-F238E27FC236}">
                <a16:creationId xmlns:a16="http://schemas.microsoft.com/office/drawing/2014/main" id="{A5AEAC5C-42EB-4D88-B99C-10AFCE97F556}"/>
              </a:ext>
            </a:extLst>
          </p:cNvPr>
          <p:cNvSpPr/>
          <p:nvPr/>
        </p:nvSpPr>
        <p:spPr>
          <a:xfrm>
            <a:off x="569833" y="89062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3EB729-3917-4BBB-AFA9-BC3E859ED816}"/>
              </a:ext>
            </a:extLst>
          </p:cNvPr>
          <p:cNvSpPr txBox="1"/>
          <p:nvPr/>
        </p:nvSpPr>
        <p:spPr>
          <a:xfrm>
            <a:off x="874798" y="9329522"/>
            <a:ext cx="8474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상나라 역대 황제들의 이름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B137923-D0FD-43DF-A79B-CE1BCC429F02}"/>
              </a:ext>
            </a:extLst>
          </p:cNvPr>
          <p:cNvSpPr txBox="1"/>
          <p:nvPr/>
        </p:nvSpPr>
        <p:spPr>
          <a:xfrm>
            <a:off x="1894764" y="10250488"/>
            <a:ext cx="14909493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endParaRPr lang="ko-KR" altLang="en-US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3BB0F2BC-B013-4E44-A3ED-9AEE45E57077}"/>
              </a:ext>
            </a:extLst>
          </p:cNvPr>
          <p:cNvSpPr txBox="1"/>
          <p:nvPr/>
        </p:nvSpPr>
        <p:spPr>
          <a:xfrm>
            <a:off x="1013228" y="5048136"/>
            <a:ext cx="17136749" cy="3108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나라는 신권국가로서 제사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·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정벌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·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권농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·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목축 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주요한 국사는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신의 뜻을 묻는 점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의하여 결정됨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갑골문은 상제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신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하늘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 의향을 묻기 위한 점술의 도구로써 사용됨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갑골문에서의 간지는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날짜를 기록하는 수단이자 신성시 되는 기호 체계</a:t>
            </a:r>
            <a:endParaRPr lang="ko-KR" altLang="en-US" sz="3600" dirty="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22" name="Picture 8" descr="인민화보-한국어-갑골문 발견 120년, 비밀은 풀렸다">
            <a:extLst>
              <a:ext uri="{FF2B5EF4-FFF2-40B4-BE49-F238E27FC236}">
                <a16:creationId xmlns:a16="http://schemas.microsoft.com/office/drawing/2014/main" id="{F77B2976-CAAE-4003-AADE-D6C17C0B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323" y="2632435"/>
            <a:ext cx="4644449" cy="67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0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8693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간지의 역사와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82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상나라때 사용된 간지의 의의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3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6E18577-96C1-409B-A15F-6A20AAF0317C}"/>
              </a:ext>
            </a:extLst>
          </p:cNvPr>
          <p:cNvSpPr txBox="1"/>
          <p:nvPr/>
        </p:nvSpPr>
        <p:spPr>
          <a:xfrm>
            <a:off x="1013228" y="10709533"/>
            <a:ext cx="10611160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 fontAlgn="base" latinLnBrk="1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간지는 단지 아무 의미 없는 날짜를 나타내는 기호였을 뿐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 fontAlgn="base" latinLnBrk="1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 fontAlgn="base" latinLnBrk="1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간지는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기호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에 불가했음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-&gt;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의미부여 금지</a:t>
            </a:r>
            <a:endParaRPr lang="ko-KR" altLang="en-US" sz="3600" dirty="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D806DABF-306C-4CBB-B8E8-9FEA25DD19FF}"/>
              </a:ext>
            </a:extLst>
          </p:cNvPr>
          <p:cNvCxnSpPr>
            <a:cxnSpLocks/>
          </p:cNvCxnSpPr>
          <p:nvPr/>
        </p:nvCxnSpPr>
        <p:spPr>
          <a:xfrm>
            <a:off x="1013228" y="10094557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174">
            <a:extLst>
              <a:ext uri="{FF2B5EF4-FFF2-40B4-BE49-F238E27FC236}">
                <a16:creationId xmlns:a16="http://schemas.microsoft.com/office/drawing/2014/main" id="{A5AEAC5C-42EB-4D88-B99C-10AFCE97F556}"/>
              </a:ext>
            </a:extLst>
          </p:cNvPr>
          <p:cNvSpPr/>
          <p:nvPr/>
        </p:nvSpPr>
        <p:spPr>
          <a:xfrm>
            <a:off x="569833" y="89062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3EB729-3917-4BBB-AFA9-BC3E859ED816}"/>
              </a:ext>
            </a:extLst>
          </p:cNvPr>
          <p:cNvSpPr txBox="1"/>
          <p:nvPr/>
        </p:nvSpPr>
        <p:spPr>
          <a:xfrm>
            <a:off x="874798" y="9329522"/>
            <a:ext cx="12323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간지와 오행이 훗날 결합되었다는 것의 의미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1B137923-D0FD-43DF-A79B-CE1BCC429F02}"/>
              </a:ext>
            </a:extLst>
          </p:cNvPr>
          <p:cNvSpPr txBox="1"/>
          <p:nvPr/>
        </p:nvSpPr>
        <p:spPr>
          <a:xfrm>
            <a:off x="1894764" y="10250488"/>
            <a:ext cx="14909493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endParaRPr lang="ko-KR" altLang="en-US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3BB0F2BC-B013-4E44-A3ED-9AEE45E57077}"/>
              </a:ext>
            </a:extLst>
          </p:cNvPr>
          <p:cNvSpPr txBox="1"/>
          <p:nvPr/>
        </p:nvSpPr>
        <p:spPr>
          <a:xfrm>
            <a:off x="1013228" y="5048136"/>
            <a:ext cx="17136749" cy="260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1.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날짜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천문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를 기록하는 기호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현대의 아라비아 숫자 대용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2.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음양오행과 결합되지 않음</a:t>
            </a:r>
            <a:r>
              <a:rPr lang="en-US" altLang="ko-KR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–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음양이라는 개념은 전국시대 이후에 쓰임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                                                               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오행과 간지가 결합된 것 역시 춘추시대에 해당함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27D1293-B32D-4D4F-9366-640E45578BC9}"/>
              </a:ext>
            </a:extLst>
          </p:cNvPr>
          <p:cNvSpPr txBox="1"/>
          <p:nvPr/>
        </p:nvSpPr>
        <p:spPr>
          <a:xfrm>
            <a:off x="14608703" y="9134743"/>
            <a:ext cx="7408198" cy="3606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갑은 </a:t>
            </a:r>
            <a:r>
              <a:rPr lang="ko-KR" altLang="en-US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씨앗이 땅을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뚫고 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나오는 형상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??</a:t>
            </a:r>
          </a:p>
          <a:p>
            <a:pPr marL="0" indent="0" algn="l">
              <a:buNone/>
            </a:pP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을은 </a:t>
            </a:r>
            <a:r>
              <a:rPr lang="ko-KR" altLang="en-US" sz="3600" dirty="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식물이 나무를 타고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오르는 형상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??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그래서 유연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미는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“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아닐미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”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그래서 미흡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?</a:t>
            </a:r>
            <a:endParaRPr lang="en-US" altLang="ko-KR" sz="3600" dirty="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5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3A29BDA1-FB83-40A6-ADBC-9568FBF92C0C}"/>
              </a:ext>
            </a:extLst>
          </p:cNvPr>
          <p:cNvSpPr txBox="1"/>
          <p:nvPr/>
        </p:nvSpPr>
        <p:spPr>
          <a:xfrm>
            <a:off x="13521878" y="9119355"/>
            <a:ext cx="91374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7200">
                <a:solidFill>
                  <a:schemeClr val="accent1"/>
                </a:solidFill>
              </a:rPr>
              <a:t>甲</a:t>
            </a:r>
            <a:endParaRPr lang="en-US" altLang="ko-KR" sz="7200" dirty="0">
              <a:solidFill>
                <a:schemeClr val="accent1"/>
              </a:solidFill>
            </a:endParaRPr>
          </a:p>
        </p:txBody>
      </p:sp>
      <p:sp>
        <p:nvSpPr>
          <p:cNvPr id="2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4FF3197-F174-44EC-935E-2E17A71BF593}"/>
              </a:ext>
            </a:extLst>
          </p:cNvPr>
          <p:cNvSpPr txBox="1"/>
          <p:nvPr/>
        </p:nvSpPr>
        <p:spPr>
          <a:xfrm>
            <a:off x="13515900" y="10648289"/>
            <a:ext cx="91374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7200">
                <a:solidFill>
                  <a:schemeClr val="accent1"/>
                </a:solidFill>
              </a:rPr>
              <a:t>乙</a:t>
            </a:r>
            <a:endParaRPr lang="en-US" altLang="ko-KR" sz="7200" dirty="0">
              <a:solidFill>
                <a:schemeClr val="accent1"/>
              </a:solidFill>
            </a:endParaRPr>
          </a:p>
        </p:txBody>
      </p:sp>
      <p:sp>
        <p:nvSpPr>
          <p:cNvPr id="2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FF436C89-78B0-4525-82A1-EB0AE42C8A20}"/>
              </a:ext>
            </a:extLst>
          </p:cNvPr>
          <p:cNvSpPr txBox="1"/>
          <p:nvPr/>
        </p:nvSpPr>
        <p:spPr>
          <a:xfrm>
            <a:off x="13515900" y="11873682"/>
            <a:ext cx="91374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7200">
                <a:solidFill>
                  <a:schemeClr val="accent1"/>
                </a:solidFill>
              </a:rPr>
              <a:t>未</a:t>
            </a:r>
            <a:endParaRPr lang="en-US" altLang="ko-KR" sz="7200" dirty="0">
              <a:solidFill>
                <a:schemeClr val="accent1"/>
              </a:solidFill>
            </a:endParaRPr>
          </a:p>
        </p:txBody>
      </p:sp>
      <p:sp>
        <p:nvSpPr>
          <p:cNvPr id="2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AD3728A-9D60-4DB6-A9F4-9B946BB9A16E}"/>
              </a:ext>
            </a:extLst>
          </p:cNvPr>
          <p:cNvSpPr txBox="1"/>
          <p:nvPr/>
        </p:nvSpPr>
        <p:spPr>
          <a:xfrm>
            <a:off x="20121411" y="9164348"/>
            <a:ext cx="913747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7200">
                <a:solidFill>
                  <a:schemeClr val="accent1"/>
                </a:solidFill>
              </a:rPr>
              <a:t>辰</a:t>
            </a:r>
            <a:endParaRPr lang="en-US" altLang="ko-KR" sz="7200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D43132-9216-4C44-8913-13A72C6301F7}"/>
              </a:ext>
            </a:extLst>
          </p:cNvPr>
          <p:cNvSpPr txBox="1"/>
          <p:nvPr/>
        </p:nvSpPr>
        <p:spPr>
          <a:xfrm>
            <a:off x="21218957" y="9181226"/>
            <a:ext cx="1595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용</a:t>
            </a:r>
            <a:r>
              <a:rPr lang="en-US" altLang="ko-KR" sz="3600" spc="-132">
                <a:solidFill>
                  <a:srgbClr val="757581"/>
                </a:solidFill>
                <a:ea typeface="G마켓 산스 TTF Medium" panose="02000000000000000000" pitchFamily="2" charset="-127"/>
                <a:sym typeface="Pretendard SemiBold"/>
              </a:rPr>
              <a:t>?</a:t>
            </a:r>
            <a:endParaRPr lang="ko-KR" altLang="en-US" sz="3600" spc="-132">
              <a:solidFill>
                <a:srgbClr val="757581"/>
              </a:solidFill>
              <a:ea typeface="G마켓 산스 TTF Medium" panose="02000000000000000000" pitchFamily="2" charset="-127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1792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주역과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82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주역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21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3BB0F2BC-B013-4E44-A3ED-9AEE45E57077}"/>
              </a:ext>
            </a:extLst>
          </p:cNvPr>
          <p:cNvSpPr txBox="1"/>
          <p:nvPr/>
        </p:nvSpPr>
        <p:spPr>
          <a:xfrm>
            <a:off x="1013228" y="5048136"/>
            <a:ext cx="7682197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주역의 정의 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: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주나라의 점서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점을 치는 책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ADF56FEA-F759-44CB-AB5F-C77397EA22E3}"/>
              </a:ext>
            </a:extLst>
          </p:cNvPr>
          <p:cNvCxnSpPr>
            <a:cxnSpLocks/>
          </p:cNvCxnSpPr>
          <p:nvPr/>
        </p:nvCxnSpPr>
        <p:spPr>
          <a:xfrm>
            <a:off x="1013228" y="737046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174">
            <a:extLst>
              <a:ext uri="{FF2B5EF4-FFF2-40B4-BE49-F238E27FC236}">
                <a16:creationId xmlns:a16="http://schemas.microsoft.com/office/drawing/2014/main" id="{656BC08A-8728-4370-8DE2-E1BD9EB4E822}"/>
              </a:ext>
            </a:extLst>
          </p:cNvPr>
          <p:cNvSpPr/>
          <p:nvPr/>
        </p:nvSpPr>
        <p:spPr>
          <a:xfrm>
            <a:off x="569833" y="618212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231836-262B-414E-BB29-0EEA3A0EBA39}"/>
              </a:ext>
            </a:extLst>
          </p:cNvPr>
          <p:cNvSpPr txBox="1"/>
          <p:nvPr/>
        </p:nvSpPr>
        <p:spPr>
          <a:xfrm>
            <a:off x="874798" y="6605427"/>
            <a:ext cx="14428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주역의 구성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400" b="1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경문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과 </a:t>
            </a:r>
            <a:r>
              <a:rPr lang="ko-KR" altLang="en-US" sz="4400" b="1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전문</a:t>
            </a:r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으로 나눠짐</a:t>
            </a:r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2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27ADEB06-95E6-444F-BB6C-9C4E12E61598}"/>
              </a:ext>
            </a:extLst>
          </p:cNvPr>
          <p:cNvSpPr txBox="1"/>
          <p:nvPr/>
        </p:nvSpPr>
        <p:spPr>
          <a:xfrm>
            <a:off x="1013228" y="7893816"/>
            <a:ext cx="18344447" cy="4603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경문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 괘에 대한 간단한 기록인 </a:t>
            </a:r>
            <a:r>
              <a:rPr lang="ko-KR" altLang="en-US" sz="3600" b="1">
                <a:solidFill>
                  <a:schemeClr val="accent2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괘사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와 효에 대한 간단한 기록인 </a:t>
            </a:r>
            <a:r>
              <a:rPr lang="ko-KR" altLang="en-US" sz="3600" b="1">
                <a:solidFill>
                  <a:schemeClr val="accent2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효사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로 구성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경문은 주나라 시대의 기록으로 판단됨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전문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은 후대의 사람들이 괘사와 효사를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해설한 내용</a:t>
            </a:r>
            <a:endParaRPr lang="en-US" altLang="ko-KR" sz="3600">
              <a:solidFill>
                <a:schemeClr val="accent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대표적인 전문으로 공자가 지었다고 하는 </a:t>
            </a:r>
            <a:r>
              <a:rPr lang="ko-KR" altLang="en-US" sz="3600">
                <a:solidFill>
                  <a:schemeClr val="accent2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십익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계사전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문언전 등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이 있으며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, </a:t>
            </a: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후대의 사람들이 지은 </a:t>
            </a:r>
            <a:r>
              <a:rPr lang="ko-KR" altLang="en-US" sz="3600">
                <a:solidFill>
                  <a:schemeClr val="accent2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자하역전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子夏易傳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3600">
                <a:solidFill>
                  <a:schemeClr val="accent2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동파역전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東坡易傳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),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3600">
                <a:solidFill>
                  <a:schemeClr val="accent2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주역본의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周易本義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)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등이 있음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일반적으로 주역이라 불리는 것은 </a:t>
            </a: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경문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과 공자의 </a:t>
            </a:r>
            <a:r>
              <a:rPr lang="ko-KR" altLang="en-US" sz="3600">
                <a:solidFill>
                  <a:schemeClr val="accent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십익</a:t>
            </a: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을 더한 것을 말한다</a:t>
            </a:r>
            <a:r>
              <a:rPr lang="en-US" altLang="ko-KR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5666831-EF1B-4665-96DE-BF62DF4F5FAA}"/>
              </a:ext>
            </a:extLst>
          </p:cNvPr>
          <p:cNvSpPr/>
          <p:nvPr/>
        </p:nvSpPr>
        <p:spPr>
          <a:xfrm>
            <a:off x="9705423" y="10888961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</a:rPr>
              <a:t>북송의 소동파</a:t>
            </a:r>
            <a:endParaRPr lang="ko-KR" altLang="en-US" sz="280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EE73B88-F987-4A5F-8C78-8AFFE752ED76}"/>
              </a:ext>
            </a:extLst>
          </p:cNvPr>
          <p:cNvSpPr/>
          <p:nvPr/>
        </p:nvSpPr>
        <p:spPr>
          <a:xfrm>
            <a:off x="14010294" y="10888961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</a:rPr>
              <a:t>남송의 주희</a:t>
            </a:r>
            <a:endParaRPr lang="ko-KR" altLang="en-US" sz="28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45077AF-2DCB-4F56-8E5E-F16638CE3925}"/>
              </a:ext>
            </a:extLst>
          </p:cNvPr>
          <p:cNvSpPr/>
          <p:nvPr/>
        </p:nvSpPr>
        <p:spPr>
          <a:xfrm>
            <a:off x="5384903" y="10888961"/>
            <a:ext cx="3310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</a:rPr>
              <a:t>공자의 제자인 복상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59644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4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605F915-6570-A0A7-0351-2268D085AC2E}"/>
              </a:ext>
            </a:extLst>
          </p:cNvPr>
          <p:cNvCxnSpPr>
            <a:cxnSpLocks/>
          </p:cNvCxnSpPr>
          <p:nvPr/>
        </p:nvCxnSpPr>
        <p:spPr>
          <a:xfrm>
            <a:off x="1013228" y="4524782"/>
            <a:ext cx="512878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577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주역과 명리학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5" name="타원 174">
            <a:extLst>
              <a:ext uri="{FF2B5EF4-FFF2-40B4-BE49-F238E27FC236}">
                <a16:creationId xmlns:a16="http://schemas.microsoft.com/office/drawing/2014/main" id="{158F7AD9-0FE2-DECA-5AFE-96507FB0F8A4}"/>
              </a:ext>
            </a:extLst>
          </p:cNvPr>
          <p:cNvSpPr/>
          <p:nvPr/>
        </p:nvSpPr>
        <p:spPr>
          <a:xfrm>
            <a:off x="569833" y="3336444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F61E4-14A8-934C-8F86-D005A6DD0DB1}"/>
              </a:ext>
            </a:extLst>
          </p:cNvPr>
          <p:cNvSpPr txBox="1"/>
          <p:nvPr/>
        </p:nvSpPr>
        <p:spPr>
          <a:xfrm>
            <a:off x="874798" y="3759747"/>
            <a:ext cx="782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주역의 기호체계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4375F55-57E5-433C-A317-8F0F0DA8877F}"/>
              </a:ext>
            </a:extLst>
          </p:cNvPr>
          <p:cNvGrpSpPr/>
          <p:nvPr/>
        </p:nvGrpSpPr>
        <p:grpSpPr>
          <a:xfrm>
            <a:off x="5105276" y="563202"/>
            <a:ext cx="5833017" cy="858381"/>
            <a:chOff x="5105276" y="563202"/>
            <a:chExt cx="3964547" cy="858381"/>
          </a:xfrm>
        </p:grpSpPr>
        <p:sp>
          <p:nvSpPr>
            <p:cNvPr id="19" name="사각형: 둥근 대각선 방향 모서리 18">
              <a:extLst>
                <a:ext uri="{FF2B5EF4-FFF2-40B4-BE49-F238E27FC236}">
                  <a16:creationId xmlns:a16="http://schemas.microsoft.com/office/drawing/2014/main" id="{16E97820-98E3-49E1-9045-B8563E93D0B8}"/>
                </a:ext>
              </a:extLst>
            </p:cNvPr>
            <p:cNvSpPr/>
            <p:nvPr/>
          </p:nvSpPr>
          <p:spPr>
            <a:xfrm>
              <a:off x="5105276" y="563202"/>
              <a:ext cx="3964547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209C44-C430-46B3-8F1B-93E9DDB1211D}"/>
                </a:ext>
              </a:extLst>
            </p:cNvPr>
            <p:cNvSpPr txBox="1"/>
            <p:nvPr/>
          </p:nvSpPr>
          <p:spPr>
            <a:xfrm>
              <a:off x="5233995" y="590586"/>
              <a:ext cx="3624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2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명리학의 태동과 음양오행</a:t>
              </a:r>
              <a:endParaRPr lang="ko-KR" altLang="en-US" sz="2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22" name="CI ofiicial.png" descr="CI ofiicial.png">
            <a:extLst>
              <a:ext uri="{FF2B5EF4-FFF2-40B4-BE49-F238E27FC236}">
                <a16:creationId xmlns:a16="http://schemas.microsoft.com/office/drawing/2014/main" id="{D3FD2E6A-A5D3-4C24-B6DA-60F7E0E8E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802" y="12672266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EE160485-0458-40C5-A1D8-E19A98F9C50F}"/>
              </a:ext>
            </a:extLst>
          </p:cNvPr>
          <p:cNvSpPr txBox="1"/>
          <p:nvPr/>
        </p:nvSpPr>
        <p:spPr>
          <a:xfrm>
            <a:off x="8173186" y="5441340"/>
            <a:ext cx="1194197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팔괘 </a:t>
            </a:r>
            <a:endParaRPr lang="en-US" altLang="ko-KR"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pic>
        <p:nvPicPr>
          <p:cNvPr id="25" name="Picture 4" descr="주역 점법(周易占法) - krpia">
            <a:extLst>
              <a:ext uri="{FF2B5EF4-FFF2-40B4-BE49-F238E27FC236}">
                <a16:creationId xmlns:a16="http://schemas.microsoft.com/office/drawing/2014/main" id="{38316DA6-AB66-4477-A692-34B3C6EF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36" y="6858000"/>
            <a:ext cx="7996642" cy="39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▣『주역』64괘(六四卦)의 명칭 : 네이버 블로그">
            <a:extLst>
              <a:ext uri="{FF2B5EF4-FFF2-40B4-BE49-F238E27FC236}">
                <a16:creationId xmlns:a16="http://schemas.microsoft.com/office/drawing/2014/main" id="{2C68330D-1329-473A-9EFE-F8068EE2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386" y="6858000"/>
            <a:ext cx="6458013" cy="60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0DB5A80B-89E9-42ED-A499-6D8237DC2D87}"/>
              </a:ext>
            </a:extLst>
          </p:cNvPr>
          <p:cNvSpPr txBox="1"/>
          <p:nvPr/>
        </p:nvSpPr>
        <p:spPr>
          <a:xfrm>
            <a:off x="17397386" y="5441340"/>
            <a:ext cx="2926581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육십사괘 </a:t>
            </a:r>
            <a:endParaRPr lang="en-US" altLang="ko-KR"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8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70F4B941-8C6A-412B-84EA-E28567ED6DFA}"/>
              </a:ext>
            </a:extLst>
          </p:cNvPr>
          <p:cNvSpPr txBox="1"/>
          <p:nvPr/>
        </p:nvSpPr>
        <p:spPr>
          <a:xfrm>
            <a:off x="1401065" y="6886844"/>
            <a:ext cx="1194197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양효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E1A497E-5DA1-4CE4-81AA-8A77ED24E5C7}"/>
              </a:ext>
            </a:extLst>
          </p:cNvPr>
          <p:cNvSpPr/>
          <p:nvPr/>
        </p:nvSpPr>
        <p:spPr>
          <a:xfrm>
            <a:off x="1466104" y="7714417"/>
            <a:ext cx="2127503" cy="26544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CAA185CB-C985-44BD-9D12-F491B0686D08}"/>
              </a:ext>
            </a:extLst>
          </p:cNvPr>
          <p:cNvSpPr txBox="1"/>
          <p:nvPr/>
        </p:nvSpPr>
        <p:spPr>
          <a:xfrm>
            <a:off x="1401065" y="9015226"/>
            <a:ext cx="1194197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757581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음효</a:t>
            </a:r>
            <a:endParaRPr lang="en-US" altLang="ko-KR" sz="3600">
              <a:solidFill>
                <a:srgbClr val="757581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5DE9A9C-5D83-412D-89F0-29452450B602}"/>
              </a:ext>
            </a:extLst>
          </p:cNvPr>
          <p:cNvSpPr/>
          <p:nvPr/>
        </p:nvSpPr>
        <p:spPr>
          <a:xfrm>
            <a:off x="1466104" y="10265178"/>
            <a:ext cx="1045030" cy="3115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026BFB2-60DF-4CD2-A64E-F6C2040CB183}"/>
              </a:ext>
            </a:extLst>
          </p:cNvPr>
          <p:cNvSpPr/>
          <p:nvPr/>
        </p:nvSpPr>
        <p:spPr>
          <a:xfrm>
            <a:off x="2660423" y="10265178"/>
            <a:ext cx="933184" cy="3115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DF8DCC36-646D-470D-BCE0-E9CD05BEA68B}"/>
              </a:ext>
            </a:extLst>
          </p:cNvPr>
          <p:cNvSpPr txBox="1"/>
          <p:nvPr/>
        </p:nvSpPr>
        <p:spPr>
          <a:xfrm>
            <a:off x="1466104" y="5425527"/>
            <a:ext cx="829452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효</a:t>
            </a:r>
            <a:endParaRPr lang="en-US" altLang="ko-KR"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40" name="특수관계인이 일주를 극하고, 대운 혹은 세운이 다시 일주를 극할 때">
            <a:extLst>
              <a:ext uri="{FF2B5EF4-FFF2-40B4-BE49-F238E27FC236}">
                <a16:creationId xmlns:a16="http://schemas.microsoft.com/office/drawing/2014/main" id="{CC0A0C0D-A715-4D91-8D57-E5439E7D87AB}"/>
              </a:ext>
            </a:extLst>
          </p:cNvPr>
          <p:cNvSpPr txBox="1"/>
          <p:nvPr/>
        </p:nvSpPr>
        <p:spPr>
          <a:xfrm>
            <a:off x="4656616" y="5441340"/>
            <a:ext cx="829452" cy="61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z="3600">
                <a:solidFill>
                  <a:srgbClr val="FF0000"/>
                </a:solidFill>
                <a:latin typeface="+mn-lt"/>
                <a:ea typeface="G마켓 산스 TTF Medium" panose="02000000000000000000" pitchFamily="2" charset="-127"/>
                <a:cs typeface="+mn-cs"/>
              </a:rPr>
              <a:t>괘</a:t>
            </a:r>
            <a:endParaRPr lang="en-US" altLang="ko-KR" sz="3600">
              <a:solidFill>
                <a:srgbClr val="FF0000"/>
              </a:solidFill>
              <a:latin typeface="+mn-lt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79C72F1-DBD0-4306-8ED8-DF61E02FBBE7}"/>
              </a:ext>
            </a:extLst>
          </p:cNvPr>
          <p:cNvSpPr/>
          <p:nvPr/>
        </p:nvSpPr>
        <p:spPr>
          <a:xfrm>
            <a:off x="4656616" y="7714416"/>
            <a:ext cx="2127503" cy="26544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531F93AD-A979-4E3B-BF58-D21C95857277}"/>
              </a:ext>
            </a:extLst>
          </p:cNvPr>
          <p:cNvSpPr/>
          <p:nvPr/>
        </p:nvSpPr>
        <p:spPr>
          <a:xfrm>
            <a:off x="4656616" y="8178231"/>
            <a:ext cx="1045030" cy="3115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58C6E88-F8A3-485F-9632-9A06421F7C4D}"/>
              </a:ext>
            </a:extLst>
          </p:cNvPr>
          <p:cNvSpPr/>
          <p:nvPr/>
        </p:nvSpPr>
        <p:spPr>
          <a:xfrm>
            <a:off x="5850935" y="8178231"/>
            <a:ext cx="933184" cy="3115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6F716FB-FEF3-4431-BE30-3262E7E5146D}"/>
              </a:ext>
            </a:extLst>
          </p:cNvPr>
          <p:cNvSpPr/>
          <p:nvPr/>
        </p:nvSpPr>
        <p:spPr>
          <a:xfrm>
            <a:off x="4656616" y="8688134"/>
            <a:ext cx="2127503" cy="26544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171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6A2B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800" dirty="0" smtClean="0">
            <a:latin typeface="G마켓 산스 TTF Medium" panose="02000000000000000000" pitchFamily="2" charset="-127"/>
            <a:ea typeface="G마켓 산스 TTF Medium" panose="020000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9237</TotalTime>
  <Words>3270</Words>
  <Application>Microsoft Office PowerPoint</Application>
  <PresentationFormat>사용자 지정</PresentationFormat>
  <Paragraphs>634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7" baseType="lpstr">
      <vt:lpstr>Batang</vt:lpstr>
      <vt:lpstr>Calibri Light</vt:lpstr>
      <vt:lpstr>Calibri</vt:lpstr>
      <vt:lpstr>Pretendard SemiBold</vt:lpstr>
      <vt:lpstr>G마켓 산스 TTF Bold</vt:lpstr>
      <vt:lpstr>G마켓 산스 TTF Medium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설 지원</dc:creator>
  <cp:lastModifiedBy>최 소원</cp:lastModifiedBy>
  <cp:revision>436</cp:revision>
  <cp:lastPrinted>2023-04-27T07:41:07Z</cp:lastPrinted>
  <dcterms:created xsi:type="dcterms:W3CDTF">2023-01-30T12:44:44Z</dcterms:created>
  <dcterms:modified xsi:type="dcterms:W3CDTF">2023-07-19T08:50:24Z</dcterms:modified>
  <cp:contentStatus/>
</cp:coreProperties>
</file>