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88" r:id="rId2"/>
    <p:sldId id="289" r:id="rId3"/>
    <p:sldId id="290" r:id="rId4"/>
    <p:sldId id="291" r:id="rId5"/>
    <p:sldId id="294" r:id="rId6"/>
    <p:sldId id="295" r:id="rId7"/>
    <p:sldId id="296" r:id="rId8"/>
    <p:sldId id="297" r:id="rId9"/>
    <p:sldId id="292" r:id="rId10"/>
    <p:sldId id="299" r:id="rId11"/>
    <p:sldId id="300" r:id="rId12"/>
    <p:sldId id="301" r:id="rId13"/>
    <p:sldId id="293" r:id="rId14"/>
    <p:sldId id="302" r:id="rId15"/>
    <p:sldId id="303" r:id="rId16"/>
    <p:sldId id="304" r:id="rId17"/>
    <p:sldId id="305" r:id="rId18"/>
    <p:sldId id="306" r:id="rId19"/>
    <p:sldId id="316" r:id="rId20"/>
    <p:sldId id="307" r:id="rId21"/>
    <p:sldId id="308" r:id="rId22"/>
    <p:sldId id="309" r:id="rId23"/>
    <p:sldId id="315" r:id="rId24"/>
    <p:sldId id="310" r:id="rId25"/>
    <p:sldId id="311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6" d="100"/>
          <a:sy n="36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>
                <a:latin typeface="+mj-lt"/>
                <a:ea typeface="+mj-ea"/>
                <a:cs typeface="+mj-cs"/>
                <a:sym typeface="나눔고딕 ExtraBold"/>
              </a:defRPr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54141"/>
            <a:ext cx="19621500" cy="87111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나눔고딕 ExtraBol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sv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 dirty="0"/>
              <a:t>현재 사주의 위치</a:t>
            </a:r>
            <a:endParaRPr dirty="0"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689100" y="4420525"/>
            <a:ext cx="2918958" cy="76207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사주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무속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3" name="사각형: 둥근 모서리 29">
            <a:extLst>
              <a:ext uri="{FF2B5EF4-FFF2-40B4-BE49-F238E27FC236}">
                <a16:creationId xmlns:a16="http://schemas.microsoft.com/office/drawing/2014/main" id="{053C38AD-0D81-40EF-8870-DDB900F10A28}"/>
              </a:ext>
            </a:extLst>
          </p:cNvPr>
          <p:cNvSpPr/>
          <p:nvPr/>
        </p:nvSpPr>
        <p:spPr>
          <a:xfrm>
            <a:off x="1689100" y="7467119"/>
            <a:ext cx="2918958" cy="75796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사주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종교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1689100" y="5257965"/>
            <a:ext cx="77714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무속인들이 활용하는 사주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marL="0" indent="0" algn="l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무속의 부속 도구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5" name="사각형: 둥근 모서리 29">
            <a:extLst>
              <a:ext uri="{FF2B5EF4-FFF2-40B4-BE49-F238E27FC236}">
                <a16:creationId xmlns:a16="http://schemas.microsoft.com/office/drawing/2014/main" id="{053C38AD-0D81-40EF-8870-DDB900F10A28}"/>
              </a:ext>
            </a:extLst>
          </p:cNvPr>
          <p:cNvSpPr/>
          <p:nvPr/>
        </p:nvSpPr>
        <p:spPr>
          <a:xfrm>
            <a:off x="13616895" y="4367716"/>
            <a:ext cx="2918958" cy="75796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사주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심리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1689100" y="8553121"/>
            <a:ext cx="92105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불교의 인연법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marL="0" indent="0" algn="l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삼재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전생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-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후생의 인연이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marL="0" indent="0" algn="l">
              <a:buNone/>
            </a:pP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사주로 연결되다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12876650" y="5257965"/>
            <a:ext cx="103961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대중적인 접근법 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1(feat, MBTI)</a:t>
            </a:r>
          </a:p>
          <a:p>
            <a:pPr marL="0" indent="0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심리검사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성향과 결합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20" name="사각형: 둥근 모서리 29">
            <a:extLst>
              <a:ext uri="{FF2B5EF4-FFF2-40B4-BE49-F238E27FC236}">
                <a16:creationId xmlns:a16="http://schemas.microsoft.com/office/drawing/2014/main" id="{053C38AD-0D81-40EF-8870-DDB900F10A28}"/>
              </a:ext>
            </a:extLst>
          </p:cNvPr>
          <p:cNvSpPr/>
          <p:nvPr/>
        </p:nvSpPr>
        <p:spPr>
          <a:xfrm>
            <a:off x="13616895" y="7467119"/>
            <a:ext cx="4630294" cy="75796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사주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과학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+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상담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14047516" y="8599871"/>
            <a:ext cx="126687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 현묘의 접근법 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marL="0" indent="0" algn="l">
              <a:buNone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과학적으로 기운을 이해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</a:p>
          <a:p>
            <a:pPr marL="0" indent="0" algn="l">
              <a:buNone/>
            </a:pP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   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상담의 도구로써 활용</a:t>
            </a:r>
            <a:endParaRPr lang="en-US" altLang="ko-KR" sz="4400" b="0" spc="-132">
              <a:solidFill>
                <a:srgbClr val="FF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3504375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10694133" y="2012070"/>
            <a:ext cx="4048235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하지만</a:t>
            </a:r>
            <a:endParaRPr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031" y="4463983"/>
            <a:ext cx="15235489" cy="2683265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7BE35F48-1569-420B-A9EB-E8238EFFED66}"/>
              </a:ext>
            </a:extLst>
          </p:cNvPr>
          <p:cNvSpPr txBox="1">
            <a:spLocks/>
          </p:cNvSpPr>
          <p:nvPr/>
        </p:nvSpPr>
        <p:spPr>
          <a:xfrm>
            <a:off x="2020031" y="9633905"/>
            <a:ext cx="13547926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100794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defRPr>
            </a:lvl1pPr>
          </a:lstStyle>
          <a:p>
            <a:r>
              <a:rPr lang="ko-KR" altLang="en-US" sz="4400" b="0" spc="-132">
                <a:ln>
                  <a:noFill/>
                </a:ln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이러한 탐구의 과정 속에 만난 사주명리</a:t>
            </a:r>
            <a:endParaRPr lang="en-US" altLang="ko-KR" sz="4400" b="0" spc="-132">
              <a:ln>
                <a:noFill/>
              </a:ln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249387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사주의 두가지 전제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5264327" y="4331888"/>
            <a:ext cx="13639493" cy="1316705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  전제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1.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사주는 오직 살아있는 인간의 삶만을 다룬다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</a:p>
        </p:txBody>
      </p:sp>
      <p:sp>
        <p:nvSpPr>
          <p:cNvPr id="11" name="결핍/고립 오행을 극하는 대운이 올 때"/>
          <p:cNvSpPr txBox="1"/>
          <p:nvPr/>
        </p:nvSpPr>
        <p:spPr>
          <a:xfrm>
            <a:off x="5264327" y="7454221"/>
            <a:ext cx="11317773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중국인 특유의 실용적인 사고방식의 반영</a:t>
            </a:r>
            <a:endParaRPr lang="en-US" altLang="ko-KR"/>
          </a:p>
        </p:txBody>
      </p:sp>
      <p:sp>
        <p:nvSpPr>
          <p:cNvPr id="13" name="결핍/고립 오행을 극하는 대운이 올 때"/>
          <p:cNvSpPr txBox="1"/>
          <p:nvPr/>
        </p:nvSpPr>
        <p:spPr>
          <a:xfrm>
            <a:off x="5264327" y="6195412"/>
            <a:ext cx="813674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죽음 이후에는 관심이 없다</a:t>
            </a:r>
            <a:r>
              <a:rPr lang="en-US" altLang="ko-KR"/>
              <a:t>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99217" y="9384834"/>
            <a:ext cx="156549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내세관을 중점으로 하는 종교와 사주의 가장 큰 차이점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>
              <a:lnSpc>
                <a:spcPct val="150000"/>
              </a:lnSpc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사주가 미신이라고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?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오히려 미신은 종교가 아닌가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?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54875933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사주의 두가지 전제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3786049" y="4331887"/>
            <a:ext cx="16811902" cy="146796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  전제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2.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살아있는 동안의 리듬이 그 사람의 길흉화복을 결정한다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</p:txBody>
      </p:sp>
      <p:sp>
        <p:nvSpPr>
          <p:cNvPr id="11" name="결핍/고립 오행을 극하는 대운이 올 때"/>
          <p:cNvSpPr txBox="1"/>
          <p:nvPr/>
        </p:nvSpPr>
        <p:spPr>
          <a:xfrm>
            <a:off x="5376294" y="7733785"/>
            <a:ext cx="11317773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여타 다른 모든 철학과의 본질적인 차이점</a:t>
            </a:r>
            <a:endParaRPr lang="en-US" altLang="ko-KR"/>
          </a:p>
        </p:txBody>
      </p:sp>
      <p:sp>
        <p:nvSpPr>
          <p:cNvPr id="13" name="결핍/고립 오행을 극하는 대운이 올 때"/>
          <p:cNvSpPr txBox="1"/>
          <p:nvPr/>
        </p:nvSpPr>
        <p:spPr>
          <a:xfrm>
            <a:off x="5153045" y="6588822"/>
            <a:ext cx="813674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도덕경과의 가장 큰 차이점 </a:t>
            </a:r>
            <a:endParaRPr lang="en-US" altLang="ko-KR"/>
          </a:p>
        </p:txBody>
      </p:sp>
      <p:sp>
        <p:nvSpPr>
          <p:cNvPr id="3" name="직사각형 2"/>
          <p:cNvSpPr/>
          <p:nvPr/>
        </p:nvSpPr>
        <p:spPr>
          <a:xfrm>
            <a:off x="4364547" y="9934699"/>
            <a:ext cx="156549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개인의 구체적인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삶을 개선하는 훌륭한 도구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가 될 수 있다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4735170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공부의 심화</a:t>
            </a:r>
            <a:r>
              <a:rPr lang="en-US" altLang="ko-KR"/>
              <a:t>- </a:t>
            </a:r>
            <a:r>
              <a:rPr lang="ko-KR" altLang="en-US"/>
              <a:t>안녕</a:t>
            </a:r>
            <a:r>
              <a:rPr lang="en-US" altLang="ko-KR"/>
              <a:t>, </a:t>
            </a:r>
            <a:r>
              <a:rPr lang="ko-KR" altLang="en-US"/>
              <a:t>사주명리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5838782" y="4291514"/>
            <a:ext cx="13886132" cy="1848029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아는 것을 표현하면서 점점 앞으로 나아가다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6475445" y="7733785"/>
            <a:ext cx="10218622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공부를 위한 절대적이고 유일한 방법</a:t>
            </a:r>
            <a:r>
              <a:rPr lang="en-US" altLang="ko-KR"/>
              <a:t>?</a:t>
            </a:r>
          </a:p>
        </p:txBody>
      </p:sp>
      <p:sp>
        <p:nvSpPr>
          <p:cNvPr id="9" name="결핍/고립 오행을 극하는 대운이 올 때"/>
          <p:cNvSpPr txBox="1"/>
          <p:nvPr/>
        </p:nvSpPr>
        <p:spPr>
          <a:xfrm>
            <a:off x="6475445" y="9993662"/>
            <a:ext cx="8651077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아는 것을 표현하고 나누는 것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7621523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공부의 심화</a:t>
            </a:r>
            <a:r>
              <a:rPr lang="en-US" altLang="ko-KR"/>
              <a:t>- </a:t>
            </a:r>
            <a:r>
              <a:rPr lang="ko-KR" altLang="en-US"/>
              <a:t>안녕</a:t>
            </a:r>
            <a:r>
              <a:rPr lang="en-US" altLang="ko-KR"/>
              <a:t>, </a:t>
            </a:r>
            <a:r>
              <a:rPr lang="ko-KR" altLang="en-US"/>
              <a:t>사주명리</a:t>
            </a:r>
            <a:endParaRPr/>
          </a:p>
        </p:txBody>
      </p:sp>
      <p:sp>
        <p:nvSpPr>
          <p:cNvPr id="13" name="직사각형 12"/>
          <p:cNvSpPr/>
          <p:nvPr/>
        </p:nvSpPr>
        <p:spPr>
          <a:xfrm>
            <a:off x="2937386" y="5838279"/>
            <a:ext cx="5332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블로그 운영 노하우</a:t>
            </a:r>
            <a:endParaRPr lang="en-US" altLang="ko-KR" sz="4400" b="0" spc="-132" dirty="0">
              <a:solidFill>
                <a:srgbClr val="FF0000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937386" y="7119065"/>
            <a:ext cx="15541370" cy="483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buAutoNum type="arabicPeriod"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오랫동안 꾸준히 할 것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정보를 충분히 소화한 후 자신만의 언어로 다시 표현할 것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쉽고 간결하게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(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중학교 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2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학년 수준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),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정제된 언어를 사용할 것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marL="342900" indent="-342900" algn="l">
              <a:buAutoNum type="arabicPeriod"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자신의 관심사와 대중의 관심사가 일치하는 주제를 선정할 것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64979555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칼을 차고 상담가의 길로</a:t>
            </a:r>
            <a:endParaRPr/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2286098" y="4499338"/>
            <a:ext cx="17668141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ko-KR" altLang="en-US"/>
              <a:t>블로그에 달린 댓글</a:t>
            </a:r>
            <a:endParaRPr lang="en-US" altLang="ko-KR"/>
          </a:p>
          <a:p>
            <a:pPr marL="0" indent="0" algn="l">
              <a:lnSpc>
                <a:spcPct val="150000"/>
              </a:lnSpc>
              <a:buNone/>
            </a:pPr>
            <a:endParaRPr lang="en-US" altLang="ko-KR"/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ko-KR"/>
              <a:t>- </a:t>
            </a:r>
            <a:r>
              <a:rPr lang="ko-KR" altLang="en-US"/>
              <a:t>자살을 생각중입니다</a:t>
            </a:r>
            <a:r>
              <a:rPr lang="en-US" altLang="ko-KR"/>
              <a:t>. </a:t>
            </a:r>
            <a:r>
              <a:rPr lang="ko-KR" altLang="en-US"/>
              <a:t>사주를 보면 답이 나올까요</a:t>
            </a:r>
            <a:r>
              <a:rPr lang="en-US" altLang="ko-KR"/>
              <a:t>?</a:t>
            </a:r>
          </a:p>
        </p:txBody>
      </p:sp>
      <p:sp>
        <p:nvSpPr>
          <p:cNvPr id="9" name="결핍/고립 오행을 극하는 대운이 올 때"/>
          <p:cNvSpPr txBox="1"/>
          <p:nvPr/>
        </p:nvSpPr>
        <p:spPr>
          <a:xfrm>
            <a:off x="-3444142" y="9079536"/>
            <a:ext cx="1938274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어떻게 해서라도 막아야 한다</a:t>
            </a:r>
            <a:r>
              <a:rPr lang="en-US" altLang="ko-KR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50815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상담을 시작한 이후</a:t>
            </a:r>
            <a:endParaRPr/>
          </a:p>
        </p:txBody>
      </p:sp>
      <p:sp>
        <p:nvSpPr>
          <p:cNvPr id="11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144862" y="4575994"/>
            <a:ext cx="6901858" cy="4791526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latinLnBrk="1" hangingPunct="1">
              <a:defRPr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이론과 실전의 조화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 hangingPunct="1">
              <a:defRPr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 hangingPunct="1">
              <a:defRPr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불필요한 것들을 버리다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 hangingPunct="1">
              <a:defRPr/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 hangingPunct="1">
              <a:defRPr/>
            </a:pP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Feat.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신살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8592142" y="4575994"/>
            <a:ext cx="6901858" cy="4791526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latinLnBrk="1" hangingPunct="1">
              <a:defRPr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사주가 진짜 맞구나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3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6039422" y="4575994"/>
            <a:ext cx="6901858" cy="4791526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 latinLnBrk="1" hangingPunct="1">
              <a:defRPr/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그런데 풀리지 않는 의문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37255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생년월일이 인생을 결정한다고</a:t>
            </a:r>
            <a:r>
              <a:rPr lang="en-US" altLang="ko-KR"/>
              <a:t>?</a:t>
            </a:r>
            <a:endParaRPr/>
          </a:p>
        </p:txBody>
      </p:sp>
      <p:sp>
        <p:nvSpPr>
          <p:cNvPr id="14" name="결핍/고립 오행을 극하는 대운이 올 때"/>
          <p:cNvSpPr txBox="1"/>
          <p:nvPr/>
        </p:nvSpPr>
        <p:spPr>
          <a:xfrm>
            <a:off x="1689100" y="6895883"/>
            <a:ext cx="785014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과학적으로 이게 말이 돼</a:t>
            </a:r>
            <a:r>
              <a:rPr lang="en-US" altLang="ko-KR"/>
              <a:t>??</a:t>
            </a:r>
          </a:p>
        </p:txBody>
      </p:sp>
      <p:sp>
        <p:nvSpPr>
          <p:cNvPr id="15" name="결핍/고립 오행을 극하는 대운이 올 때"/>
          <p:cNvSpPr txBox="1"/>
          <p:nvPr/>
        </p:nvSpPr>
        <p:spPr>
          <a:xfrm>
            <a:off x="1689100" y="8550686"/>
            <a:ext cx="11252955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그런데 왜 사주를 보면 잘 맞아떨어지지</a:t>
            </a:r>
            <a:r>
              <a:rPr lang="en-US" altLang="ko-KR"/>
              <a:t>?</a:t>
            </a:r>
          </a:p>
        </p:txBody>
      </p:sp>
      <p:sp>
        <p:nvSpPr>
          <p:cNvPr id="16" name="결핍/고립 오행을 극하는 대운이 올 때"/>
          <p:cNvSpPr txBox="1"/>
          <p:nvPr/>
        </p:nvSpPr>
        <p:spPr>
          <a:xfrm>
            <a:off x="1689100" y="10253037"/>
            <a:ext cx="739538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어떻게 해서든 답을 찾자</a:t>
            </a:r>
            <a:endParaRPr lang="en-US" altLang="ko-KR"/>
          </a:p>
        </p:txBody>
      </p:sp>
      <p:sp>
        <p:nvSpPr>
          <p:cNvPr id="17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6741317" y="4450177"/>
            <a:ext cx="10901366" cy="934720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생각할수록 신기하고 이상한 현상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17458279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분만실</a:t>
            </a:r>
            <a:r>
              <a:rPr lang="en-US" altLang="ko-KR"/>
              <a:t>, </a:t>
            </a:r>
            <a:r>
              <a:rPr lang="ko-KR" altLang="en-US"/>
              <a:t>그리고 우주</a:t>
            </a:r>
            <a:endParaRPr/>
          </a:p>
        </p:txBody>
      </p:sp>
      <p:sp>
        <p:nvSpPr>
          <p:cNvPr id="14" name="결핍/고립 오행을 극하는 대운이 올 때"/>
          <p:cNvSpPr txBox="1"/>
          <p:nvPr/>
        </p:nvSpPr>
        <p:spPr>
          <a:xfrm>
            <a:off x="5780432" y="10120390"/>
            <a:ext cx="4150940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자연의 기운</a:t>
            </a:r>
            <a:endParaRPr lang="en-US" altLang="ko-KR"/>
          </a:p>
        </p:txBody>
      </p:sp>
      <p:pic>
        <p:nvPicPr>
          <p:cNvPr id="11" name="그래픽 8" descr="물결">
            <a:extLst>
              <a:ext uri="{FF2B5EF4-FFF2-40B4-BE49-F238E27FC236}">
                <a16:creationId xmlns:a16="http://schemas.microsoft.com/office/drawing/2014/main" id="{125D316E-6D07-4883-8E62-8029BDAA8E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6677" y="7390316"/>
            <a:ext cx="1189190" cy="1189190"/>
          </a:xfrm>
          <a:prstGeom prst="rect">
            <a:avLst/>
          </a:prstGeom>
        </p:spPr>
      </p:pic>
      <p:pic>
        <p:nvPicPr>
          <p:cNvPr id="12" name="그래픽 11" descr="모닥불">
            <a:extLst>
              <a:ext uri="{FF2B5EF4-FFF2-40B4-BE49-F238E27FC236}">
                <a16:creationId xmlns:a16="http://schemas.microsoft.com/office/drawing/2014/main" id="{7BB06913-1277-4AF1-9B3B-C40BE4CB1A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1739" y="5163130"/>
            <a:ext cx="1199600" cy="1199600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95699291-EDD2-489C-BD8D-05B473AD2637}"/>
              </a:ext>
            </a:extLst>
          </p:cNvPr>
          <p:cNvSpPr txBox="1">
            <a:spLocks/>
          </p:cNvSpPr>
          <p:nvPr/>
        </p:nvSpPr>
        <p:spPr>
          <a:xfrm>
            <a:off x="7431743" y="6553357"/>
            <a:ext cx="65002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100794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defRPr>
            </a:lvl1pPr>
          </a:lstStyle>
          <a:p>
            <a:r>
              <a:rPr lang="ko-KR" altLang="en-US" dirty="0">
                <a:solidFill>
                  <a:srgbClr val="A5002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火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FC190B16-ECFF-436E-8337-B73B277057CF}"/>
              </a:ext>
            </a:extLst>
          </p:cNvPr>
          <p:cNvSpPr txBox="1">
            <a:spLocks/>
          </p:cNvSpPr>
          <p:nvPr/>
        </p:nvSpPr>
        <p:spPr>
          <a:xfrm>
            <a:off x="7431743" y="8509830"/>
            <a:ext cx="65002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100794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en-US" sz="4000" kern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G마켓 산스 TTF Bold" panose="02000000000000000000" pitchFamily="2" charset="-127"/>
                <a:ea typeface="G마켓 산스 TTF Bold" panose="02000000000000000000" pitchFamily="2" charset="-127"/>
                <a:cs typeface="+mn-cs"/>
              </a:defRPr>
            </a:lvl1pPr>
          </a:lstStyle>
          <a:p>
            <a:r>
              <a:rPr lang="ko-KR" altLang="en-US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水</a:t>
            </a:r>
          </a:p>
        </p:txBody>
      </p:sp>
      <p:sp>
        <p:nvSpPr>
          <p:cNvPr id="19" name="사각형: 둥근 모서리 14">
            <a:extLst>
              <a:ext uri="{FF2B5EF4-FFF2-40B4-BE49-F238E27FC236}">
                <a16:creationId xmlns:a16="http://schemas.microsoft.com/office/drawing/2014/main" id="{F0570ED7-EBE3-495D-ABF2-134C2FFE7E0A}"/>
              </a:ext>
            </a:extLst>
          </p:cNvPr>
          <p:cNvSpPr/>
          <p:nvPr/>
        </p:nvSpPr>
        <p:spPr>
          <a:xfrm>
            <a:off x="6733258" y="4987640"/>
            <a:ext cx="2245289" cy="4461159"/>
          </a:xfrm>
          <a:prstGeom prst="round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래픽 13" descr="갈매기형 화살표">
            <a:extLst>
              <a:ext uri="{FF2B5EF4-FFF2-40B4-BE49-F238E27FC236}">
                <a16:creationId xmlns:a16="http://schemas.microsoft.com/office/drawing/2014/main" id="{75694A2B-0FCA-4F07-8835-727FFB9069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47473" y="6686189"/>
            <a:ext cx="2489054" cy="1882646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265F2719-43F3-4D28-943A-6CF21BD2FD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29091" y="4593428"/>
            <a:ext cx="6054841" cy="5343051"/>
          </a:xfrm>
          <a:prstGeom prst="rect">
            <a:avLst/>
          </a:prstGeom>
        </p:spPr>
      </p:pic>
      <p:pic>
        <p:nvPicPr>
          <p:cNvPr id="22" name="그래픽 6" descr="아기">
            <a:extLst>
              <a:ext uri="{FF2B5EF4-FFF2-40B4-BE49-F238E27FC236}">
                <a16:creationId xmlns:a16="http://schemas.microsoft.com/office/drawing/2014/main" id="{1D4DBA80-79F3-4A07-B209-E392245C7C7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456543" y="7590990"/>
            <a:ext cx="1399936" cy="13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47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en-US" altLang="ko-KR"/>
              <a:t>2022 </a:t>
            </a:r>
            <a:r>
              <a:rPr lang="ko-KR" altLang="en-US"/>
              <a:t>카타르 월드컵과 사주</a:t>
            </a:r>
            <a:endParaRPr/>
          </a:p>
        </p:txBody>
      </p:sp>
      <p:sp>
        <p:nvSpPr>
          <p:cNvPr id="14" name="결핍/고립 오행을 극하는 대운이 올 때"/>
          <p:cNvSpPr txBox="1"/>
          <p:nvPr/>
        </p:nvSpPr>
        <p:spPr>
          <a:xfrm>
            <a:off x="246948" y="4112036"/>
            <a:ext cx="1214180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카타르 월드컵 개최기간 </a:t>
            </a:r>
            <a:r>
              <a:rPr lang="en-US" altLang="ko-KR">
                <a:solidFill>
                  <a:srgbClr val="00B0F0"/>
                </a:solidFill>
              </a:rPr>
              <a:t>11</a:t>
            </a:r>
            <a:r>
              <a:rPr lang="ko-KR" altLang="en-US">
                <a:solidFill>
                  <a:srgbClr val="00B0F0"/>
                </a:solidFill>
              </a:rPr>
              <a:t>월 </a:t>
            </a:r>
            <a:r>
              <a:rPr lang="en-US" altLang="ko-KR">
                <a:solidFill>
                  <a:srgbClr val="00B0F0"/>
                </a:solidFill>
              </a:rPr>
              <a:t>20</a:t>
            </a:r>
            <a:r>
              <a:rPr lang="ko-KR" altLang="en-US">
                <a:solidFill>
                  <a:srgbClr val="00B0F0"/>
                </a:solidFill>
              </a:rPr>
              <a:t>일</a:t>
            </a:r>
            <a:r>
              <a:rPr lang="en-US" altLang="ko-KR">
                <a:solidFill>
                  <a:srgbClr val="00B0F0"/>
                </a:solidFill>
              </a:rPr>
              <a:t>~12</a:t>
            </a:r>
            <a:r>
              <a:rPr lang="ko-KR" altLang="en-US">
                <a:solidFill>
                  <a:srgbClr val="00B0F0"/>
                </a:solidFill>
              </a:rPr>
              <a:t>월 </a:t>
            </a:r>
            <a:r>
              <a:rPr lang="en-US" altLang="ko-KR">
                <a:solidFill>
                  <a:srgbClr val="00B0F0"/>
                </a:solidFill>
              </a:rPr>
              <a:t>18</a:t>
            </a:r>
            <a:r>
              <a:rPr lang="ko-KR" altLang="en-US">
                <a:solidFill>
                  <a:srgbClr val="00B0F0"/>
                </a:solidFill>
              </a:rPr>
              <a:t>일</a:t>
            </a:r>
            <a:endParaRPr lang="en-US" altLang="ko-KR">
              <a:solidFill>
                <a:srgbClr val="00B0F0"/>
              </a:solidFill>
            </a:endParaRPr>
          </a:p>
        </p:txBody>
      </p:sp>
      <p:sp>
        <p:nvSpPr>
          <p:cNvPr id="15" name="결핍/고립 오행을 극하는 대운이 올 때"/>
          <p:cNvSpPr txBox="1"/>
          <p:nvPr/>
        </p:nvSpPr>
        <p:spPr>
          <a:xfrm>
            <a:off x="405444" y="5217458"/>
            <a:ext cx="13273268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en-US" altLang="ko-KR"/>
              <a:t>11</a:t>
            </a:r>
            <a:r>
              <a:rPr lang="ko-KR" altLang="en-US"/>
              <a:t>월</a:t>
            </a:r>
            <a:r>
              <a:rPr lang="en-US" altLang="ko-KR"/>
              <a:t>, 12</a:t>
            </a:r>
            <a:r>
              <a:rPr lang="ko-KR" altLang="en-US"/>
              <a:t>월은 </a:t>
            </a:r>
            <a:r>
              <a:rPr lang="ko-KR" altLang="en-US">
                <a:solidFill>
                  <a:srgbClr val="00B0F0"/>
                </a:solidFill>
              </a:rPr>
              <a:t>亥</a:t>
            </a:r>
            <a:r>
              <a:rPr lang="ko-KR" altLang="en-US"/>
              <a:t>해</a:t>
            </a:r>
            <a:r>
              <a:rPr lang="en-US" altLang="ko-KR"/>
              <a:t>, </a:t>
            </a:r>
            <a:r>
              <a:rPr lang="ko-KR" altLang="en-US">
                <a:solidFill>
                  <a:srgbClr val="00B0F0"/>
                </a:solidFill>
              </a:rPr>
              <a:t>子</a:t>
            </a:r>
            <a:r>
              <a:rPr lang="ko-KR" altLang="en-US"/>
              <a:t>월</a:t>
            </a:r>
            <a:r>
              <a:rPr lang="en-US" altLang="ko-KR"/>
              <a:t> = </a:t>
            </a:r>
            <a:r>
              <a:rPr lang="ko-KR" altLang="en-US"/>
              <a:t>수</a:t>
            </a:r>
            <a:r>
              <a:rPr lang="en-US" altLang="ko-KR"/>
              <a:t>(</a:t>
            </a:r>
            <a:r>
              <a:rPr lang="ko-KR" altLang="en-US"/>
              <a:t>水</a:t>
            </a:r>
            <a:r>
              <a:rPr lang="en-US" altLang="ko-KR"/>
              <a:t>)</a:t>
            </a:r>
            <a:r>
              <a:rPr lang="ko-KR" altLang="en-US"/>
              <a:t>의 기운이 강한 시기</a:t>
            </a:r>
            <a:endParaRPr lang="en-US" altLang="ko-KR"/>
          </a:p>
        </p:txBody>
      </p:sp>
      <p:sp>
        <p:nvSpPr>
          <p:cNvPr id="16" name="결핍/고립 오행을 극하는 대운이 올 때"/>
          <p:cNvSpPr txBox="1"/>
          <p:nvPr/>
        </p:nvSpPr>
        <p:spPr>
          <a:xfrm>
            <a:off x="731042" y="6678875"/>
            <a:ext cx="14603016" cy="680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en-US" altLang="ko-KR"/>
              <a:t>11</a:t>
            </a:r>
            <a:r>
              <a:rPr lang="ko-KR" altLang="en-US"/>
              <a:t>월 </a:t>
            </a:r>
            <a:r>
              <a:rPr lang="en-US" altLang="ko-KR"/>
              <a:t>25</a:t>
            </a:r>
            <a:r>
              <a:rPr lang="ko-KR" altLang="en-US"/>
              <a:t>일에 카타르에서 태어난 아이는 </a:t>
            </a:r>
            <a:endParaRPr lang="en-US" altLang="ko-KR"/>
          </a:p>
          <a:p>
            <a:pPr marL="0" indent="0" algn="l">
              <a:buNone/>
            </a:pPr>
            <a:r>
              <a:rPr lang="ko-KR" altLang="en-US"/>
              <a:t>    </a:t>
            </a:r>
            <a:endParaRPr lang="en-US" altLang="ko-KR"/>
          </a:p>
          <a:p>
            <a:pPr marL="0" indent="0" algn="l">
              <a:buNone/>
            </a:pPr>
            <a:r>
              <a:rPr lang="ko-KR" altLang="en-US"/>
              <a:t>    더운 날씨에 태어났으니 화의 기운을 받았다고 봐야 할까</a:t>
            </a:r>
            <a:r>
              <a:rPr lang="en-US" altLang="ko-KR"/>
              <a:t>?</a:t>
            </a:r>
          </a:p>
          <a:p>
            <a:pPr marL="0" indent="0" algn="l">
              <a:buNone/>
            </a:pPr>
            <a:br>
              <a:rPr lang="en-US" altLang="ko-KR"/>
            </a:br>
            <a:r>
              <a:rPr lang="en-US" altLang="ko-KR"/>
              <a:t>    </a:t>
            </a:r>
            <a:r>
              <a:rPr lang="ko-KR" altLang="en-US"/>
              <a:t>동아시아의 기준에 맞춰서 수의 기운을 받았다고 봐야할까</a:t>
            </a:r>
            <a:r>
              <a:rPr lang="en-US" altLang="ko-KR"/>
              <a:t>?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/>
              <a:t>    </a:t>
            </a:r>
            <a:r>
              <a:rPr lang="ko-KR" altLang="en-US"/>
              <a:t>도대체 기준이 뭐지</a:t>
            </a:r>
            <a:r>
              <a:rPr lang="en-US" altLang="ko-KR"/>
              <a:t>?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/>
              <a:t>    </a:t>
            </a:r>
            <a:r>
              <a:rPr lang="ko-KR" altLang="en-US"/>
              <a:t>카타르에서 태어난 아이가 동아시아의 기준을 따른다</a:t>
            </a:r>
            <a:r>
              <a:rPr lang="en-US" altLang="ko-KR"/>
              <a:t>?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/>
              <a:t>    </a:t>
            </a:r>
            <a:r>
              <a:rPr lang="ko-KR" altLang="en-US"/>
              <a:t>그럼 시베리아에서 태어난 아이는 수의 기운만을 받는가</a:t>
            </a:r>
            <a:r>
              <a:rPr lang="en-US" altLang="ko-KR"/>
              <a:t>?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466" y="4578545"/>
            <a:ext cx="8137090" cy="865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0189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철학은 언제 시작하는가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4569820" y="4042506"/>
            <a:ext cx="3113255" cy="3240734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 이후의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삶을 인정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8134600" y="4042506"/>
            <a:ext cx="14557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삶은 내세를 위한 전주곡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내세의 안온함을 위한 현세의 삶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endParaRPr lang="en-US" altLang="ko-KR" sz="4400">
              <a:solidFill>
                <a:srgbClr val="FFC000"/>
              </a:solidFill>
              <a:latin typeface="한컴산뜻돋움" panose="02000000000000000000" pitchFamily="2" charset="-127"/>
              <a:ea typeface="한컴산뜻돋움" panose="02000000000000000000" pitchFamily="2" charset="-127"/>
            </a:endParaRPr>
          </a:p>
          <a:p>
            <a:pPr algn="l"/>
            <a:r>
              <a:rPr lang="ko-KR" altLang="en-US" sz="4400">
                <a:solidFill>
                  <a:srgbClr val="FFC000"/>
                </a:solidFill>
                <a:latin typeface="한컴산뜻돋움" panose="02000000000000000000" pitchFamily="2" charset="-127"/>
                <a:ea typeface="한컴산뜻돋움" panose="02000000000000000000" pitchFamily="2" charset="-127"/>
              </a:rPr>
              <a:t> 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한컴산뜻돋움" panose="02000000000000000000" pitchFamily="2" charset="-127"/>
              </a:rPr>
              <a:t>  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내 삶을 다른 존재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&lt;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내세의 행복을 보장하는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&gt;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에 의지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=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철학의 부재</a:t>
            </a:r>
          </a:p>
        </p:txBody>
      </p:sp>
      <p:sp>
        <p:nvSpPr>
          <p:cNvPr id="15" name="사각형: 둥근 모서리 29">
            <a:extLst>
              <a:ext uri="{FF2B5EF4-FFF2-40B4-BE49-F238E27FC236}">
                <a16:creationId xmlns:a16="http://schemas.microsoft.com/office/drawing/2014/main" id="{053C38AD-0D81-40EF-8870-DDB900F10A28}"/>
              </a:ext>
            </a:extLst>
          </p:cNvPr>
          <p:cNvSpPr/>
          <p:nvPr/>
        </p:nvSpPr>
        <p:spPr>
          <a:xfrm>
            <a:off x="4569819" y="8154692"/>
            <a:ext cx="3113256" cy="3070729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 이후의 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삶을 부정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7817360" y="8144910"/>
            <a:ext cx="141282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→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삶의 유한성 인정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 이후에 나는 없음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 현세에서의 최대 행복을 갈구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행복의 방법론을 스스로 찾아야 함 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     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=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철학의 시작</a:t>
            </a:r>
          </a:p>
        </p:txBody>
      </p:sp>
    </p:spTree>
    <p:extLst>
      <p:ext uri="{BB962C8B-B14F-4D97-AF65-F5344CB8AC3E}">
        <p14:creationId xmlns:p14="http://schemas.microsoft.com/office/powerpoint/2010/main" val="66928120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아인슈타인의 일반상대성 이론</a:t>
            </a:r>
            <a:endParaRPr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1A57BFF-A73B-4552-91C3-0C8D47771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484266" y="5616324"/>
            <a:ext cx="5009494" cy="5009494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9D5E346-8726-4198-BC34-ECA312B85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880" y="4150946"/>
            <a:ext cx="9926146" cy="7360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4689945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아인슈타인의 일반상대성 이론</a:t>
            </a:r>
            <a:endParaRPr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C334CB-EEC8-489C-ABB0-ED0EC084BF18}"/>
              </a:ext>
            </a:extLst>
          </p:cNvPr>
          <p:cNvSpPr/>
          <p:nvPr/>
        </p:nvSpPr>
        <p:spPr>
          <a:xfrm>
            <a:off x="513821" y="4161016"/>
            <a:ext cx="23356357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1.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질량을 가진 물체는 시공간을 왜곡한다</a:t>
            </a: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marL="457200" lvl="0" indent="-457200" defTabSz="9144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2.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태양이 왜곡한 시공간안에서 지구는 태양 주변을 회전한다</a:t>
            </a: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3.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왜곡된 시공간 안에 놓인다는 말은 </a:t>
            </a:r>
            <a:r>
              <a:rPr lang="ko-KR" altLang="en-US" sz="4400" b="0" spc="-132" dirty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실시간으로 영향을 주고 받는다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는 말이다</a:t>
            </a: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4. </a:t>
            </a: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따라서 지구는 태양과 실시간으로 영향을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주고 받는다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5. </a:t>
            </a:r>
            <a:r>
              <a:rPr lang="ko-KR" altLang="en-US" sz="4400" b="0" spc="-132" dirty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지구와 태양과의 관계가 시시각각 각기 다른 기운을 만들며</a:t>
            </a:r>
            <a:r>
              <a:rPr lang="en-US" altLang="ko-KR" sz="4400" b="0" spc="-132" dirty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en-US" altLang="ko-KR" sz="4400" b="0" spc="-132" dirty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</a:t>
            </a:r>
            <a:r>
              <a:rPr lang="ko-KR" altLang="en-US" sz="4400" b="0" spc="-132" dirty="0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그 기운의 영향을 받아 태어난 유기체는 평생 그 기운의 영향을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받는다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  <a:endParaRPr lang="en-US" altLang="ko-KR" sz="4400" b="0" spc="-132" dirty="0">
              <a:solidFill>
                <a:srgbClr val="FF0000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0924613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아인슈타인의 일반상대성 이론</a:t>
            </a:r>
            <a:endParaRPr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C334CB-EEC8-489C-ABB0-ED0EC084BF18}"/>
              </a:ext>
            </a:extLst>
          </p:cNvPr>
          <p:cNvSpPr/>
          <p:nvPr/>
        </p:nvSpPr>
        <p:spPr>
          <a:xfrm>
            <a:off x="2702156" y="3825736"/>
            <a:ext cx="18979687" cy="807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정리하면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지구가 태양 주변을 공전하므로 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지구는 태양의 영향을 가장 크게 받고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그 태양의 영향력이 매년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계절마다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월마다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날마다 달라지므로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지구에 태어난 유기체는 태양과 지구의 변하는 관계에 영향을 받는다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lvl="0" defTabSz="914400" latinLnBrk="1">
              <a:lnSpc>
                <a:spcPct val="90000"/>
              </a:lnSpc>
              <a:spcBef>
                <a:spcPts val="1000"/>
              </a:spcBef>
            </a:pP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지구의 주인은 바로 태양이다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814284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유기체의 특성</a:t>
            </a:r>
            <a:endParaRPr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4C334CB-EEC8-489C-ABB0-ED0EC084BF18}"/>
              </a:ext>
            </a:extLst>
          </p:cNvPr>
          <p:cNvSpPr/>
          <p:nvPr/>
        </p:nvSpPr>
        <p:spPr>
          <a:xfrm>
            <a:off x="4805252" y="4628376"/>
            <a:ext cx="1759129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1.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기계와 달리 한번 멈추면 다시 원래대로 돌아가지 못한다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    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한시간 동안 멈춰있던 심장은 다시 뛰지 못한다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2.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즉 흐름이 끊어지면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다시금 제 흐름으로 돌아오지 못한다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3.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유기체에게 제일 중요한 것은 리듬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(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활동성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)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을 계속 유지하는 것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4.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따라서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삶을 가능하게 한 탄생 순간의 리듬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(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스파크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)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이 제일 중요한다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 </a:t>
            </a:r>
          </a:p>
          <a:p>
            <a:pPr algn="l"/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pPr algn="l"/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5.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sym typeface="Pretendard SemiBold"/>
              </a:rPr>
              <a:t>처음에 우리 심장을 뛰게 한 그 리듬이 평생 우리를 이끈다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sym typeface="Pretendard Semi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5616873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238106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길게 공부할 사람의 공부방법</a:t>
            </a:r>
            <a:endParaRPr/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818896" y="4645536"/>
            <a:ext cx="17637760" cy="497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/>
              <a:t>사주는 인간을 이해하는 훌륭한 도구이다</a:t>
            </a:r>
            <a:r>
              <a:rPr lang="en-US" altLang="ko-KR"/>
              <a:t>.</a:t>
            </a:r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/>
              <a:t>훌륭한 레시피를 지녔다고</a:t>
            </a:r>
            <a:r>
              <a:rPr lang="en-US" altLang="ko-KR"/>
              <a:t>, </a:t>
            </a:r>
            <a:r>
              <a:rPr lang="ko-KR" altLang="en-US"/>
              <a:t>누구나 위대한 요리사가 될 수 없듯이</a:t>
            </a:r>
            <a:endParaRPr lang="en-US" altLang="ko-KR"/>
          </a:p>
          <a:p>
            <a:pPr marL="0" indent="0" algn="l">
              <a:buNone/>
            </a:pPr>
            <a:r>
              <a:rPr lang="ko-KR" altLang="en-US"/>
              <a:t>사주 이론은 완벽하게 알더라도 훌륭한 역술가</a:t>
            </a:r>
            <a:r>
              <a:rPr lang="en-US" altLang="ko-KR"/>
              <a:t>, </a:t>
            </a:r>
            <a:r>
              <a:rPr lang="ko-KR" altLang="en-US"/>
              <a:t>상담가가 될 수 없다</a:t>
            </a:r>
            <a:r>
              <a:rPr lang="en-US" altLang="ko-KR"/>
              <a:t>.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ko-KR" altLang="en-US"/>
              <a:t>반드시 공부를 통해 나만의 통찰력을 확보해야 한다</a:t>
            </a:r>
            <a:r>
              <a:rPr lang="en-US" altLang="ko-KR"/>
              <a:t>. 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ko-KR" altLang="en-US">
                <a:solidFill>
                  <a:srgbClr val="FF0000"/>
                </a:solidFill>
              </a:rPr>
              <a:t>사주공부와 함께 꼭 책을 읽어서 자신의 통찰력을 기르자</a:t>
            </a:r>
            <a:r>
              <a:rPr lang="en-US" altLang="ko-KR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026" name="Picture 2" descr="미완의 베르세르크 작가는 갔지만 끝난 건 아니다 김동욱의 하이컬처 | 한경닷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560" y="7372544"/>
            <a:ext cx="9144000" cy="6085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92842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238106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 fontScale="92500"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길게 공부할 사람의 공부방법</a:t>
            </a:r>
            <a:endParaRPr/>
          </a:p>
        </p:txBody>
      </p:sp>
      <p:sp>
        <p:nvSpPr>
          <p:cNvPr id="8" name="결핍/고립 오행을 극하는 대운이 올 때"/>
          <p:cNvSpPr txBox="1"/>
          <p:nvPr/>
        </p:nvSpPr>
        <p:spPr>
          <a:xfrm>
            <a:off x="402076" y="5201052"/>
            <a:ext cx="16605764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/>
              <a:t>배우고 나서는 반드시 표현해야 한다</a:t>
            </a:r>
            <a:r>
              <a:rPr lang="en-US" altLang="ko-KR"/>
              <a:t>. </a:t>
            </a:r>
          </a:p>
          <a:p>
            <a:pPr algn="l"/>
            <a:endParaRPr lang="en-US" altLang="ko-KR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altLang="ko-KR">
                <a:solidFill>
                  <a:srgbClr val="FF0000"/>
                </a:solidFill>
              </a:rPr>
              <a:t>    </a:t>
            </a:r>
            <a:r>
              <a:rPr lang="ko-KR" altLang="en-US">
                <a:solidFill>
                  <a:srgbClr val="FF0000"/>
                </a:solidFill>
              </a:rPr>
              <a:t>블로그와 유튜브를 시작하자</a:t>
            </a:r>
            <a:r>
              <a:rPr lang="en-US" altLang="ko-KR">
                <a:solidFill>
                  <a:srgbClr val="FF0000"/>
                </a:solidFill>
              </a:rPr>
              <a:t>. </a:t>
            </a:r>
          </a:p>
          <a:p>
            <a:pPr marL="0" indent="0" algn="l">
              <a:buNone/>
            </a:pPr>
            <a:endParaRPr lang="en-US" altLang="ko-KR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altLang="ko-KR">
                <a:solidFill>
                  <a:srgbClr val="FF0000"/>
                </a:solidFill>
              </a:rPr>
              <a:t>    </a:t>
            </a:r>
            <a:r>
              <a:rPr lang="ko-KR" altLang="en-US"/>
              <a:t>자신의 홍보수단이 됨과 동시에 복습할 수 있는 최고의 도구이다</a:t>
            </a:r>
            <a:r>
              <a:rPr lang="en-US" altLang="ko-KR"/>
              <a:t>.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9836" y="5201052"/>
            <a:ext cx="6031676" cy="8034144"/>
          </a:xfrm>
          <a:prstGeom prst="rect">
            <a:avLst/>
          </a:prstGeom>
        </p:spPr>
      </p:pic>
      <p:sp>
        <p:nvSpPr>
          <p:cNvPr id="9" name="결핍/고립 오행을 극하는 대운이 올 때"/>
          <p:cNvSpPr txBox="1"/>
          <p:nvPr/>
        </p:nvSpPr>
        <p:spPr>
          <a:xfrm>
            <a:off x="402075" y="8948765"/>
            <a:ext cx="1354700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/>
              <a:t>수업시간에 제공되는 자료를 자유롭게 활용해도 좋다</a:t>
            </a:r>
            <a:r>
              <a:rPr lang="en-US" altLang="ko-KR"/>
              <a:t>. </a:t>
            </a:r>
          </a:p>
        </p:txBody>
      </p:sp>
      <p:sp>
        <p:nvSpPr>
          <p:cNvPr id="12" name="결핍/고립 오행을 극하는 대운이 올 때">
            <a:extLst>
              <a:ext uri="{FF2B5EF4-FFF2-40B4-BE49-F238E27FC236}">
                <a16:creationId xmlns:a16="http://schemas.microsoft.com/office/drawing/2014/main" id="{B66FF3CC-733D-42B3-B9BF-D63543D84043}"/>
              </a:ext>
            </a:extLst>
          </p:cNvPr>
          <p:cNvSpPr txBox="1"/>
          <p:nvPr/>
        </p:nvSpPr>
        <p:spPr>
          <a:xfrm>
            <a:off x="402075" y="10258888"/>
            <a:ext cx="17473549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/>
              <a:t>사주</a:t>
            </a:r>
            <a:r>
              <a:rPr lang="en-US" altLang="ko-KR"/>
              <a:t>! </a:t>
            </a:r>
            <a:r>
              <a:rPr lang="ko-KR" altLang="en-US"/>
              <a:t>빅띵</a:t>
            </a:r>
            <a:r>
              <a:rPr lang="en-US" altLang="ko-KR"/>
              <a:t>(BIG THING)</a:t>
            </a:r>
            <a:r>
              <a:rPr lang="ko-KR" altLang="en-US"/>
              <a:t>이다</a:t>
            </a:r>
            <a:r>
              <a:rPr lang="en-US" altLang="ko-KR"/>
              <a:t>!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en-US" altLang="ko-KR"/>
              <a:t>     </a:t>
            </a:r>
            <a:r>
              <a:rPr lang="ko-KR" altLang="en-US"/>
              <a:t>이미 변화가 시작되고 있고</a:t>
            </a:r>
            <a:r>
              <a:rPr lang="en-US" altLang="ko-KR"/>
              <a:t>, </a:t>
            </a:r>
            <a:r>
              <a:rPr lang="ko-KR" altLang="en-US"/>
              <a:t>젊고</a:t>
            </a:r>
            <a:r>
              <a:rPr lang="en-US" altLang="ko-KR"/>
              <a:t>, </a:t>
            </a:r>
            <a:r>
              <a:rPr lang="ko-KR" altLang="en-US"/>
              <a:t>똑똑한 사람들이 관심을 가지고 있다</a:t>
            </a:r>
            <a:r>
              <a:rPr lang="en-US" altLang="ko-KR"/>
              <a:t>.</a:t>
            </a:r>
          </a:p>
          <a:p>
            <a:pPr marL="0" indent="0" algn="l">
              <a:buNone/>
            </a:pPr>
            <a:r>
              <a:rPr lang="en-US" altLang="ko-KR"/>
              <a:t>    </a:t>
            </a:r>
          </a:p>
          <a:p>
            <a:pPr marL="0" indent="0" algn="l">
              <a:buNone/>
            </a:pPr>
            <a:r>
              <a:rPr lang="en-US" altLang="ko-KR"/>
              <a:t>      CHAT GPT, AI</a:t>
            </a:r>
            <a:r>
              <a:rPr lang="ko-KR" altLang="en-US"/>
              <a:t>가 절대 할 수 없는 것</a:t>
            </a:r>
            <a:r>
              <a:rPr lang="en-US" altLang="ko-KR"/>
              <a:t>, </a:t>
            </a:r>
            <a:r>
              <a:rPr lang="ko-KR" altLang="en-US"/>
              <a:t>상담 </a:t>
            </a:r>
            <a:r>
              <a:rPr lang="en-US" altLang="ko-KR"/>
              <a:t>!! </a:t>
            </a:r>
          </a:p>
        </p:txBody>
      </p:sp>
    </p:spTree>
    <p:extLst>
      <p:ext uri="{BB962C8B-B14F-4D97-AF65-F5344CB8AC3E}">
        <p14:creationId xmlns:p14="http://schemas.microsoft.com/office/powerpoint/2010/main" val="1427382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철학의 성립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5838782" y="3980618"/>
            <a:ext cx="13886132" cy="1848029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현세에서의 행복의 방법론을 찾기 위한 투쟁의 과정</a:t>
            </a:r>
            <a:endParaRPr lang="ko-KR" altLang="en-US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84C64-F544-427E-BF60-C21891BECD17}"/>
              </a:ext>
            </a:extLst>
          </p:cNvPr>
          <p:cNvSpPr txBox="1"/>
          <p:nvPr/>
        </p:nvSpPr>
        <p:spPr>
          <a:xfrm>
            <a:off x="5365269" y="6465118"/>
            <a:ext cx="1412823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  →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존재의 한계를 깨닫고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</a:p>
          <a:p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내가 누구인가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남이 누구인가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가족은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인간은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사회는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왜 살아야 하는가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 </a:t>
            </a: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어떻게 살아야 하는가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?</a:t>
            </a:r>
          </a:p>
          <a:p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끝없이 고민하는 것이 바로 철학이자</a:t>
            </a:r>
            <a:r>
              <a:rPr lang="en-US" altLang="ko-KR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, </a:t>
            </a:r>
            <a:r>
              <a:rPr lang="ko-KR" altLang="en-US" sz="4400" b="0" spc="-132">
                <a:solidFill>
                  <a:srgbClr val="FF0000"/>
                </a:solidFill>
                <a:latin typeface="Pretendard SemiBold"/>
                <a:ea typeface="Pretendard SemiBold"/>
                <a:cs typeface="Pretendard SemiBold"/>
              </a:rPr>
              <a:t>철학적인 자세</a:t>
            </a:r>
            <a:endParaRPr lang="ko-KR" altLang="en-US" sz="4400" b="0" spc="-132" dirty="0">
              <a:solidFill>
                <a:srgbClr val="FF0000"/>
              </a:solidFill>
              <a:latin typeface="Pretendard SemiBold"/>
              <a:ea typeface="Pretendard SemiBold"/>
              <a:cs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793454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현묘가 만난 사람들 </a:t>
            </a:r>
            <a:r>
              <a:rPr lang="en-US" altLang="ko-KR"/>
              <a:t>1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2968496" y="5028261"/>
            <a:ext cx="7690606" cy="1632436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니체를 통해 죽음을 생각하다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3589937" y="5026659"/>
            <a:ext cx="7690606" cy="163403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니체 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“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신은 죽었다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.”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9" name="부제목 2">
            <a:extLst>
              <a:ext uri="{FF2B5EF4-FFF2-40B4-BE49-F238E27FC236}">
                <a16:creationId xmlns:a16="http://schemas.microsoft.com/office/drawing/2014/main" id="{DC302225-1196-4C59-91DF-A3303DF69277}"/>
              </a:ext>
            </a:extLst>
          </p:cNvPr>
          <p:cNvSpPr txBox="1">
            <a:spLocks/>
          </p:cNvSpPr>
          <p:nvPr/>
        </p:nvSpPr>
        <p:spPr>
          <a:xfrm>
            <a:off x="7181700" y="7909907"/>
            <a:ext cx="865517" cy="400619"/>
          </a:xfrm>
          <a:prstGeom prst="rect">
            <a:avLst/>
          </a:prstGeom>
        </p:spPr>
        <p:txBody>
          <a:bodyPr>
            <a:noAutofit/>
          </a:bodyPr>
          <a:lstStyle>
            <a:lvl1pPr marL="251986" indent="-251986" algn="l" defTabSz="1007943" rtl="0" eaLnBrk="1" latinLnBrk="1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1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삶</a:t>
            </a:r>
          </a:p>
        </p:txBody>
      </p:sp>
      <p:sp>
        <p:nvSpPr>
          <p:cNvPr id="11" name="부제목 2">
            <a:extLst>
              <a:ext uri="{FF2B5EF4-FFF2-40B4-BE49-F238E27FC236}">
                <a16:creationId xmlns:a16="http://schemas.microsoft.com/office/drawing/2014/main" id="{2FB94AD7-0DE5-4E2C-B112-A735227BDB61}"/>
              </a:ext>
            </a:extLst>
          </p:cNvPr>
          <p:cNvSpPr txBox="1">
            <a:spLocks/>
          </p:cNvSpPr>
          <p:nvPr/>
        </p:nvSpPr>
        <p:spPr>
          <a:xfrm>
            <a:off x="1935326" y="7909909"/>
            <a:ext cx="2066341" cy="40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탄생</a:t>
            </a:r>
          </a:p>
        </p:txBody>
      </p:sp>
      <p:sp>
        <p:nvSpPr>
          <p:cNvPr id="13" name="부제목 2">
            <a:extLst>
              <a:ext uri="{FF2B5EF4-FFF2-40B4-BE49-F238E27FC236}">
                <a16:creationId xmlns:a16="http://schemas.microsoft.com/office/drawing/2014/main" id="{DADFD285-DB80-438E-A276-2023B037EA28}"/>
              </a:ext>
            </a:extLst>
          </p:cNvPr>
          <p:cNvSpPr txBox="1">
            <a:spLocks/>
          </p:cNvSpPr>
          <p:nvPr/>
        </p:nvSpPr>
        <p:spPr>
          <a:xfrm>
            <a:off x="11153847" y="7889949"/>
            <a:ext cx="1559013" cy="69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</a:t>
            </a: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id="{90E83BE8-0906-4C90-85D9-2502647ACABD}"/>
              </a:ext>
            </a:extLst>
          </p:cNvPr>
          <p:cNvSpPr txBox="1">
            <a:spLocks/>
          </p:cNvSpPr>
          <p:nvPr/>
        </p:nvSpPr>
        <p:spPr>
          <a:xfrm>
            <a:off x="14263160" y="7872039"/>
            <a:ext cx="3968867" cy="7307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4400" b="0" spc="-132" dirty="0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죽음 이후</a:t>
            </a:r>
          </a:p>
        </p:txBody>
      </p:sp>
      <p:sp>
        <p:nvSpPr>
          <p:cNvPr id="15" name="화살표: 오른쪽 2">
            <a:extLst>
              <a:ext uri="{FF2B5EF4-FFF2-40B4-BE49-F238E27FC236}">
                <a16:creationId xmlns:a16="http://schemas.microsoft.com/office/drawing/2014/main" id="{6F7FDD61-6A14-49AE-BCE5-9279579A3EB1}"/>
              </a:ext>
            </a:extLst>
          </p:cNvPr>
          <p:cNvSpPr/>
          <p:nvPr/>
        </p:nvSpPr>
        <p:spPr>
          <a:xfrm>
            <a:off x="2968496" y="9559736"/>
            <a:ext cx="9291927" cy="701731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래픽 4" descr="닫기">
            <a:extLst>
              <a:ext uri="{FF2B5EF4-FFF2-40B4-BE49-F238E27FC236}">
                <a16:creationId xmlns:a16="http://schemas.microsoft.com/office/drawing/2014/main" id="{79B5F993-0421-4F88-A6A9-CB7314A853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738220" y="9242721"/>
            <a:ext cx="1018746" cy="1018746"/>
          </a:xfrm>
          <a:prstGeom prst="rect">
            <a:avLst/>
          </a:prstGeom>
          <a:solidFill>
            <a:schemeClr val="accent5"/>
          </a:solidFill>
        </p:spPr>
      </p:pic>
    </p:spTree>
    <p:extLst>
      <p:ext uri="{BB962C8B-B14F-4D97-AF65-F5344CB8AC3E}">
        <p14:creationId xmlns:p14="http://schemas.microsoft.com/office/powerpoint/2010/main" val="24352927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현묘가 만난 사람들 </a:t>
            </a:r>
            <a:r>
              <a:rPr lang="en-US" altLang="ko-KR"/>
              <a:t>2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2968496" y="4698174"/>
            <a:ext cx="7668402" cy="1936142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조르바를 통해 유한한 삶을 어떻게 살지 생각하다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.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3589937" y="4698174"/>
            <a:ext cx="7690606" cy="1936142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니코스 카잔차키스 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  <a:p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“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그리스인 조르바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</a:rPr>
              <a:t>”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</a:endParaRPr>
          </a:p>
        </p:txBody>
      </p:sp>
      <p:sp>
        <p:nvSpPr>
          <p:cNvPr id="17" name="결핍/고립 오행을 극하는 대운이 올 때"/>
          <p:cNvSpPr txBox="1"/>
          <p:nvPr/>
        </p:nvSpPr>
        <p:spPr>
          <a:xfrm>
            <a:off x="3968983" y="9049109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현실을 향유하는 절대적 자유주의자의 경지 </a:t>
            </a:r>
            <a:endParaRPr lang="en-US" altLang="ko-KR"/>
          </a:p>
        </p:txBody>
      </p:sp>
      <p:sp>
        <p:nvSpPr>
          <p:cNvPr id="18" name="결핍/고립 오행을 극하는 대운이 올 때"/>
          <p:cNvSpPr txBox="1"/>
          <p:nvPr/>
        </p:nvSpPr>
        <p:spPr>
          <a:xfrm>
            <a:off x="3968983" y="7501127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생에 대한 무한한 집착</a:t>
            </a:r>
            <a:endParaRPr lang="en-US" altLang="ko-KR"/>
          </a:p>
        </p:txBody>
      </p:sp>
      <p:sp>
        <p:nvSpPr>
          <p:cNvPr id="19" name="결핍/고립 오행을 극하는 대운이 올 때"/>
          <p:cNvSpPr txBox="1"/>
          <p:nvPr/>
        </p:nvSpPr>
        <p:spPr>
          <a:xfrm>
            <a:off x="3968983" y="10721093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내 앞에 주어진 순간을 극도의 집중력으로 향유</a:t>
            </a:r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38254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현묘가 만난 사람들 </a:t>
            </a:r>
            <a:r>
              <a:rPr lang="en-US" altLang="ko-KR"/>
              <a:t>3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2987158" y="4395092"/>
            <a:ext cx="7668402" cy="1932375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도덕경을 통해 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조화와 균형의 방법을 찾다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3487923" y="4393490"/>
            <a:ext cx="7690606" cy="193397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노자</a:t>
            </a:r>
            <a:endParaRPr lang="en-US" altLang="ko-KR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  <a:p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“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도덕경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”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7" name="결핍/고립 오행을 극하는 대운이 올 때"/>
          <p:cNvSpPr txBox="1"/>
          <p:nvPr/>
        </p:nvSpPr>
        <p:spPr>
          <a:xfrm>
            <a:off x="3968983" y="9049109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부정적인 것들의 역할을 다시 정립하다</a:t>
            </a:r>
            <a:r>
              <a:rPr lang="en-US" altLang="ko-KR"/>
              <a:t>. –</a:t>
            </a:r>
            <a:r>
              <a:rPr lang="ko-KR" altLang="en-US"/>
              <a:t>조르바의 한계극복</a:t>
            </a:r>
            <a:endParaRPr lang="en-US" altLang="ko-KR" dirty="0"/>
          </a:p>
        </p:txBody>
      </p:sp>
      <p:sp>
        <p:nvSpPr>
          <p:cNvPr id="18" name="결핍/고립 오행을 극하는 대운이 올 때"/>
          <p:cNvSpPr txBox="1"/>
          <p:nvPr/>
        </p:nvSpPr>
        <p:spPr>
          <a:xfrm>
            <a:off x="3968983" y="7501127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반대편에 있는 것들과의 상호교류와 조화</a:t>
            </a:r>
            <a:r>
              <a:rPr lang="en-US" altLang="ko-KR"/>
              <a:t>!</a:t>
            </a:r>
            <a:r>
              <a:rPr lang="ko-KR" altLang="en-US"/>
              <a:t> 그것이 바로 도</a:t>
            </a:r>
            <a:r>
              <a:rPr lang="en-US" altLang="ko-KR"/>
              <a:t>!</a:t>
            </a:r>
            <a:endParaRPr lang="en-US" altLang="ko-KR" dirty="0"/>
          </a:p>
        </p:txBody>
      </p:sp>
      <p:sp>
        <p:nvSpPr>
          <p:cNvPr id="19" name="결핍/고립 오행을 극하는 대운이 올 때"/>
          <p:cNvSpPr txBox="1"/>
          <p:nvPr/>
        </p:nvSpPr>
        <p:spPr>
          <a:xfrm>
            <a:off x="3968983" y="10721093"/>
            <a:ext cx="17209546" cy="711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r>
              <a:rPr lang="ko-KR" altLang="en-US"/>
              <a:t>아름다운 것과 모욕적인 것</a:t>
            </a:r>
            <a:r>
              <a:rPr lang="en-US" altLang="ko-KR"/>
              <a:t>,</a:t>
            </a:r>
            <a:r>
              <a:rPr lang="ko-KR" altLang="en-US"/>
              <a:t> 그 모두가 내 인생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265037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자아도취에 빠지다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561198" y="4601945"/>
            <a:ext cx="7668402" cy="1932375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도덕경 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=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신선들의 교과서</a:t>
            </a: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9274186" y="4600343"/>
            <a:ext cx="8364371" cy="193397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나는 이제 드디어 신선이 되었다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.</a:t>
            </a:r>
            <a:endParaRPr lang="ko-KR" altLang="en-US" sz="44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18" name="결핍/고립 오행을 극하는 대운이 올 때"/>
          <p:cNvSpPr txBox="1"/>
          <p:nvPr/>
        </p:nvSpPr>
        <p:spPr>
          <a:xfrm>
            <a:off x="5153046" y="7519151"/>
            <a:ext cx="10746318" cy="3149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558800" indent="-558800" defTabSz="2438400">
              <a:lnSpc>
                <a:spcPct val="90000"/>
              </a:lnSpc>
              <a:buClr>
                <a:schemeClr val="accent5"/>
              </a:buClr>
              <a:buSzPct val="123000"/>
              <a:buChar char="•"/>
              <a:defRPr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defRPr>
            </a:lvl1pPr>
          </a:lstStyle>
          <a:p>
            <a:pPr algn="l"/>
            <a:r>
              <a:rPr lang="ko-KR" altLang="en-US"/>
              <a:t>삶과 죽음</a:t>
            </a:r>
            <a:r>
              <a:rPr lang="en-US" altLang="ko-KR"/>
              <a:t>, </a:t>
            </a:r>
            <a:r>
              <a:rPr lang="ko-KR" altLang="en-US"/>
              <a:t>인생의 진리</a:t>
            </a:r>
            <a:r>
              <a:rPr lang="en-US" altLang="ko-KR"/>
              <a:t>, </a:t>
            </a:r>
          </a:p>
          <a:p>
            <a:pPr algn="l"/>
            <a:endParaRPr lang="en-US" altLang="ko-KR"/>
          </a:p>
          <a:p>
            <a:pPr marL="0" indent="0" algn="l">
              <a:buNone/>
            </a:pPr>
            <a:r>
              <a:rPr lang="ko-KR" altLang="en-US"/>
              <a:t>   우주 자연의 법칙을 깨닫고</a:t>
            </a:r>
            <a:r>
              <a:rPr lang="en-US" altLang="ko-KR"/>
              <a:t>,</a:t>
            </a:r>
          </a:p>
          <a:p>
            <a:pPr marL="0" indent="0" algn="l">
              <a:buNone/>
            </a:pPr>
            <a:endParaRPr lang="en-US" altLang="ko-KR"/>
          </a:p>
          <a:p>
            <a:pPr marL="0" indent="0" algn="l">
              <a:buNone/>
            </a:pPr>
            <a:r>
              <a:rPr lang="ko-KR" altLang="en-US"/>
              <a:t>   드디어 진정한 자유의 경지에 오르다</a:t>
            </a:r>
            <a:r>
              <a:rPr lang="en-US" altLang="ko-KR"/>
              <a:t>.</a:t>
            </a:r>
            <a:endParaRPr lang="en-US" altLang="ko-KR" dirty="0"/>
          </a:p>
        </p:txBody>
      </p:sp>
      <p:pic>
        <p:nvPicPr>
          <p:cNvPr id="11" name="Picture 2" descr="https://t1.daumcdn.net/cfile/blog/261D1D4F5280240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143" y="2474354"/>
            <a:ext cx="4867322" cy="89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7425172" y="11653563"/>
            <a:ext cx="695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김홍도 </a:t>
            </a:r>
            <a:r>
              <a:rPr lang="en-US" altLang="ko-KR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&lt;</a:t>
            </a:r>
            <a:r>
              <a:rPr lang="ko-KR" altLang="en-US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노자출관도</a:t>
            </a:r>
            <a:r>
              <a:rPr lang="en-US" altLang="ko-KR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(</a:t>
            </a:r>
            <a:r>
              <a:rPr lang="ko-KR" altLang="en-US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老子出關圖</a:t>
            </a:r>
            <a:r>
              <a:rPr lang="en-US" altLang="ko-KR" sz="36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)&gt;</a:t>
            </a:r>
            <a:endParaRPr lang="ko-KR" altLang="en-US" sz="3600" b="0" spc="-132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3435011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현실에서는 쭈구리</a:t>
            </a:r>
            <a:endParaRPr/>
          </a:p>
        </p:txBody>
      </p:sp>
      <p:sp>
        <p:nvSpPr>
          <p:cNvPr id="12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830161" y="6865064"/>
            <a:ext cx="7668402" cy="1932375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마음은 신선이지만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현실의 문제는 하나도 해결하지 못함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sp>
        <p:nvSpPr>
          <p:cNvPr id="8" name="사각형: 둥근 모서리 28">
            <a:extLst>
              <a:ext uri="{FF2B5EF4-FFF2-40B4-BE49-F238E27FC236}">
                <a16:creationId xmlns:a16="http://schemas.microsoft.com/office/drawing/2014/main" id="{D41F312D-BBFE-43FB-93EA-69C5EE4C1E4B}"/>
              </a:ext>
            </a:extLst>
          </p:cNvPr>
          <p:cNvSpPr/>
          <p:nvPr/>
        </p:nvSpPr>
        <p:spPr>
          <a:xfrm>
            <a:off x="14715349" y="6863462"/>
            <a:ext cx="8364371" cy="1933977"/>
          </a:xfrm>
          <a:prstGeom prst="roundRect">
            <a:avLst/>
          </a:prstGeom>
          <a:noFill/>
          <a:ln w="635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지속되는 반목과 갈등</a:t>
            </a:r>
            <a:r>
              <a:rPr lang="en-US" altLang="ko-KR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, </a:t>
            </a:r>
          </a:p>
          <a:p>
            <a:r>
              <a:rPr lang="ko-KR" altLang="en-US" sz="4400" b="0" spc="-132">
                <a:solidFill>
                  <a:srgbClr val="5E5E5E"/>
                </a:solidFill>
                <a:latin typeface="Pretendard SemiBold"/>
                <a:ea typeface="Pretendard SemiBold"/>
                <a:cs typeface="Pretendard SemiBold"/>
                <a:sym typeface="Pretendard SemiBold"/>
              </a:rPr>
              <a:t>오히려 도덕경이 독이 됨</a:t>
            </a:r>
            <a:endParaRPr lang="en-US" altLang="ko-KR" sz="4400" b="0" spc="-132" dirty="0">
              <a:solidFill>
                <a:srgbClr val="5E5E5E"/>
              </a:solidFill>
              <a:latin typeface="Pretendard SemiBold"/>
              <a:ea typeface="Pretendard SemiBold"/>
              <a:cs typeface="Pretendard SemiBold"/>
              <a:sym typeface="Pretendard SemiBold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071" y="5817153"/>
            <a:ext cx="4084028" cy="408402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883508" y="5889293"/>
            <a:ext cx="3831841" cy="408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2923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현묘의 사주명리…"/>
          <p:cNvSpPr/>
          <p:nvPr/>
        </p:nvSpPr>
        <p:spPr>
          <a:xfrm>
            <a:off x="1689100" y="600904"/>
            <a:ext cx="3116152" cy="1034785"/>
          </a:xfrm>
          <a:prstGeom prst="roundRect">
            <a:avLst>
              <a:gd name="adj" fmla="val 18410"/>
            </a:avLst>
          </a:prstGeom>
          <a:gradFill>
            <a:gsLst>
              <a:gs pos="0">
                <a:srgbClr val="189AB4"/>
              </a:gs>
              <a:gs pos="100000">
                <a:srgbClr val="C0C8A1"/>
              </a:gs>
            </a:gsLst>
            <a:lin ang="10213991"/>
          </a:gradFill>
          <a:ln w="12700">
            <a:miter lim="400000"/>
          </a:ln>
          <a:effectLst>
            <a:outerShdw blurRad="63500" dist="25400" dir="5400000" rotWithShape="0">
              <a:srgbClr val="000000">
                <a:alpha val="309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>
              <a:defRPr sz="24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현묘의 사주명리</a:t>
            </a:r>
          </a:p>
          <a:p>
            <a:pPr>
              <a:defRPr sz="26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t>입문</a:t>
            </a:r>
          </a:p>
        </p:txBody>
      </p:sp>
      <p:sp>
        <p:nvSpPr>
          <p:cNvPr id="126" name="제2강 음양, 오행, 오행의 상생상극"/>
          <p:cNvSpPr txBox="1"/>
          <p:nvPr/>
        </p:nvSpPr>
        <p:spPr>
          <a:xfrm>
            <a:off x="5153045" y="610133"/>
            <a:ext cx="4484731" cy="101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>
              <a:defRPr sz="3600">
                <a:solidFill>
                  <a:srgbClr val="5E5E5E"/>
                </a:solidFill>
              </a:defRPr>
            </a:lvl1pPr>
          </a:lstStyle>
          <a:p>
            <a:r>
              <a:t>제</a:t>
            </a:r>
            <a:r>
              <a:rPr lang="en-US"/>
              <a:t>1</a:t>
            </a:r>
            <a:r>
              <a:t>강 </a:t>
            </a:r>
            <a:r>
              <a:rPr lang="ko-KR" altLang="en-US"/>
              <a:t>오리엔테이션</a:t>
            </a:r>
            <a:endParaRPr/>
          </a:p>
        </p:txBody>
      </p:sp>
      <p:pic>
        <p:nvPicPr>
          <p:cNvPr id="135" name="CI ofiicial.png" descr="CI ofiici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0245" y="12299894"/>
            <a:ext cx="763511" cy="93530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건강"/>
          <p:cNvSpPr txBox="1"/>
          <p:nvPr/>
        </p:nvSpPr>
        <p:spPr>
          <a:xfrm>
            <a:off x="4890492" y="1852747"/>
            <a:ext cx="14603016" cy="150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lnSpc>
                <a:spcPct val="90000"/>
              </a:lnSpc>
              <a:defRPr sz="9200" b="0" spc="91">
                <a:latin typeface="Pretendard Bold"/>
                <a:ea typeface="Pretendard Bold"/>
                <a:cs typeface="Pretendard Bold"/>
                <a:sym typeface="Pretendard Bold"/>
              </a:defRPr>
            </a:lvl1pPr>
          </a:lstStyle>
          <a:p>
            <a:r>
              <a:rPr lang="ko-KR" altLang="en-US"/>
              <a:t>주역에서 답을 찾으려 하다</a:t>
            </a:r>
            <a:endParaRPr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49" y="4097969"/>
            <a:ext cx="16156102" cy="74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035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나눔고딕 ExtraBold"/>
        <a:ea typeface="나눔고딕 ExtraBold"/>
        <a:cs typeface="나눔고딕 Extra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나눔고딕 ExtraBold"/>
        <a:ea typeface="나눔고딕 ExtraBold"/>
        <a:cs typeface="나눔고딕 ExtraBold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1117</Words>
  <Application>Microsoft Office PowerPoint</Application>
  <PresentationFormat>사용자 지정</PresentationFormat>
  <Paragraphs>269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4" baseType="lpstr">
      <vt:lpstr>Helvetica Neue</vt:lpstr>
      <vt:lpstr>Helvetica Neue Light</vt:lpstr>
      <vt:lpstr>Helvetica Neue Medium</vt:lpstr>
      <vt:lpstr>Pretendard Bold</vt:lpstr>
      <vt:lpstr>Pretendard SemiBold</vt:lpstr>
      <vt:lpstr>나눔고딕 ExtraBold</vt:lpstr>
      <vt:lpstr>한컴산뜻돋움</vt:lpstr>
      <vt:lpstr>Arial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제1강 오리엔테이션</dc:title>
  <dc:creator>현묘</dc:creator>
  <cp:lastModifiedBy>소원 최</cp:lastModifiedBy>
  <cp:revision>56</cp:revision>
  <dcterms:modified xsi:type="dcterms:W3CDTF">2023-07-13T05:15:50Z</dcterms:modified>
</cp:coreProperties>
</file>