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8" r:id="rId4"/>
    <p:sldId id="287" r:id="rId5"/>
    <p:sldId id="288" r:id="rId6"/>
    <p:sldId id="289" r:id="rId7"/>
    <p:sldId id="290" r:id="rId8"/>
    <p:sldId id="291" r:id="rId9"/>
    <p:sldId id="292" r:id="rId10"/>
    <p:sldId id="294" r:id="rId11"/>
    <p:sldId id="293" r:id="rId12"/>
    <p:sldId id="295" r:id="rId13"/>
    <p:sldId id="296" r:id="rId14"/>
    <p:sldId id="297" r:id="rId15"/>
    <p:sldId id="298" r:id="rId16"/>
    <p:sldId id="306" r:id="rId17"/>
    <p:sldId id="300" r:id="rId18"/>
    <p:sldId id="299" r:id="rId19"/>
    <p:sldId id="307" r:id="rId20"/>
    <p:sldId id="301" r:id="rId21"/>
    <p:sldId id="302" r:id="rId22"/>
    <p:sldId id="304" r:id="rId23"/>
    <p:sldId id="305" r:id="rId24"/>
    <p:sldId id="308" r:id="rId25"/>
    <p:sldId id="309" r:id="rId26"/>
    <p:sldId id="312" r:id="rId27"/>
    <p:sldId id="313" r:id="rId28"/>
    <p:sldId id="314" r:id="rId29"/>
    <p:sldId id="311" r:id="rId30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3" orient="horz" pos="42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1D3"/>
    <a:srgbClr val="E7E6D4"/>
    <a:srgbClr val="F3F4F5"/>
    <a:srgbClr val="F5F6F6"/>
    <a:srgbClr val="E9E9D6"/>
    <a:srgbClr val="DED3D4"/>
    <a:srgbClr val="DFD3D5"/>
    <a:srgbClr val="E7ECF1"/>
    <a:srgbClr val="E7E7D4"/>
    <a:srgbClr val="D8D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432" y="72"/>
      </p:cViewPr>
      <p:guideLst>
        <p:guide pos="7680"/>
        <p:guide orient="horz" pos="42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1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8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63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32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86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73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1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10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7BC0580-852D-6E13-9B06-ABCAAA1D1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25" r="1044" b="1037"/>
          <a:stretch/>
        </p:blipFill>
        <p:spPr>
          <a:xfrm>
            <a:off x="0" y="-1"/>
            <a:ext cx="24384002" cy="1371600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FB36601-F5D6-E514-E24F-4FBF92CC258F}"/>
              </a:ext>
            </a:extLst>
          </p:cNvPr>
          <p:cNvSpPr/>
          <p:nvPr userDrawn="1"/>
        </p:nvSpPr>
        <p:spPr>
          <a:xfrm>
            <a:off x="-870859" y="0"/>
            <a:ext cx="870858" cy="1426324"/>
          </a:xfrm>
          <a:prstGeom prst="rect">
            <a:avLst/>
          </a:prstGeom>
          <a:solidFill>
            <a:srgbClr val="E8EAEE"/>
          </a:solidFill>
          <a:ln>
            <a:solidFill>
              <a:srgbClr val="282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34CFCAE-815E-6A9D-6358-9272D1059EF4}"/>
              </a:ext>
            </a:extLst>
          </p:cNvPr>
          <p:cNvSpPr/>
          <p:nvPr userDrawn="1"/>
        </p:nvSpPr>
        <p:spPr>
          <a:xfrm>
            <a:off x="-870859" y="1426324"/>
            <a:ext cx="870858" cy="1426324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D716DED-7B8D-08C8-6F97-51295467FE72}"/>
              </a:ext>
            </a:extLst>
          </p:cNvPr>
          <p:cNvSpPr/>
          <p:nvPr userDrawn="1"/>
        </p:nvSpPr>
        <p:spPr>
          <a:xfrm>
            <a:off x="-870863" y="2852648"/>
            <a:ext cx="870858" cy="1426324"/>
          </a:xfrm>
          <a:prstGeom prst="rect">
            <a:avLst/>
          </a:prstGeom>
          <a:solidFill>
            <a:srgbClr val="282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B2FE700-9649-84EC-1F33-843D44049EBD}"/>
              </a:ext>
            </a:extLst>
          </p:cNvPr>
          <p:cNvSpPr/>
          <p:nvPr userDrawn="1"/>
        </p:nvSpPr>
        <p:spPr>
          <a:xfrm>
            <a:off x="-5" y="-2"/>
            <a:ext cx="24384000" cy="13716000"/>
          </a:xfrm>
          <a:prstGeom prst="rect">
            <a:avLst/>
          </a:prstGeom>
          <a:solidFill>
            <a:srgbClr val="E8EA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pic>
        <p:nvPicPr>
          <p:cNvPr id="6" name="CI ofiicial.png" descr="CI ofiicial.png">
            <a:extLst>
              <a:ext uri="{FF2B5EF4-FFF2-40B4-BE49-F238E27FC236}">
                <a16:creationId xmlns:a16="http://schemas.microsoft.com/office/drawing/2014/main" id="{140EA30F-4424-2E03-B212-D1E5D1231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55060" y="12372445"/>
            <a:ext cx="873882" cy="10705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2E6FCE-09A5-4794-AFC4-F3413374107D}"/>
              </a:ext>
            </a:extLst>
          </p:cNvPr>
          <p:cNvSpPr txBox="1"/>
          <p:nvPr userDrawn="1"/>
        </p:nvSpPr>
        <p:spPr>
          <a:xfrm>
            <a:off x="22066560" y="12933143"/>
            <a:ext cx="2317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입문 </a:t>
            </a:r>
            <a:r>
              <a:rPr lang="en-US" altLang="ko-KR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6</a:t>
            </a:r>
            <a:r>
              <a:rPr lang="ko-KR" altLang="en-US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 </a:t>
            </a:r>
            <a:fld id="{5730EA38-2EF9-4594-82E1-2C28EA0BC398}" type="slidenum">
              <a:rPr lang="en-US" altLang="ko-KR" sz="3600" smtClean="0">
                <a:solidFill>
                  <a:srgbClr val="0070C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‹#›</a:t>
            </a:fld>
            <a:r>
              <a:rPr lang="en-US" altLang="ko-KR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-29</a:t>
            </a: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75505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1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37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1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8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5CE30-46C4-4D2F-B8F8-84C475F8C957}" type="datetimeFigureOut">
              <a:rPr lang="ko-KR" altLang="en-US" smtClean="0"/>
              <a:t>2023-08-22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0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800" rtl="0" eaLnBrk="1" latinLnBrk="1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대각선 방향 모서리 8">
            <a:extLst>
              <a:ext uri="{FF2B5EF4-FFF2-40B4-BE49-F238E27FC236}">
                <a16:creationId xmlns:a16="http://schemas.microsoft.com/office/drawing/2014/main" id="{F191B2AF-5447-5B42-3421-E4221D2F5501}"/>
              </a:ext>
            </a:extLst>
          </p:cNvPr>
          <p:cNvSpPr/>
          <p:nvPr/>
        </p:nvSpPr>
        <p:spPr>
          <a:xfrm>
            <a:off x="8704629" y="5431138"/>
            <a:ext cx="6974741" cy="9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FFC6E-1932-3577-0E76-8C0D478CF9DD}"/>
              </a:ext>
            </a:extLst>
          </p:cNvPr>
          <p:cNvSpPr txBox="1"/>
          <p:nvPr/>
        </p:nvSpPr>
        <p:spPr>
          <a:xfrm>
            <a:off x="9310441" y="3346062"/>
            <a:ext cx="5763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spc="6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4000" spc="600" dirty="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4000" spc="6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4000" spc="6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CA2C6-E8EF-1801-5B8D-E59C648CAEFE}"/>
              </a:ext>
            </a:extLst>
          </p:cNvPr>
          <p:cNvSpPr txBox="1"/>
          <p:nvPr/>
        </p:nvSpPr>
        <p:spPr>
          <a:xfrm>
            <a:off x="10669786" y="5528332"/>
            <a:ext cx="3044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제 </a:t>
            </a:r>
            <a:r>
              <a:rPr lang="en-US" altLang="ko-KR" sz="4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6</a:t>
            </a:r>
            <a:r>
              <a:rPr lang="ko-KR" altLang="en-US" sz="4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</a:t>
            </a:r>
            <a:r>
              <a:rPr lang="en-US" altLang="ko-KR" sz="4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4400" dirty="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B153F-7804-7B16-1399-9460957F79D9}"/>
              </a:ext>
            </a:extLst>
          </p:cNvPr>
          <p:cNvSpPr txBox="1"/>
          <p:nvPr/>
        </p:nvSpPr>
        <p:spPr>
          <a:xfrm>
            <a:off x="7600839" y="7202141"/>
            <a:ext cx="91823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자수부터 해수까지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4E66679-68CA-8102-176D-9FDB1F39C7DB}"/>
              </a:ext>
            </a:extLst>
          </p:cNvPr>
          <p:cNvCxnSpPr>
            <a:cxnSpLocks/>
          </p:cNvCxnSpPr>
          <p:nvPr/>
        </p:nvCxnSpPr>
        <p:spPr>
          <a:xfrm>
            <a:off x="5583979" y="4374291"/>
            <a:ext cx="13216041" cy="0"/>
          </a:xfrm>
          <a:prstGeom prst="line">
            <a:avLst/>
          </a:prstGeom>
          <a:ln w="19050">
            <a:solidFill>
              <a:srgbClr val="282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78374FA4-C5CB-C4E2-AECB-BF8FD38FAF36}"/>
              </a:ext>
            </a:extLst>
          </p:cNvPr>
          <p:cNvCxnSpPr>
            <a:cxnSpLocks/>
          </p:cNvCxnSpPr>
          <p:nvPr/>
        </p:nvCxnSpPr>
        <p:spPr>
          <a:xfrm>
            <a:off x="5583979" y="9518821"/>
            <a:ext cx="13216041" cy="0"/>
          </a:xfrm>
          <a:prstGeom prst="line">
            <a:avLst/>
          </a:prstGeom>
          <a:ln w="19050">
            <a:solidFill>
              <a:srgbClr val="282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63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25D3B8B4-79FC-8E8C-96A3-A80438BFFCD0}"/>
              </a:ext>
            </a:extLst>
          </p:cNvPr>
          <p:cNvSpPr/>
          <p:nvPr/>
        </p:nvSpPr>
        <p:spPr>
          <a:xfrm>
            <a:off x="4081879" y="3789696"/>
            <a:ext cx="7696847" cy="7696847"/>
          </a:xfrm>
          <a:prstGeom prst="donut">
            <a:avLst>
              <a:gd name="adj" fmla="val 2108"/>
            </a:avLst>
          </a:prstGeom>
          <a:solidFill>
            <a:srgbClr val="36A2B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6C44511-980A-A824-4F3A-6089E0BE3417}"/>
              </a:ext>
            </a:extLst>
          </p:cNvPr>
          <p:cNvSpPr txBox="1"/>
          <p:nvPr/>
        </p:nvSpPr>
        <p:spPr>
          <a:xfrm>
            <a:off x="7301766" y="2219346"/>
            <a:ext cx="12763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토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土</a:t>
            </a:r>
            <a:endParaRPr lang="en-US" altLang="ko-KR" sz="3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0B73E3-32D5-76E6-E31B-1A2F79BE1365}"/>
              </a:ext>
            </a:extLst>
          </p:cNvPr>
          <p:cNvSpPr txBox="1"/>
          <p:nvPr/>
        </p:nvSpPr>
        <p:spPr>
          <a:xfrm>
            <a:off x="613179" y="5366752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가족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목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木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CB1D0C4-4C58-4F0D-7CC4-128F33032BC9}"/>
              </a:ext>
            </a:extLst>
          </p:cNvPr>
          <p:cNvSpPr txBox="1"/>
          <p:nvPr/>
        </p:nvSpPr>
        <p:spPr>
          <a:xfrm>
            <a:off x="12282432" y="6008659"/>
            <a:ext cx="2980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을목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계수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무토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8E3B53B-0064-6DB5-6017-DE9D36E3F349}"/>
              </a:ext>
            </a:extLst>
          </p:cNvPr>
          <p:cNvSpPr txBox="1"/>
          <p:nvPr/>
        </p:nvSpPr>
        <p:spPr>
          <a:xfrm>
            <a:off x="12422472" y="9141053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계춘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季春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564FB9-F540-C5F3-F8F0-6EFFA5D48291}"/>
              </a:ext>
            </a:extLst>
          </p:cNvPr>
          <p:cNvSpPr txBox="1"/>
          <p:nvPr/>
        </p:nvSpPr>
        <p:spPr>
          <a:xfrm>
            <a:off x="774624" y="8894000"/>
            <a:ext cx="25619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고지 </a:t>
            </a:r>
            <a:r>
              <a:rPr lang="en-US" altLang="ko-KR" sz="3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3800">
                <a:latin typeface="휴먼모음T" panose="02030504000101010101" pitchFamily="18" charset="-127"/>
                <a:ea typeface="휴먼모음T" panose="02030504000101010101" pitchFamily="18" charset="-127"/>
              </a:rPr>
              <a:t>庫地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8B0C24-8E8C-99AA-7B86-3DE12696E9DF}"/>
              </a:ext>
            </a:extLst>
          </p:cNvPr>
          <p:cNvSpPr txBox="1"/>
          <p:nvPr/>
        </p:nvSpPr>
        <p:spPr>
          <a:xfrm>
            <a:off x="622798" y="5981317"/>
            <a:ext cx="25907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水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59CB212-0C92-D599-34E0-EDBAD12B5F35}"/>
              </a:ext>
            </a:extLst>
          </p:cNvPr>
          <p:cNvSpPr/>
          <p:nvPr/>
        </p:nvSpPr>
        <p:spPr>
          <a:xfrm>
            <a:off x="6091218" y="5778578"/>
            <a:ext cx="3678170" cy="3678170"/>
          </a:xfrm>
          <a:prstGeom prst="ellipse">
            <a:avLst/>
          </a:prstGeom>
          <a:solidFill>
            <a:srgbClr val="E7E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4F660-1440-19CA-675A-E36A042514E8}"/>
              </a:ext>
            </a:extLst>
          </p:cNvPr>
          <p:cNvSpPr txBox="1"/>
          <p:nvPr/>
        </p:nvSpPr>
        <p:spPr>
          <a:xfrm>
            <a:off x="6949907" y="6661573"/>
            <a:ext cx="19607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진토</a:t>
            </a:r>
            <a:endParaRPr lang="en-US" altLang="ko-KR" sz="7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  <a:p>
            <a:pPr algn="ctr"/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辰土</a:t>
            </a:r>
            <a:endParaRPr lang="ko-KR" altLang="en-US" sz="6000" b="1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626B3AC-9070-9BAB-77F2-88F6F421E959}"/>
              </a:ext>
            </a:extLst>
          </p:cNvPr>
          <p:cNvSpPr/>
          <p:nvPr/>
        </p:nvSpPr>
        <p:spPr>
          <a:xfrm>
            <a:off x="7040297" y="3010384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9DF97-CFCC-2A29-579D-E1AB8E9DC9A3}"/>
              </a:ext>
            </a:extLst>
          </p:cNvPr>
          <p:cNvSpPr txBox="1"/>
          <p:nvPr/>
        </p:nvSpPr>
        <p:spPr>
          <a:xfrm>
            <a:off x="7369892" y="3561835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75A1BC5-FC38-C9A8-7168-27A1B00DA1C1}"/>
              </a:ext>
            </a:extLst>
          </p:cNvPr>
          <p:cNvSpPr/>
          <p:nvPr/>
        </p:nvSpPr>
        <p:spPr>
          <a:xfrm>
            <a:off x="10467315" y="5056265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7D4DC2F-605F-49E6-F863-C7F474B87B72}"/>
              </a:ext>
            </a:extLst>
          </p:cNvPr>
          <p:cNvSpPr/>
          <p:nvPr/>
        </p:nvSpPr>
        <p:spPr>
          <a:xfrm>
            <a:off x="10387545" y="8566742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F0DF3-54F4-6CAE-581D-C503106F66CF}"/>
              </a:ext>
            </a:extLst>
          </p:cNvPr>
          <p:cNvSpPr txBox="1"/>
          <p:nvPr/>
        </p:nvSpPr>
        <p:spPr>
          <a:xfrm>
            <a:off x="10717140" y="9170621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5CC6050-499F-0E34-213D-E1328C8D90E1}"/>
              </a:ext>
            </a:extLst>
          </p:cNvPr>
          <p:cNvSpPr/>
          <p:nvPr/>
        </p:nvSpPr>
        <p:spPr>
          <a:xfrm>
            <a:off x="3770353" y="8566742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9A9F5-5DC3-4F35-1381-17C64DADA0B6}"/>
              </a:ext>
            </a:extLst>
          </p:cNvPr>
          <p:cNvSpPr txBox="1"/>
          <p:nvPr/>
        </p:nvSpPr>
        <p:spPr>
          <a:xfrm>
            <a:off x="4099948" y="9141053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역할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81ECAF9-4DCE-06BB-3E1E-4EFAF401E4FE}"/>
              </a:ext>
            </a:extLst>
          </p:cNvPr>
          <p:cNvSpPr/>
          <p:nvPr/>
        </p:nvSpPr>
        <p:spPr>
          <a:xfrm>
            <a:off x="3613279" y="5056265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5CD13-4C93-90D9-B38F-639007AFB045}"/>
              </a:ext>
            </a:extLst>
          </p:cNvPr>
          <p:cNvSpPr txBox="1"/>
          <p:nvPr/>
        </p:nvSpPr>
        <p:spPr>
          <a:xfrm>
            <a:off x="10558182" y="5674813"/>
            <a:ext cx="1588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지장간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9C2E3-865B-8F73-4E29-BD6F1581CCBE}"/>
              </a:ext>
            </a:extLst>
          </p:cNvPr>
          <p:cNvSpPr txBox="1"/>
          <p:nvPr/>
        </p:nvSpPr>
        <p:spPr>
          <a:xfrm>
            <a:off x="6057455" y="12369538"/>
            <a:ext cx="372890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4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오전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7:30~9:30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7ACBAC1-4B30-1F49-F7FA-7886F303B02B}"/>
              </a:ext>
            </a:extLst>
          </p:cNvPr>
          <p:cNvSpPr/>
          <p:nvPr/>
        </p:nvSpPr>
        <p:spPr>
          <a:xfrm>
            <a:off x="7040297" y="104449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06DF-250C-C515-1187-5AA42FFAE309}"/>
              </a:ext>
            </a:extLst>
          </p:cNvPr>
          <p:cNvSpPr txBox="1"/>
          <p:nvPr/>
        </p:nvSpPr>
        <p:spPr>
          <a:xfrm>
            <a:off x="7379510" y="10746108"/>
            <a:ext cx="11208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67423A-F34C-BBC2-6EC5-6917D300A6F5}"/>
              </a:ext>
            </a:extLst>
          </p:cNvPr>
          <p:cNvSpPr txBox="1"/>
          <p:nvPr/>
        </p:nvSpPr>
        <p:spPr>
          <a:xfrm>
            <a:off x="12735292" y="5290820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乙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17E6B0-4178-D6DE-29B0-2696D91FA81C}"/>
              </a:ext>
            </a:extLst>
          </p:cNvPr>
          <p:cNvSpPr txBox="1"/>
          <p:nvPr/>
        </p:nvSpPr>
        <p:spPr>
          <a:xfrm>
            <a:off x="14137894" y="5290820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戊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C5563-F4E3-5BBE-E460-A8A200168B59}"/>
              </a:ext>
            </a:extLst>
          </p:cNvPr>
          <p:cNvSpPr txBox="1"/>
          <p:nvPr/>
        </p:nvSpPr>
        <p:spPr>
          <a:xfrm>
            <a:off x="467650" y="9584623"/>
            <a:ext cx="317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계절을 닫는 작용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9CA04-4F3E-C0DF-2673-A507D2DF0442}"/>
              </a:ext>
            </a:extLst>
          </p:cNvPr>
          <p:cNvSpPr txBox="1"/>
          <p:nvPr/>
        </p:nvSpPr>
        <p:spPr>
          <a:xfrm>
            <a:off x="3706806" y="5405929"/>
            <a:ext cx="1588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본질과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성향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B627ECDA-9336-1823-7B09-62DC2CD829D6}"/>
              </a:ext>
            </a:extLst>
          </p:cNvPr>
          <p:cNvCxnSpPr>
            <a:cxnSpLocks/>
          </p:cNvCxnSpPr>
          <p:nvPr/>
        </p:nvCxnSpPr>
        <p:spPr>
          <a:xfrm flipH="1">
            <a:off x="11983103" y="3220477"/>
            <a:ext cx="2476941" cy="2185452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2EB8B589-9B80-B69E-57B2-388EEB793BF1}"/>
              </a:ext>
            </a:extLst>
          </p:cNvPr>
          <p:cNvCxnSpPr>
            <a:cxnSpLocks/>
          </p:cNvCxnSpPr>
          <p:nvPr/>
        </p:nvCxnSpPr>
        <p:spPr>
          <a:xfrm flipH="1">
            <a:off x="14453695" y="3226826"/>
            <a:ext cx="1306192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82EB22F-6091-2EFE-334B-F318BAA6D322}"/>
              </a:ext>
            </a:extLst>
          </p:cNvPr>
          <p:cNvSpPr txBox="1"/>
          <p:nvPr/>
        </p:nvSpPr>
        <p:spPr>
          <a:xfrm>
            <a:off x="16384400" y="1834506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지장간의</a:t>
            </a:r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의미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C3C7F4-3E5A-B862-EDF6-830B050636EE}"/>
              </a:ext>
            </a:extLst>
          </p:cNvPr>
          <p:cNvSpPr txBox="1"/>
          <p:nvPr/>
        </p:nvSpPr>
        <p:spPr>
          <a:xfrm>
            <a:off x="16380771" y="10187445"/>
            <a:ext cx="484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시간적 특성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A66553-C540-D132-0F76-6137EC63063C}"/>
              </a:ext>
            </a:extLst>
          </p:cNvPr>
          <p:cNvSpPr txBox="1"/>
          <p:nvPr/>
        </p:nvSpPr>
        <p:spPr>
          <a:xfrm>
            <a:off x="16551164" y="11148202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끝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2C6302-05E9-3202-6362-6883BBBB76C4}"/>
              </a:ext>
            </a:extLst>
          </p:cNvPr>
          <p:cNvSpPr txBox="1"/>
          <p:nvPr/>
        </p:nvSpPr>
        <p:spPr>
          <a:xfrm>
            <a:off x="16551164" y="13037234"/>
            <a:ext cx="5186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새로운 통합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크게 활개칠 준비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새로운 정치력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12B571-F26D-69ED-45AB-A99D44C7357B}"/>
              </a:ext>
            </a:extLst>
          </p:cNvPr>
          <p:cNvSpPr txBox="1"/>
          <p:nvPr/>
        </p:nvSpPr>
        <p:spPr>
          <a:xfrm>
            <a:off x="16551164" y="11581211"/>
            <a:ext cx="4692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기대와 이상의 힘이 한데 모임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두루뭉술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endParaRPr lang="ko-KR" altLang="en-US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4FFF75E2-D15B-3F82-E68E-CB3538A528CB}"/>
              </a:ext>
            </a:extLst>
          </p:cNvPr>
          <p:cNvSpPr/>
          <p:nvPr/>
        </p:nvSpPr>
        <p:spPr>
          <a:xfrm>
            <a:off x="16380771" y="11289501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6AFB44-A23C-29D7-EF8D-2A95AB79EEA2}"/>
              </a:ext>
            </a:extLst>
          </p:cNvPr>
          <p:cNvSpPr txBox="1"/>
          <p:nvPr/>
        </p:nvSpPr>
        <p:spPr>
          <a:xfrm>
            <a:off x="16551164" y="12530285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본격적인 활동의 시간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88618659-71BE-AE70-C6A3-A91B41907D46}"/>
              </a:ext>
            </a:extLst>
          </p:cNvPr>
          <p:cNvSpPr/>
          <p:nvPr/>
        </p:nvSpPr>
        <p:spPr>
          <a:xfrm>
            <a:off x="16380771" y="12671584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D1C7E5EA-EF6B-535E-4A32-94368EC582EB}"/>
              </a:ext>
            </a:extLst>
          </p:cNvPr>
          <p:cNvCxnSpPr>
            <a:cxnSpLocks/>
          </p:cNvCxnSpPr>
          <p:nvPr/>
        </p:nvCxnSpPr>
        <p:spPr>
          <a:xfrm flipH="1">
            <a:off x="8578490" y="11716047"/>
            <a:ext cx="5327460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BF796031-963A-95E0-DB63-2835674D3887}"/>
              </a:ext>
            </a:extLst>
          </p:cNvPr>
          <p:cNvCxnSpPr>
            <a:cxnSpLocks/>
          </p:cNvCxnSpPr>
          <p:nvPr/>
        </p:nvCxnSpPr>
        <p:spPr>
          <a:xfrm flipH="1">
            <a:off x="13905950" y="11231236"/>
            <a:ext cx="1972225" cy="481458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FCBAD74-8739-9C9F-D6BD-BBD809BE1F7B}"/>
              </a:ext>
            </a:extLst>
          </p:cNvPr>
          <p:cNvSpPr txBox="1"/>
          <p:nvPr/>
        </p:nvSpPr>
        <p:spPr>
          <a:xfrm>
            <a:off x="13436593" y="5290820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癸</a:t>
            </a:r>
          </a:p>
        </p:txBody>
      </p: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C928244D-9E92-C5FB-36D2-2CB350D9B244}"/>
              </a:ext>
            </a:extLst>
          </p:cNvPr>
          <p:cNvGrpSpPr/>
          <p:nvPr/>
        </p:nvGrpSpPr>
        <p:grpSpPr>
          <a:xfrm>
            <a:off x="16384400" y="2795263"/>
            <a:ext cx="5853359" cy="985024"/>
            <a:chOff x="17064400" y="2735629"/>
            <a:chExt cx="5853359" cy="98502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3223C1C-1458-6AB4-EC22-207D0D03BE75}"/>
                </a:ext>
              </a:extLst>
            </p:cNvPr>
            <p:cNvSpPr txBox="1"/>
            <p:nvPr/>
          </p:nvSpPr>
          <p:spPr>
            <a:xfrm>
              <a:off x="17234793" y="2735629"/>
              <a:ext cx="2654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정기의 의미 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무토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D47B58B-9082-06B8-5DFB-9C13F8DA0E62}"/>
                </a:ext>
              </a:extLst>
            </p:cNvPr>
            <p:cNvSpPr txBox="1"/>
            <p:nvPr/>
          </p:nvSpPr>
          <p:spPr>
            <a:xfrm>
              <a:off x="17234793" y="3320543"/>
              <a:ext cx="5682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명예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체면치레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융합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공동체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통합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자신감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자만심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75F6618C-E3F3-8CBB-D0E9-F8B72D7CE4A3}"/>
                </a:ext>
              </a:extLst>
            </p:cNvPr>
            <p:cNvSpPr/>
            <p:nvPr/>
          </p:nvSpPr>
          <p:spPr>
            <a:xfrm>
              <a:off x="17064400" y="2876928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68FBB354-7C62-1EE1-5763-1B0DA909E142}"/>
              </a:ext>
            </a:extLst>
          </p:cNvPr>
          <p:cNvGrpSpPr/>
          <p:nvPr/>
        </p:nvGrpSpPr>
        <p:grpSpPr>
          <a:xfrm>
            <a:off x="16384400" y="4198390"/>
            <a:ext cx="8087118" cy="1751461"/>
            <a:chOff x="17064400" y="4645617"/>
            <a:chExt cx="8087118" cy="175146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63411FD-2C13-0186-4291-334D3E4BECFF}"/>
                </a:ext>
              </a:extLst>
            </p:cNvPr>
            <p:cNvSpPr txBox="1"/>
            <p:nvPr/>
          </p:nvSpPr>
          <p:spPr>
            <a:xfrm>
              <a:off x="17234793" y="5185958"/>
              <a:ext cx="7067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속으로 감추어 많은 것을 담아두고 겉으로 표출하지 않는 특성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61E5A1-E156-9805-0A85-1EAB6A5EEA1E}"/>
                </a:ext>
              </a:extLst>
            </p:cNvPr>
            <p:cNvSpPr txBox="1"/>
            <p:nvPr/>
          </p:nvSpPr>
          <p:spPr>
            <a:xfrm>
              <a:off x="17234793" y="4645617"/>
              <a:ext cx="46826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양간인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정기가 </a:t>
              </a:r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음간들을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품고 있음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044210C-99B0-788C-BAF7-0A19743D2158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E6185CB-3FD2-51B7-F2B6-A09822576389}"/>
                </a:ext>
              </a:extLst>
            </p:cNvPr>
            <p:cNvSpPr txBox="1"/>
            <p:nvPr/>
          </p:nvSpPr>
          <p:spPr>
            <a:xfrm>
              <a:off x="17241980" y="5583434"/>
              <a:ext cx="72426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어두운 과거를 감추고 밖으로는 화려함을 추구하는 왜곡과 모순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133E878-22E2-3E66-ACB2-A57936BCB8B5}"/>
                </a:ext>
              </a:extLst>
            </p:cNvPr>
            <p:cNvSpPr txBox="1"/>
            <p:nvPr/>
          </p:nvSpPr>
          <p:spPr>
            <a:xfrm>
              <a:off x="17241980" y="5996968"/>
              <a:ext cx="79095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극과 극을 넘나드는 삶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변신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겉으로는 감정적이지만 속으로는 차분함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E4417070-533A-F7A0-A498-B161C25577AF}"/>
              </a:ext>
            </a:extLst>
          </p:cNvPr>
          <p:cNvGrpSpPr/>
          <p:nvPr/>
        </p:nvGrpSpPr>
        <p:grpSpPr>
          <a:xfrm>
            <a:off x="16384400" y="6367954"/>
            <a:ext cx="5586433" cy="1762514"/>
            <a:chOff x="17064400" y="6727977"/>
            <a:chExt cx="5586433" cy="176251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9CFF70D-AD0C-C55D-6DD4-EDB8742DA7B9}"/>
                </a:ext>
              </a:extLst>
            </p:cNvPr>
            <p:cNvSpPr txBox="1"/>
            <p:nvPr/>
          </p:nvSpPr>
          <p:spPr>
            <a:xfrm>
              <a:off x="17234793" y="7268318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박학다식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endPara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A06D3B4-1A47-080B-532C-0A7DFCAE1225}"/>
                </a:ext>
              </a:extLst>
            </p:cNvPr>
            <p:cNvSpPr txBox="1"/>
            <p:nvPr/>
          </p:nvSpPr>
          <p:spPr>
            <a:xfrm>
              <a:off x="17234793" y="6727977"/>
              <a:ext cx="2050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습토이자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옥토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id="{52CE8C33-97B2-12BD-5D14-AD85546A9051}"/>
                </a:ext>
              </a:extLst>
            </p:cNvPr>
            <p:cNvSpPr/>
            <p:nvPr/>
          </p:nvSpPr>
          <p:spPr>
            <a:xfrm>
              <a:off x="17064400" y="686927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D1412BF-186A-735F-9D9E-C713C5601E24}"/>
                </a:ext>
              </a:extLst>
            </p:cNvPr>
            <p:cNvSpPr txBox="1"/>
            <p:nvPr/>
          </p:nvSpPr>
          <p:spPr>
            <a:xfrm>
              <a:off x="17241980" y="7668366"/>
              <a:ext cx="25010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종합적인 수용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포용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endPara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2E96EE6-DC0E-2A92-A688-B4D4752A5F71}"/>
                </a:ext>
              </a:extLst>
            </p:cNvPr>
            <p:cNvSpPr txBox="1"/>
            <p:nvPr/>
          </p:nvSpPr>
          <p:spPr>
            <a:xfrm>
              <a:off x="17241980" y="8090381"/>
              <a:ext cx="5408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종합적인 방식으로 업무에 임함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백화점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만물상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  <a:endPara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96E21152-E905-E178-6B53-2E9A5B4604DD}"/>
              </a:ext>
            </a:extLst>
          </p:cNvPr>
          <p:cNvGrpSpPr/>
          <p:nvPr/>
        </p:nvGrpSpPr>
        <p:grpSpPr>
          <a:xfrm>
            <a:off x="16382232" y="8548572"/>
            <a:ext cx="7413081" cy="940451"/>
            <a:chOff x="17064400" y="8759802"/>
            <a:chExt cx="7413081" cy="94045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C2AF4EC-263E-7555-CE4F-9A8046A54F4A}"/>
                </a:ext>
              </a:extLst>
            </p:cNvPr>
            <p:cNvSpPr txBox="1"/>
            <p:nvPr/>
          </p:nvSpPr>
          <p:spPr>
            <a:xfrm>
              <a:off x="17234793" y="9300143"/>
              <a:ext cx="72426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겨울의 기억을 저장함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겨을의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부드러움과 여유를 품에 안고 버팀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47B0594-F4EC-F7D7-BD49-B4EF6CB9C7D4}"/>
                </a:ext>
              </a:extLst>
            </p:cNvPr>
            <p:cNvSpPr txBox="1"/>
            <p:nvPr/>
          </p:nvSpPr>
          <p:spPr>
            <a:xfrm>
              <a:off x="17234793" y="8759802"/>
              <a:ext cx="6338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지장간의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중기가 이전 계절의 기운을 안고 있음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60BF42EB-9DAF-8867-8627-1DEC64F51681}"/>
                </a:ext>
              </a:extLst>
            </p:cNvPr>
            <p:cNvSpPr/>
            <p:nvPr/>
          </p:nvSpPr>
          <p:spPr>
            <a:xfrm>
              <a:off x="17064400" y="8901101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99" name="직선 연결선 98">
            <a:extLst>
              <a:ext uri="{FF2B5EF4-FFF2-40B4-BE49-F238E27FC236}">
                <a16:creationId xmlns:a16="http://schemas.microsoft.com/office/drawing/2014/main" id="{2E1CC895-7F9B-5BC4-26F5-8CE274962C1B}"/>
              </a:ext>
            </a:extLst>
          </p:cNvPr>
          <p:cNvCxnSpPr>
            <a:cxnSpLocks/>
          </p:cNvCxnSpPr>
          <p:nvPr/>
        </p:nvCxnSpPr>
        <p:spPr>
          <a:xfrm flipH="1" flipV="1">
            <a:off x="11893077" y="9961608"/>
            <a:ext cx="2215495" cy="107777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5C8A405E-0DA4-83F6-F3BB-E186FAC855DE}"/>
              </a:ext>
            </a:extLst>
          </p:cNvPr>
          <p:cNvCxnSpPr>
            <a:cxnSpLocks/>
          </p:cNvCxnSpPr>
          <p:nvPr/>
        </p:nvCxnSpPr>
        <p:spPr>
          <a:xfrm flipH="1">
            <a:off x="14108572" y="11039378"/>
            <a:ext cx="1769603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ECE5048-CE8F-F277-D818-B2B6274F0B7A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F3D4170E-8B6F-E363-9A97-1FAF25BDDDD3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86" name="사각형: 둥근 대각선 방향 모서리 85">
              <a:extLst>
                <a:ext uri="{FF2B5EF4-FFF2-40B4-BE49-F238E27FC236}">
                  <a16:creationId xmlns:a16="http://schemas.microsoft.com/office/drawing/2014/main" id="{ECFF548F-B7D6-2EC7-D140-9C13981C27B8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604A771-6ACF-7813-CC7E-7996BA72761E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367C0BE0-2743-7659-40E0-06830633B8CD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365E9EC-28D9-97F8-C989-1882DE111F14}"/>
              </a:ext>
            </a:extLst>
          </p:cNvPr>
          <p:cNvSpPr txBox="1"/>
          <p:nvPr/>
        </p:nvSpPr>
        <p:spPr>
          <a:xfrm>
            <a:off x="475332" y="1432106"/>
            <a:ext cx="3995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6938AD4-D338-B1B0-57AE-E217A16169F9}"/>
              </a:ext>
            </a:extLst>
          </p:cNvPr>
          <p:cNvSpPr txBox="1"/>
          <p:nvPr/>
        </p:nvSpPr>
        <p:spPr>
          <a:xfrm>
            <a:off x="4909721" y="1708764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진토란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123F986-7770-BF05-CEAC-62F510681BF7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508F282-9732-CB9C-4B9A-DA65E6E3992B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497EE77-7FDF-6AEF-8A46-19528584FB18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D8C07A-43DD-5414-3537-1413CA891963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E209B427-3678-8FCF-BF27-E0BE1A74790E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FA9EEA72-7C0A-4F73-D4E9-48D4EA6D1D0D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42CEB0BD-DFBA-696A-3C50-A5C4F157F473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62B68B5C-04EA-2330-8408-141CCEB54199}"/>
              </a:ext>
            </a:extLst>
          </p:cNvPr>
          <p:cNvSpPr txBox="1"/>
          <p:nvPr/>
        </p:nvSpPr>
        <p:spPr>
          <a:xfrm>
            <a:off x="16551164" y="12055748"/>
            <a:ext cx="6546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미래비전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동기부여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용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신비의 동물</a:t>
            </a:r>
            <a:r>
              <a:rPr lang="en-US" altLang="ko-KR" sz="2000">
                <a:solidFill>
                  <a:srgbClr val="FF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허황된 꿈</a:t>
            </a:r>
            <a:r>
              <a:rPr lang="en-US" altLang="ko-KR" sz="2000">
                <a:solidFill>
                  <a:srgbClr val="FF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비현실</a:t>
            </a:r>
            <a:r>
              <a:rPr lang="en-US" altLang="ko-KR" sz="2000">
                <a:solidFill>
                  <a:srgbClr val="FF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2000" dirty="0">
              <a:solidFill>
                <a:srgbClr val="FF0000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302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63BC9A-AA85-9A7D-1ABD-4C4144FF7985}"/>
              </a:ext>
            </a:extLst>
          </p:cNvPr>
          <p:cNvSpPr txBox="1"/>
          <p:nvPr/>
        </p:nvSpPr>
        <p:spPr>
          <a:xfrm>
            <a:off x="5545386" y="10586051"/>
            <a:ext cx="2972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포구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물통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소방관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55B31-DC2E-CC87-3C63-820CAAF86EC2}"/>
              </a:ext>
            </a:extLst>
          </p:cNvPr>
          <p:cNvSpPr txBox="1"/>
          <p:nvPr/>
        </p:nvSpPr>
        <p:spPr>
          <a:xfrm>
            <a:off x="17837118" y="9635479"/>
            <a:ext cx="4968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지나온 시기의 경험을 </a:t>
            </a:r>
            <a:r>
              <a:rPr lang="ko-KR" altLang="en-US" sz="28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끌어모음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AC37C5-7641-69FC-73F6-E85E06036981}"/>
              </a:ext>
            </a:extLst>
          </p:cNvPr>
          <p:cNvSpPr txBox="1"/>
          <p:nvPr/>
        </p:nvSpPr>
        <p:spPr>
          <a:xfrm>
            <a:off x="17837118" y="10298170"/>
            <a:ext cx="5357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힘의 축적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큰 꿈을 향해 터를 다짐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BE8CCF-1B56-DDC2-F7AA-4330E6B96292}"/>
              </a:ext>
            </a:extLst>
          </p:cNvPr>
          <p:cNvSpPr txBox="1"/>
          <p:nvPr/>
        </p:nvSpPr>
        <p:spPr>
          <a:xfrm>
            <a:off x="7210639" y="5052043"/>
            <a:ext cx="9958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끈기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고집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은근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근면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성실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명예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생각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72659-DAAE-86EF-E937-4519E3A5C939}"/>
              </a:ext>
            </a:extLst>
          </p:cNvPr>
          <p:cNvSpPr txBox="1"/>
          <p:nvPr/>
        </p:nvSpPr>
        <p:spPr>
          <a:xfrm>
            <a:off x="6477437" y="2794571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AD838-D751-D98B-E058-43D4A1ED74AC}"/>
              </a:ext>
            </a:extLst>
          </p:cNvPr>
          <p:cNvSpPr txBox="1"/>
          <p:nvPr/>
        </p:nvSpPr>
        <p:spPr>
          <a:xfrm>
            <a:off x="7209303" y="3691161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키워드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A7F4B6-C719-6C48-C190-3331A48361AC}"/>
              </a:ext>
            </a:extLst>
          </p:cNvPr>
          <p:cNvSpPr txBox="1"/>
          <p:nvPr/>
        </p:nvSpPr>
        <p:spPr>
          <a:xfrm>
            <a:off x="2336964" y="8455377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A5FF08-751C-BD2A-8002-BC1712CC93C4}"/>
              </a:ext>
            </a:extLst>
          </p:cNvPr>
          <p:cNvSpPr txBox="1"/>
          <p:nvPr/>
        </p:nvSpPr>
        <p:spPr>
          <a:xfrm>
            <a:off x="3068830" y="9347929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물상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1D98FAAB-6B26-E4AE-6A94-4FB3EEAA3D44}"/>
              </a:ext>
            </a:extLst>
          </p:cNvPr>
          <p:cNvCxnSpPr>
            <a:cxnSpLocks/>
          </p:cNvCxnSpPr>
          <p:nvPr/>
        </p:nvCxnSpPr>
        <p:spPr>
          <a:xfrm>
            <a:off x="5063589" y="9003634"/>
            <a:ext cx="0" cy="2413000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02101B8-7F6C-BD7B-DBD7-A4AD4A37586B}"/>
              </a:ext>
            </a:extLst>
          </p:cNvPr>
          <p:cNvSpPr txBox="1"/>
          <p:nvPr/>
        </p:nvSpPr>
        <p:spPr>
          <a:xfrm>
            <a:off x="13493498" y="8399053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0F0796-7A99-4224-F4E3-4A87BF97F7EC}"/>
              </a:ext>
            </a:extLst>
          </p:cNvPr>
          <p:cNvSpPr txBox="1"/>
          <p:nvPr/>
        </p:nvSpPr>
        <p:spPr>
          <a:xfrm>
            <a:off x="14223113" y="9347929"/>
            <a:ext cx="28520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운에서의</a:t>
            </a:r>
            <a:endParaRPr lang="en-US" altLang="ko-KR" sz="5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ko-KR" altLang="en-US" sz="5400" dirty="0" err="1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진토</a:t>
            </a:r>
            <a:endParaRPr lang="ko-KR" altLang="en-US" sz="5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7BAEA194-A478-48FF-FE07-5EDDA5413215}"/>
              </a:ext>
            </a:extLst>
          </p:cNvPr>
          <p:cNvCxnSpPr>
            <a:cxnSpLocks/>
          </p:cNvCxnSpPr>
          <p:nvPr/>
        </p:nvCxnSpPr>
        <p:spPr>
          <a:xfrm>
            <a:off x="17395774" y="9003634"/>
            <a:ext cx="0" cy="2413000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F82D3A-41C6-924E-C267-D8693D52362C}"/>
              </a:ext>
            </a:extLst>
          </p:cNvPr>
          <p:cNvSpPr txBox="1"/>
          <p:nvPr/>
        </p:nvSpPr>
        <p:spPr>
          <a:xfrm>
            <a:off x="5545386" y="9191869"/>
            <a:ext cx="2972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진흙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습지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웅덩이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1E485-D10C-F4E7-96ED-9EFFC0B71F9C}"/>
              </a:ext>
            </a:extLst>
          </p:cNvPr>
          <p:cNvSpPr txBox="1"/>
          <p:nvPr/>
        </p:nvSpPr>
        <p:spPr>
          <a:xfrm>
            <a:off x="5545386" y="9888960"/>
            <a:ext cx="3849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댐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물탱크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저수지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습지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8E20C-EAD8-CDD2-6DCD-95EB7F23A0AB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780AA0C-6310-F5F1-88A3-9267A3AF2F09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9" name="사각형: 둥근 대각선 방향 모서리 8">
              <a:extLst>
                <a:ext uri="{FF2B5EF4-FFF2-40B4-BE49-F238E27FC236}">
                  <a16:creationId xmlns:a16="http://schemas.microsoft.com/office/drawing/2014/main" id="{F70F1F30-7F43-CA4F-EA83-B1D1D268D2BB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380C45-CCB9-EB76-C7F6-25D995C783C7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DE5CBED-E156-379B-9AEE-4DA6BE9031A9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E445F-9EB9-AF32-550F-8203DC08B739}"/>
              </a:ext>
            </a:extLst>
          </p:cNvPr>
          <p:cNvSpPr txBox="1"/>
          <p:nvPr/>
        </p:nvSpPr>
        <p:spPr>
          <a:xfrm>
            <a:off x="475332" y="1432106"/>
            <a:ext cx="3995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A1F81-093F-B9E1-195A-FF00FB737C84}"/>
              </a:ext>
            </a:extLst>
          </p:cNvPr>
          <p:cNvSpPr txBox="1"/>
          <p:nvPr/>
        </p:nvSpPr>
        <p:spPr>
          <a:xfrm>
            <a:off x="4909721" y="1708764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진토의</a:t>
            </a:r>
            <a:r>
              <a:rPr lang="ko-KR" altLang="en-US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특징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57B7B-C662-2650-AC32-B6BE314F5899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ED60B2-2F96-9E63-8ADE-71AE8603904D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2B043C-F4DC-B4F4-CACB-1EA8F34EBEB7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99D807-1BD8-A23E-6634-3093D786C8F8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A61180B7-AC85-5AEB-1C2D-E0DB736D60B2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3095DC27-06C9-6483-69FB-34FFDF96845C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3461AC6E-C872-3848-FE8B-D64A27F02B34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71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25D3B8B4-79FC-8E8C-96A3-A80438BFFCD0}"/>
              </a:ext>
            </a:extLst>
          </p:cNvPr>
          <p:cNvSpPr/>
          <p:nvPr/>
        </p:nvSpPr>
        <p:spPr>
          <a:xfrm>
            <a:off x="4285629" y="3806262"/>
            <a:ext cx="7696847" cy="7696847"/>
          </a:xfrm>
          <a:prstGeom prst="donut">
            <a:avLst>
              <a:gd name="adj" fmla="val 2108"/>
            </a:avLst>
          </a:prstGeom>
          <a:solidFill>
            <a:srgbClr val="36A2B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0BD663-2A03-B4B4-345B-87BDB0A4657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6367250-C9E5-A778-7C4D-CB5B1B5809E0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40" name="사각형: 둥근 대각선 방향 모서리 39">
              <a:extLst>
                <a:ext uri="{FF2B5EF4-FFF2-40B4-BE49-F238E27FC236}">
                  <a16:creationId xmlns:a16="http://schemas.microsoft.com/office/drawing/2014/main" id="{72191F3D-1A4C-BEB3-5E3F-C55C327DADE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35D4F4-07CF-C49E-D0EE-E1697E1B1CAA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9BF9031-B499-17D8-3C86-3BED1BD3411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3F23B0-C295-782C-26E6-25FB43991CAB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여름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D2D179-4E0A-68EC-00A7-1A651D5FF428}"/>
              </a:ext>
            </a:extLst>
          </p:cNvPr>
          <p:cNvSpPr txBox="1"/>
          <p:nvPr/>
        </p:nvSpPr>
        <p:spPr>
          <a:xfrm>
            <a:off x="5592170" y="1709102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사화란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6EA2FB-1DEB-FC36-879F-FAFF8203D4CC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EEF7D6-68B3-2948-3038-6F0DFCDDD242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BE919A-8667-157D-CB72-E3402CB3E6FF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FFD743-DBEE-2CA0-000C-7C4895D75F5B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C04D3A7B-91AA-BEEE-AF6D-8A546CEFD34E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E346730B-41AE-6145-9EED-B5346DA4BC0B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573EAF4-4A36-D5E1-53EA-425B5A22DFD7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6C44511-980A-A824-4F3A-6089E0BE3417}"/>
              </a:ext>
            </a:extLst>
          </p:cNvPr>
          <p:cNvSpPr txBox="1"/>
          <p:nvPr/>
        </p:nvSpPr>
        <p:spPr>
          <a:xfrm>
            <a:off x="7505515" y="2235912"/>
            <a:ext cx="12763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火</a:t>
            </a:r>
            <a:endParaRPr lang="en-US" altLang="ko-KR" sz="3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0B73E3-32D5-76E6-E31B-1A2F79BE1365}"/>
              </a:ext>
            </a:extLst>
          </p:cNvPr>
          <p:cNvSpPr txBox="1"/>
          <p:nvPr/>
        </p:nvSpPr>
        <p:spPr>
          <a:xfrm>
            <a:off x="816929" y="5383318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가족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火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564FB9-F540-C5F3-F8F0-6EFFA5D48291}"/>
              </a:ext>
            </a:extLst>
          </p:cNvPr>
          <p:cNvSpPr txBox="1"/>
          <p:nvPr/>
        </p:nvSpPr>
        <p:spPr>
          <a:xfrm>
            <a:off x="968756" y="8910566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생지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生地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8B0C24-8E8C-99AA-7B86-3DE12696E9DF}"/>
              </a:ext>
            </a:extLst>
          </p:cNvPr>
          <p:cNvSpPr txBox="1"/>
          <p:nvPr/>
        </p:nvSpPr>
        <p:spPr>
          <a:xfrm>
            <a:off x="816930" y="5997883"/>
            <a:ext cx="26100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금 </a:t>
            </a:r>
            <a:r>
              <a:rPr lang="ko-KR" altLang="en-US" sz="3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金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59CB212-0C92-D599-34E0-EDBAD12B5F35}"/>
              </a:ext>
            </a:extLst>
          </p:cNvPr>
          <p:cNvSpPr/>
          <p:nvPr/>
        </p:nvSpPr>
        <p:spPr>
          <a:xfrm>
            <a:off x="6294968" y="5795144"/>
            <a:ext cx="3678170" cy="3678170"/>
          </a:xfrm>
          <a:prstGeom prst="ellipse">
            <a:avLst/>
          </a:prstGeom>
          <a:solidFill>
            <a:srgbClr val="DFD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4F660-1440-19CA-675A-E36A042514E8}"/>
              </a:ext>
            </a:extLst>
          </p:cNvPr>
          <p:cNvSpPr txBox="1"/>
          <p:nvPr/>
        </p:nvSpPr>
        <p:spPr>
          <a:xfrm>
            <a:off x="7153657" y="6678139"/>
            <a:ext cx="19607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사화</a:t>
            </a:r>
            <a:endParaRPr lang="en-US" altLang="ko-KR" sz="7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  <a:p>
            <a:pPr algn="ctr"/>
            <a:r>
              <a:rPr lang="ko-KR" altLang="en-US" sz="6000" b="1" dirty="0">
                <a:solidFill>
                  <a:srgbClr val="28282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巳火</a:t>
            </a:r>
            <a:endParaRPr lang="ko-KR" altLang="en-US" sz="6000" b="1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626B3AC-9070-9BAB-77F2-88F6F421E959}"/>
              </a:ext>
            </a:extLst>
          </p:cNvPr>
          <p:cNvSpPr/>
          <p:nvPr/>
        </p:nvSpPr>
        <p:spPr>
          <a:xfrm>
            <a:off x="7244047" y="3026950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9DF97-CFCC-2A29-579D-E1AB8E9DC9A3}"/>
              </a:ext>
            </a:extLst>
          </p:cNvPr>
          <p:cNvSpPr txBox="1"/>
          <p:nvPr/>
        </p:nvSpPr>
        <p:spPr>
          <a:xfrm>
            <a:off x="7573642" y="3578401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75A1BC5-FC38-C9A8-7168-27A1B00DA1C1}"/>
              </a:ext>
            </a:extLst>
          </p:cNvPr>
          <p:cNvSpPr/>
          <p:nvPr/>
        </p:nvSpPr>
        <p:spPr>
          <a:xfrm>
            <a:off x="10671065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7D4DC2F-605F-49E6-F863-C7F474B87B72}"/>
              </a:ext>
            </a:extLst>
          </p:cNvPr>
          <p:cNvSpPr/>
          <p:nvPr/>
        </p:nvSpPr>
        <p:spPr>
          <a:xfrm>
            <a:off x="10591295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F0DF3-54F4-6CAE-581D-C503106F66CF}"/>
              </a:ext>
            </a:extLst>
          </p:cNvPr>
          <p:cNvSpPr txBox="1"/>
          <p:nvPr/>
        </p:nvSpPr>
        <p:spPr>
          <a:xfrm>
            <a:off x="10920890" y="9187187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5CC6050-499F-0E34-213D-E1328C8D90E1}"/>
              </a:ext>
            </a:extLst>
          </p:cNvPr>
          <p:cNvSpPr/>
          <p:nvPr/>
        </p:nvSpPr>
        <p:spPr>
          <a:xfrm>
            <a:off x="3974103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9A9F5-5DC3-4F35-1381-17C64DADA0B6}"/>
              </a:ext>
            </a:extLst>
          </p:cNvPr>
          <p:cNvSpPr txBox="1"/>
          <p:nvPr/>
        </p:nvSpPr>
        <p:spPr>
          <a:xfrm>
            <a:off x="4303698" y="9157619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역할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81ECAF9-4DCE-06BB-3E1E-4EFAF401E4FE}"/>
              </a:ext>
            </a:extLst>
          </p:cNvPr>
          <p:cNvSpPr/>
          <p:nvPr/>
        </p:nvSpPr>
        <p:spPr>
          <a:xfrm>
            <a:off x="3817029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5CD13-4C93-90D9-B38F-639007AFB045}"/>
              </a:ext>
            </a:extLst>
          </p:cNvPr>
          <p:cNvSpPr txBox="1"/>
          <p:nvPr/>
        </p:nvSpPr>
        <p:spPr>
          <a:xfrm>
            <a:off x="10761932" y="5691379"/>
            <a:ext cx="1588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지장간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9C2E3-865B-8F73-4E29-BD6F1581CCBE}"/>
              </a:ext>
            </a:extLst>
          </p:cNvPr>
          <p:cNvSpPr txBox="1"/>
          <p:nvPr/>
        </p:nvSpPr>
        <p:spPr>
          <a:xfrm>
            <a:off x="6190674" y="12386104"/>
            <a:ext cx="386997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5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오전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9:30~11:30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7ACBAC1-4B30-1F49-F7FA-7886F303B02B}"/>
              </a:ext>
            </a:extLst>
          </p:cNvPr>
          <p:cNvSpPr/>
          <p:nvPr/>
        </p:nvSpPr>
        <p:spPr>
          <a:xfrm>
            <a:off x="7244047" y="10461497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06DF-250C-C515-1187-5AA42FFAE309}"/>
              </a:ext>
            </a:extLst>
          </p:cNvPr>
          <p:cNvSpPr txBox="1"/>
          <p:nvPr/>
        </p:nvSpPr>
        <p:spPr>
          <a:xfrm>
            <a:off x="7583260" y="10762674"/>
            <a:ext cx="11208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C5563-F4E3-5BBE-E460-A8A200168B59}"/>
              </a:ext>
            </a:extLst>
          </p:cNvPr>
          <p:cNvSpPr txBox="1"/>
          <p:nvPr/>
        </p:nvSpPr>
        <p:spPr>
          <a:xfrm>
            <a:off x="671401" y="9601189"/>
            <a:ext cx="317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계절을 여는 작용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9CA04-4F3E-C0DF-2673-A507D2DF0442}"/>
              </a:ext>
            </a:extLst>
          </p:cNvPr>
          <p:cNvSpPr txBox="1"/>
          <p:nvPr/>
        </p:nvSpPr>
        <p:spPr>
          <a:xfrm>
            <a:off x="3910556" y="5422495"/>
            <a:ext cx="1588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본질과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성향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539954-6090-2E9A-7237-231148D8B017}"/>
              </a:ext>
            </a:extLst>
          </p:cNvPr>
          <p:cNvSpPr txBox="1"/>
          <p:nvPr/>
        </p:nvSpPr>
        <p:spPr>
          <a:xfrm>
            <a:off x="12486182" y="6025225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무토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경금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병화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D88A06-72AF-E2DA-2839-C0861F8BC403}"/>
              </a:ext>
            </a:extLst>
          </p:cNvPr>
          <p:cNvSpPr txBox="1"/>
          <p:nvPr/>
        </p:nvSpPr>
        <p:spPr>
          <a:xfrm>
            <a:off x="12626224" y="9157619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맹하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孟夏</a:t>
            </a:r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392CFC-7C5F-61E9-6CF8-34E87E4E4D6E}"/>
              </a:ext>
            </a:extLst>
          </p:cNvPr>
          <p:cNvSpPr txBox="1"/>
          <p:nvPr/>
        </p:nvSpPr>
        <p:spPr>
          <a:xfrm>
            <a:off x="12901331" y="5333970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戊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BD480C-99D5-D00A-F5AE-91B3CA7DFE14}"/>
              </a:ext>
            </a:extLst>
          </p:cNvPr>
          <p:cNvSpPr txBox="1"/>
          <p:nvPr/>
        </p:nvSpPr>
        <p:spPr>
          <a:xfrm>
            <a:off x="14303933" y="5333970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丙</a:t>
            </a:r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C68A2E98-1E2E-08C4-0F1E-70D46480AAB7}"/>
              </a:ext>
            </a:extLst>
          </p:cNvPr>
          <p:cNvCxnSpPr>
            <a:cxnSpLocks/>
          </p:cNvCxnSpPr>
          <p:nvPr/>
        </p:nvCxnSpPr>
        <p:spPr>
          <a:xfrm flipH="1">
            <a:off x="11552511" y="1920052"/>
            <a:ext cx="2759811" cy="3184414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41241C48-BD44-7BE4-23F1-7255E219C239}"/>
              </a:ext>
            </a:extLst>
          </p:cNvPr>
          <p:cNvCxnSpPr>
            <a:cxnSpLocks/>
          </p:cNvCxnSpPr>
          <p:nvPr/>
        </p:nvCxnSpPr>
        <p:spPr>
          <a:xfrm flipH="1">
            <a:off x="14312322" y="1909892"/>
            <a:ext cx="1576297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DD9B960-E88A-FCA8-4D02-1CEEBB70DFE1}"/>
              </a:ext>
            </a:extLst>
          </p:cNvPr>
          <p:cNvSpPr txBox="1"/>
          <p:nvPr/>
        </p:nvSpPr>
        <p:spPr>
          <a:xfrm>
            <a:off x="16096410" y="1535332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지장간의</a:t>
            </a:r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의미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8ED8C8-B286-7F22-69CB-78159689763E}"/>
              </a:ext>
            </a:extLst>
          </p:cNvPr>
          <p:cNvSpPr txBox="1"/>
          <p:nvPr/>
        </p:nvSpPr>
        <p:spPr>
          <a:xfrm>
            <a:off x="16096410" y="10375163"/>
            <a:ext cx="484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시간적 특성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A40C9A-113B-1427-FDEF-AAD36FAF131D}"/>
              </a:ext>
            </a:extLst>
          </p:cNvPr>
          <p:cNvSpPr txBox="1"/>
          <p:nvPr/>
        </p:nvSpPr>
        <p:spPr>
          <a:xfrm>
            <a:off x="16266803" y="11335920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시작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D2D08E-3F62-E811-15E0-B95A5DCB2077}"/>
              </a:ext>
            </a:extLst>
          </p:cNvPr>
          <p:cNvSpPr txBox="1"/>
          <p:nvPr/>
        </p:nvSpPr>
        <p:spPr>
          <a:xfrm>
            <a:off x="16266803" y="12998119"/>
            <a:ext cx="4054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화려한 언변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번화가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화려한 대로변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068C6B-95C1-6659-0AE3-0BA17F32895D}"/>
              </a:ext>
            </a:extLst>
          </p:cNvPr>
          <p:cNvSpPr txBox="1"/>
          <p:nvPr/>
        </p:nvSpPr>
        <p:spPr>
          <a:xfrm>
            <a:off x="16266803" y="11885041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양의 절정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추동력</a:t>
            </a: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2D9B00DF-20FD-039D-7FFB-C037717DA295}"/>
              </a:ext>
            </a:extLst>
          </p:cNvPr>
          <p:cNvSpPr/>
          <p:nvPr/>
        </p:nvSpPr>
        <p:spPr>
          <a:xfrm>
            <a:off x="16096410" y="11477219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53463F-77A4-8504-2C1D-847878953600}"/>
              </a:ext>
            </a:extLst>
          </p:cNvPr>
          <p:cNvSpPr txBox="1"/>
          <p:nvPr/>
        </p:nvSpPr>
        <p:spPr>
          <a:xfrm>
            <a:off x="16266803" y="12491170"/>
            <a:ext cx="3323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본격적인 움직임의 시간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9BC9D96-B45D-DA70-6642-4839C2DE4B50}"/>
              </a:ext>
            </a:extLst>
          </p:cNvPr>
          <p:cNvSpPr/>
          <p:nvPr/>
        </p:nvSpPr>
        <p:spPr>
          <a:xfrm>
            <a:off x="16096410" y="12632469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C755C529-706F-4224-3841-176A8DF73E39}"/>
              </a:ext>
            </a:extLst>
          </p:cNvPr>
          <p:cNvCxnSpPr>
            <a:cxnSpLocks/>
          </p:cNvCxnSpPr>
          <p:nvPr/>
        </p:nvCxnSpPr>
        <p:spPr>
          <a:xfrm flipH="1">
            <a:off x="8782240" y="11732613"/>
            <a:ext cx="4940110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69D5095A-BCCB-3541-81E7-BB1AD638BE86}"/>
              </a:ext>
            </a:extLst>
          </p:cNvPr>
          <p:cNvCxnSpPr>
            <a:cxnSpLocks/>
          </p:cNvCxnSpPr>
          <p:nvPr/>
        </p:nvCxnSpPr>
        <p:spPr>
          <a:xfrm flipH="1">
            <a:off x="13700294" y="10907288"/>
            <a:ext cx="2117167" cy="835199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377D210-E08B-DEE0-2DA3-513551381359}"/>
              </a:ext>
            </a:extLst>
          </p:cNvPr>
          <p:cNvSpPr txBox="1"/>
          <p:nvPr/>
        </p:nvSpPr>
        <p:spPr>
          <a:xfrm>
            <a:off x="13602632" y="5333970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庚</a:t>
            </a:r>
          </a:p>
        </p:txBody>
      </p: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BAD6D5A-5E82-89A2-1387-8460E46E3B32}"/>
              </a:ext>
            </a:extLst>
          </p:cNvPr>
          <p:cNvGrpSpPr/>
          <p:nvPr/>
        </p:nvGrpSpPr>
        <p:grpSpPr>
          <a:xfrm>
            <a:off x="16096410" y="2559491"/>
            <a:ext cx="7406669" cy="985024"/>
            <a:chOff x="17064400" y="2735629"/>
            <a:chExt cx="7406669" cy="985024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C87B5FD-6D48-DCE2-9C00-F3208DAE2868}"/>
                </a:ext>
              </a:extLst>
            </p:cNvPr>
            <p:cNvSpPr txBox="1"/>
            <p:nvPr/>
          </p:nvSpPr>
          <p:spPr>
            <a:xfrm>
              <a:off x="17234793" y="2735629"/>
              <a:ext cx="2654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정기의 의미 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병화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1EA2C78-1731-54CB-E3FE-01340FFB0FC8}"/>
                </a:ext>
              </a:extLst>
            </p:cNvPr>
            <p:cNvSpPr txBox="1"/>
            <p:nvPr/>
          </p:nvSpPr>
          <p:spPr>
            <a:xfrm>
              <a:off x="17234793" y="3320543"/>
              <a:ext cx="72362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맹렬한 에너지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분노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활동력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표현력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거침없음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용의주도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감정적</a:t>
              </a: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DF5D1144-67FA-CF05-5E5A-92E01E320A6F}"/>
                </a:ext>
              </a:extLst>
            </p:cNvPr>
            <p:cNvSpPr/>
            <p:nvPr/>
          </p:nvSpPr>
          <p:spPr>
            <a:xfrm>
              <a:off x="17064400" y="2876928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3F588910-500A-0298-8F8D-FD66BCB24913}"/>
              </a:ext>
            </a:extLst>
          </p:cNvPr>
          <p:cNvGrpSpPr/>
          <p:nvPr/>
        </p:nvGrpSpPr>
        <p:grpSpPr>
          <a:xfrm>
            <a:off x="16096410" y="3799233"/>
            <a:ext cx="2517510" cy="940451"/>
            <a:chOff x="17064400" y="4645617"/>
            <a:chExt cx="2517510" cy="94045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AE3C08A-219C-ED3D-8678-C338A96C835C}"/>
                </a:ext>
              </a:extLst>
            </p:cNvPr>
            <p:cNvSpPr txBox="1"/>
            <p:nvPr/>
          </p:nvSpPr>
          <p:spPr>
            <a:xfrm>
              <a:off x="17234793" y="5185958"/>
              <a:ext cx="2303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강하고 역동적인 힘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9BCBBC9-E8A1-4F72-28FE-5FA27371F35B}"/>
                </a:ext>
              </a:extLst>
            </p:cNvPr>
            <p:cNvSpPr txBox="1"/>
            <p:nvPr/>
          </p:nvSpPr>
          <p:spPr>
            <a:xfrm>
              <a:off x="17234793" y="4645617"/>
              <a:ext cx="23471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양간들간의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결합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0C7D9AE1-18E1-FF7B-085C-56036A31775A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34DBF218-0136-85FA-C289-CEDF7803B362}"/>
              </a:ext>
            </a:extLst>
          </p:cNvPr>
          <p:cNvGrpSpPr/>
          <p:nvPr/>
        </p:nvGrpSpPr>
        <p:grpSpPr>
          <a:xfrm>
            <a:off x="16096410" y="7962976"/>
            <a:ext cx="3580301" cy="940451"/>
            <a:chOff x="17064400" y="6727977"/>
            <a:chExt cx="3580301" cy="94045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B9CB490-2D53-8068-FEFB-ED2D1655A94F}"/>
                </a:ext>
              </a:extLst>
            </p:cNvPr>
            <p:cNvSpPr txBox="1"/>
            <p:nvPr/>
          </p:nvSpPr>
          <p:spPr>
            <a:xfrm>
              <a:off x="17234793" y="7268318"/>
              <a:ext cx="2056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냉정과 열정 사이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77A01AC-9ACA-210A-0E0C-B0A475778CC2}"/>
                </a:ext>
              </a:extLst>
            </p:cNvPr>
            <p:cNvSpPr txBox="1"/>
            <p:nvPr/>
          </p:nvSpPr>
          <p:spPr>
            <a:xfrm>
              <a:off x="17234793" y="6727977"/>
              <a:ext cx="3409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금과 화의 대립이 돋보임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6DE24176-4818-2BF5-1347-9609B7D58E21}"/>
                </a:ext>
              </a:extLst>
            </p:cNvPr>
            <p:cNvSpPr/>
            <p:nvPr/>
          </p:nvSpPr>
          <p:spPr>
            <a:xfrm>
              <a:off x="17064400" y="686927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62A3682D-3704-944E-E993-720711185CC9}"/>
              </a:ext>
            </a:extLst>
          </p:cNvPr>
          <p:cNvGrpSpPr/>
          <p:nvPr/>
        </p:nvGrpSpPr>
        <p:grpSpPr>
          <a:xfrm>
            <a:off x="16096410" y="9158145"/>
            <a:ext cx="7647120" cy="940451"/>
            <a:chOff x="17064400" y="8759802"/>
            <a:chExt cx="7647120" cy="94045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F938E41-879D-D974-27BC-1E82EA319535}"/>
                </a:ext>
              </a:extLst>
            </p:cNvPr>
            <p:cNvSpPr txBox="1"/>
            <p:nvPr/>
          </p:nvSpPr>
          <p:spPr>
            <a:xfrm>
              <a:off x="17234793" y="9300143"/>
              <a:ext cx="74767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여름을 열면서 가을을 예비함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가을의 냉정함을 품에 안고 </a:t>
              </a:r>
              <a:r>
                <a:rPr lang="ko-KR" altLang="en-US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꿈을 꿈</a:t>
              </a:r>
              <a:r>
                <a:rPr lang="en-US" altLang="ko-KR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?</a:t>
              </a:r>
              <a:endPara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D639AA6-D798-1F2E-24AF-A1F782514D54}"/>
                </a:ext>
              </a:extLst>
            </p:cNvPr>
            <p:cNvSpPr txBox="1"/>
            <p:nvPr/>
          </p:nvSpPr>
          <p:spPr>
            <a:xfrm>
              <a:off x="17234793" y="8759802"/>
              <a:ext cx="6338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지장간의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중기가 다음 계절의 기운을 안고 있음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FB3AA20D-7633-DE6B-A949-9B0EED4D9840}"/>
                </a:ext>
              </a:extLst>
            </p:cNvPr>
            <p:cNvSpPr/>
            <p:nvPr/>
          </p:nvSpPr>
          <p:spPr>
            <a:xfrm>
              <a:off x="17064400" y="8901101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4" name="직선 연결선 123">
            <a:extLst>
              <a:ext uri="{FF2B5EF4-FFF2-40B4-BE49-F238E27FC236}">
                <a16:creationId xmlns:a16="http://schemas.microsoft.com/office/drawing/2014/main" id="{DE94E187-EA4B-1CD8-189B-74C1EE8CF50E}"/>
              </a:ext>
            </a:extLst>
          </p:cNvPr>
          <p:cNvCxnSpPr>
            <a:cxnSpLocks/>
          </p:cNvCxnSpPr>
          <p:nvPr/>
        </p:nvCxnSpPr>
        <p:spPr>
          <a:xfrm flipH="1" flipV="1">
            <a:off x="12207030" y="9655869"/>
            <a:ext cx="2470603" cy="1114887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>
            <a:extLst>
              <a:ext uri="{FF2B5EF4-FFF2-40B4-BE49-F238E27FC236}">
                <a16:creationId xmlns:a16="http://schemas.microsoft.com/office/drawing/2014/main" id="{CBF9A943-B34A-538F-B4F7-9F25D347FE93}"/>
              </a:ext>
            </a:extLst>
          </p:cNvPr>
          <p:cNvCxnSpPr>
            <a:cxnSpLocks/>
          </p:cNvCxnSpPr>
          <p:nvPr/>
        </p:nvCxnSpPr>
        <p:spPr>
          <a:xfrm flipH="1">
            <a:off x="14658583" y="10764645"/>
            <a:ext cx="1158878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15CBEEC0-E1CA-A14B-0FBE-EE9689EE07F0}"/>
              </a:ext>
            </a:extLst>
          </p:cNvPr>
          <p:cNvGrpSpPr/>
          <p:nvPr/>
        </p:nvGrpSpPr>
        <p:grpSpPr>
          <a:xfrm>
            <a:off x="15940663" y="4994402"/>
            <a:ext cx="8443337" cy="2713856"/>
            <a:chOff x="16951934" y="4645617"/>
            <a:chExt cx="8443337" cy="271385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DA32B4-2952-4F5B-3FC3-3B34938EAC31}"/>
                </a:ext>
              </a:extLst>
            </p:cNvPr>
            <p:cNvSpPr txBox="1"/>
            <p:nvPr/>
          </p:nvSpPr>
          <p:spPr>
            <a:xfrm>
              <a:off x="16951934" y="5140640"/>
              <a:ext cx="8443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solidFill>
                    <a:srgbClr val="75758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‘ </a:t>
              </a:r>
              <a:r>
                <a:rPr lang="ko-KR" altLang="en-US" sz="2000" b="1" dirty="0">
                  <a:solidFill>
                    <a:srgbClr val="75758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예비해야 하는 기운을 미리 끌어서 씀</a:t>
              </a:r>
              <a:r>
                <a:rPr lang="en-US" altLang="ko-KR" sz="2000" b="1" dirty="0">
                  <a:solidFill>
                    <a:srgbClr val="75758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b="1" dirty="0">
                  <a:solidFill>
                    <a:srgbClr val="75758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앞에 다가올 힘을 미리 취하는 욕망 </a:t>
              </a:r>
              <a:r>
                <a:rPr lang="en-US" altLang="ko-KR" sz="2000" b="1" dirty="0">
                  <a:solidFill>
                    <a:srgbClr val="75758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’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3B2D9B-50D1-7A17-9DC0-1C29AFBA0413}"/>
                </a:ext>
              </a:extLst>
            </p:cNvPr>
            <p:cNvSpPr txBox="1"/>
            <p:nvPr/>
          </p:nvSpPr>
          <p:spPr>
            <a:xfrm>
              <a:off x="17234793" y="4645617"/>
              <a:ext cx="6086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12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개의 지지 중 유일하게 정기가 중기를 극함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23A43DF-A326-CF16-381E-14B5894985C8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A7FC2A-180D-AFF9-24DE-ACEC6FD01856}"/>
                </a:ext>
              </a:extLst>
            </p:cNvPr>
            <p:cNvSpPr txBox="1"/>
            <p:nvPr/>
          </p:nvSpPr>
          <p:spPr>
            <a:xfrm>
              <a:off x="17234793" y="5631742"/>
              <a:ext cx="7439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급한 성질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빠른 속도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순간적인 집중력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수단과 방법을 가리지 않음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95732B-A38C-602D-AB33-F73CF481300F}"/>
                </a:ext>
              </a:extLst>
            </p:cNvPr>
            <p:cNvSpPr txBox="1"/>
            <p:nvPr/>
          </p:nvSpPr>
          <p:spPr>
            <a:xfrm>
              <a:off x="17238800" y="6081005"/>
              <a:ext cx="4620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지략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권모술수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억지로 원하는 것을 취함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E4C512-8F6A-6DD4-ACC3-9F3A8FE11FA0}"/>
                </a:ext>
              </a:extLst>
            </p:cNvPr>
            <p:cNvSpPr txBox="1"/>
            <p:nvPr/>
          </p:nvSpPr>
          <p:spPr>
            <a:xfrm>
              <a:off x="17238800" y="6520184"/>
              <a:ext cx="70487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어거지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막무가내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야생성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어떠한 </a:t>
              </a:r>
              <a:r>
                <a:rPr lang="ko-KR" altLang="en-US" sz="20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환경에서라도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이겨낼 수 있음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BB083C8-7058-AACB-9064-4F0628E93612}"/>
                </a:ext>
              </a:extLst>
            </p:cNvPr>
            <p:cNvSpPr txBox="1"/>
            <p:nvPr/>
          </p:nvSpPr>
          <p:spPr>
            <a:xfrm>
              <a:off x="17229596" y="6959363"/>
              <a:ext cx="5617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물려줘야할 유산을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주지 않고 소모함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현생의 중시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5B21A20C-DCBB-47B8-9442-F6E3E9AEF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46571">
            <a:off x="13875904" y="4941204"/>
            <a:ext cx="782679" cy="6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4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4BE8CCF-1B56-DDC2-F7AA-4330E6B96292}"/>
              </a:ext>
            </a:extLst>
          </p:cNvPr>
          <p:cNvSpPr txBox="1"/>
          <p:nvPr/>
        </p:nvSpPr>
        <p:spPr>
          <a:xfrm>
            <a:off x="7975086" y="5052043"/>
            <a:ext cx="9700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열정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표현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외골수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몰두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변덕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감각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감수성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72659-DAAE-86EF-E937-4519E3A5C939}"/>
              </a:ext>
            </a:extLst>
          </p:cNvPr>
          <p:cNvSpPr txBox="1"/>
          <p:nvPr/>
        </p:nvSpPr>
        <p:spPr>
          <a:xfrm>
            <a:off x="7375234" y="2794571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AD838-D751-D98B-E058-43D4A1ED74AC}"/>
              </a:ext>
            </a:extLst>
          </p:cNvPr>
          <p:cNvSpPr txBox="1"/>
          <p:nvPr/>
        </p:nvSpPr>
        <p:spPr>
          <a:xfrm>
            <a:off x="8107100" y="3691161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키워드</a:t>
            </a: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19585EFD-0711-3165-201A-09FDD68B18B2}"/>
              </a:ext>
            </a:extLst>
          </p:cNvPr>
          <p:cNvGrpSpPr/>
          <p:nvPr/>
        </p:nvGrpSpPr>
        <p:grpSpPr>
          <a:xfrm>
            <a:off x="14332792" y="8359772"/>
            <a:ext cx="7142784" cy="2884089"/>
            <a:chOff x="13827327" y="8406069"/>
            <a:chExt cx="7142784" cy="28840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55B31-DC2E-CC87-3C63-820CAAF86EC2}"/>
                </a:ext>
              </a:extLst>
            </p:cNvPr>
            <p:cNvSpPr txBox="1"/>
            <p:nvPr/>
          </p:nvSpPr>
          <p:spPr>
            <a:xfrm>
              <a:off x="18170947" y="9451085"/>
              <a:ext cx="2799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열심히 사는 시기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AC37C5-7641-69FC-73F6-E85E06036981}"/>
                </a:ext>
              </a:extLst>
            </p:cNvPr>
            <p:cNvSpPr txBox="1"/>
            <p:nvPr/>
          </p:nvSpPr>
          <p:spPr>
            <a:xfrm>
              <a:off x="18170947" y="10304233"/>
              <a:ext cx="27991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쉬지 않고 움직임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101B8-7F6C-BD7B-DBD7-A4AD4A37586B}"/>
                </a:ext>
              </a:extLst>
            </p:cNvPr>
            <p:cNvSpPr txBox="1"/>
            <p:nvPr/>
          </p:nvSpPr>
          <p:spPr>
            <a:xfrm>
              <a:off x="13827327" y="8406069"/>
              <a:ext cx="1768433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solidFill>
                    <a:srgbClr val="CBE8EB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#</a:t>
              </a:r>
              <a:endParaRPr lang="ko-KR" altLang="en-US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0F0796-7A99-4224-F4E3-4A87BF97F7EC}"/>
                </a:ext>
              </a:extLst>
            </p:cNvPr>
            <p:cNvSpPr txBox="1"/>
            <p:nvPr/>
          </p:nvSpPr>
          <p:spPr>
            <a:xfrm>
              <a:off x="14556942" y="9354945"/>
              <a:ext cx="285206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dirty="0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운에서의</a:t>
              </a:r>
              <a:endParaRPr lang="en-US" altLang="ko-KR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  <a:p>
              <a:r>
                <a:rPr lang="ko-KR" altLang="en-US" sz="5400" dirty="0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사화</a:t>
              </a:r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7BAEA194-A478-48FF-FE07-5EDDA5413215}"/>
                </a:ext>
              </a:extLst>
            </p:cNvPr>
            <p:cNvCxnSpPr>
              <a:cxnSpLocks/>
            </p:cNvCxnSpPr>
            <p:nvPr/>
          </p:nvCxnSpPr>
          <p:spPr>
            <a:xfrm>
              <a:off x="17729603" y="9080500"/>
              <a:ext cx="0" cy="2209658"/>
            </a:xfrm>
            <a:prstGeom prst="line">
              <a:avLst/>
            </a:prstGeom>
            <a:ln w="57150">
              <a:solidFill>
                <a:srgbClr val="36A2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2E5EAE-B379-5598-0C60-D7C767FD7845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12C0AF4-F86A-2367-2701-95F45C88402E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13" name="사각형: 둥근 대각선 방향 모서리 12">
              <a:extLst>
                <a:ext uri="{FF2B5EF4-FFF2-40B4-BE49-F238E27FC236}">
                  <a16:creationId xmlns:a16="http://schemas.microsoft.com/office/drawing/2014/main" id="{03524AED-2D79-1BD4-FAC6-F208269196F8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AA9EC4-CDD3-0574-79E0-AEF575FFC7D7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9B7452D-AF83-8315-5B50-3F9A9934D948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CACCCB-0D9F-FF1C-9243-856C187C2B69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여름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E1259-26B1-853F-14CC-767AFD4E2D69}"/>
              </a:ext>
            </a:extLst>
          </p:cNvPr>
          <p:cNvSpPr txBox="1"/>
          <p:nvPr/>
        </p:nvSpPr>
        <p:spPr>
          <a:xfrm>
            <a:off x="5592170" y="1709102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사화의 특징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247C53-F435-0E87-8279-9139357A10A8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6877C7-6933-D4B3-41F5-94D0A6985EE8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A0A15D-16B2-CA8E-609F-BAE930E4D700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BDB1B4-422D-F350-C7E4-5F461229BFE0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0CF93FB4-B4AE-C434-6DD9-2019B2315313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DA2D1DB7-D607-504E-4126-D2E60DED823F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8B2062F9-76E0-3118-C99A-504541CE3E5C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B2A0C8A2-B94A-53CE-9A71-5FE0BFA5BC9C}"/>
              </a:ext>
            </a:extLst>
          </p:cNvPr>
          <p:cNvGrpSpPr/>
          <p:nvPr/>
        </p:nvGrpSpPr>
        <p:grpSpPr>
          <a:xfrm>
            <a:off x="679230" y="8185263"/>
            <a:ext cx="12905307" cy="3591027"/>
            <a:chOff x="618928" y="8462393"/>
            <a:chExt cx="12905307" cy="35910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63BC9A-AA85-9A7D-1ABD-4C4144FF7985}"/>
                </a:ext>
              </a:extLst>
            </p:cNvPr>
            <p:cNvSpPr txBox="1"/>
            <p:nvPr/>
          </p:nvSpPr>
          <p:spPr>
            <a:xfrm>
              <a:off x="3827350" y="10593067"/>
              <a:ext cx="45384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전기전자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광학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레이저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화기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A7F4B6-C719-6C48-C190-3331A48361AC}"/>
                </a:ext>
              </a:extLst>
            </p:cNvPr>
            <p:cNvSpPr txBox="1"/>
            <p:nvPr/>
          </p:nvSpPr>
          <p:spPr>
            <a:xfrm>
              <a:off x="618928" y="8462393"/>
              <a:ext cx="1768433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solidFill>
                    <a:srgbClr val="CBE8EB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#</a:t>
              </a:r>
              <a:endParaRPr lang="ko-KR" altLang="en-US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A5FF08-751C-BD2A-8002-BC1712CC93C4}"/>
                </a:ext>
              </a:extLst>
            </p:cNvPr>
            <p:cNvSpPr txBox="1"/>
            <p:nvPr/>
          </p:nvSpPr>
          <p:spPr>
            <a:xfrm>
              <a:off x="1350794" y="9354945"/>
              <a:ext cx="1518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dirty="0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물상</a:t>
              </a: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1D98FAAB-6B26-E4AE-6A94-4FB3EEAA3D44}"/>
                </a:ext>
              </a:extLst>
            </p:cNvPr>
            <p:cNvCxnSpPr>
              <a:cxnSpLocks/>
            </p:cNvCxnSpPr>
            <p:nvPr/>
          </p:nvCxnSpPr>
          <p:spPr>
            <a:xfrm>
              <a:off x="3345553" y="9010650"/>
              <a:ext cx="0" cy="3042770"/>
            </a:xfrm>
            <a:prstGeom prst="line">
              <a:avLst/>
            </a:prstGeom>
            <a:ln w="57150">
              <a:solidFill>
                <a:srgbClr val="36A2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F82D3A-41C6-924E-C267-D8693D52362C}"/>
                </a:ext>
              </a:extLst>
            </p:cNvPr>
            <p:cNvSpPr txBox="1"/>
            <p:nvPr/>
          </p:nvSpPr>
          <p:spPr>
            <a:xfrm>
              <a:off x="3827350" y="9198885"/>
              <a:ext cx="2440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역동성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움직임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81E485-D10C-F4E7-96ED-9EFFC0B71F9C}"/>
                </a:ext>
              </a:extLst>
            </p:cNvPr>
            <p:cNvSpPr txBox="1"/>
            <p:nvPr/>
          </p:nvSpPr>
          <p:spPr>
            <a:xfrm>
              <a:off x="3827350" y="9895976"/>
              <a:ext cx="96968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시간과 거리를 단축시키는 분야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우주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항공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철도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통신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자동차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304AF03-5353-B5B6-6029-9ABA27DF7F1F}"/>
                </a:ext>
              </a:extLst>
            </p:cNvPr>
            <p:cNvSpPr txBox="1"/>
            <p:nvPr/>
          </p:nvSpPr>
          <p:spPr>
            <a:xfrm>
              <a:off x="3821949" y="11290158"/>
              <a:ext cx="5085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권력성 군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검찰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경찰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수사 분야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56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25D3B8B4-79FC-8E8C-96A3-A80438BFFCD0}"/>
              </a:ext>
            </a:extLst>
          </p:cNvPr>
          <p:cNvSpPr/>
          <p:nvPr/>
        </p:nvSpPr>
        <p:spPr>
          <a:xfrm>
            <a:off x="4285629" y="3806262"/>
            <a:ext cx="7696847" cy="7696847"/>
          </a:xfrm>
          <a:prstGeom prst="donut">
            <a:avLst>
              <a:gd name="adj" fmla="val 2108"/>
            </a:avLst>
          </a:prstGeom>
          <a:solidFill>
            <a:srgbClr val="36A2B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0BD663-2A03-B4B4-345B-87BDB0A4657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6367250-C9E5-A778-7C4D-CB5B1B5809E0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40" name="사각형: 둥근 대각선 방향 모서리 39">
              <a:extLst>
                <a:ext uri="{FF2B5EF4-FFF2-40B4-BE49-F238E27FC236}">
                  <a16:creationId xmlns:a16="http://schemas.microsoft.com/office/drawing/2014/main" id="{72191F3D-1A4C-BEB3-5E3F-C55C327DADE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35D4F4-07CF-C49E-D0EE-E1697E1B1CAA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9BF9031-B499-17D8-3C86-3BED1BD3411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3F23B0-C295-782C-26E6-25FB43991CAB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여름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D2D179-4E0A-68EC-00A7-1A651D5FF428}"/>
              </a:ext>
            </a:extLst>
          </p:cNvPr>
          <p:cNvSpPr txBox="1"/>
          <p:nvPr/>
        </p:nvSpPr>
        <p:spPr>
          <a:xfrm>
            <a:off x="5592170" y="1709102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오화란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6EA2FB-1DEB-FC36-879F-FAFF8203D4CC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EEF7D6-68B3-2948-3038-6F0DFCDDD242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BE919A-8667-157D-CB72-E3402CB3E6FF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FFD743-DBEE-2CA0-000C-7C4895D75F5B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C04D3A7B-91AA-BEEE-AF6D-8A546CEFD34E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E346730B-41AE-6145-9EED-B5346DA4BC0B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573EAF4-4A36-D5E1-53EA-425B5A22DFD7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6C44511-980A-A824-4F3A-6089E0BE3417}"/>
              </a:ext>
            </a:extLst>
          </p:cNvPr>
          <p:cNvSpPr txBox="1"/>
          <p:nvPr/>
        </p:nvSpPr>
        <p:spPr>
          <a:xfrm>
            <a:off x="7505515" y="2235912"/>
            <a:ext cx="12763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火</a:t>
            </a:r>
            <a:endParaRPr lang="en-US" altLang="ko-KR" sz="3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0B73E3-32D5-76E6-E31B-1A2F79BE1365}"/>
              </a:ext>
            </a:extLst>
          </p:cNvPr>
          <p:cNvSpPr txBox="1"/>
          <p:nvPr/>
        </p:nvSpPr>
        <p:spPr>
          <a:xfrm>
            <a:off x="816929" y="5383318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가족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火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564FB9-F540-C5F3-F8F0-6EFFA5D48291}"/>
              </a:ext>
            </a:extLst>
          </p:cNvPr>
          <p:cNvSpPr txBox="1"/>
          <p:nvPr/>
        </p:nvSpPr>
        <p:spPr>
          <a:xfrm>
            <a:off x="968756" y="8910566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왕지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旺地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8B0C24-8E8C-99AA-7B86-3DE12696E9DF}"/>
              </a:ext>
            </a:extLst>
          </p:cNvPr>
          <p:cNvSpPr txBox="1"/>
          <p:nvPr/>
        </p:nvSpPr>
        <p:spPr>
          <a:xfrm>
            <a:off x="816930" y="5997883"/>
            <a:ext cx="26100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火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59CB212-0C92-D599-34E0-EDBAD12B5F35}"/>
              </a:ext>
            </a:extLst>
          </p:cNvPr>
          <p:cNvSpPr/>
          <p:nvPr/>
        </p:nvSpPr>
        <p:spPr>
          <a:xfrm>
            <a:off x="6294968" y="5795144"/>
            <a:ext cx="3678170" cy="3678170"/>
          </a:xfrm>
          <a:prstGeom prst="ellipse">
            <a:avLst/>
          </a:prstGeom>
          <a:solidFill>
            <a:srgbClr val="DE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4F660-1440-19CA-675A-E36A042514E8}"/>
              </a:ext>
            </a:extLst>
          </p:cNvPr>
          <p:cNvSpPr txBox="1"/>
          <p:nvPr/>
        </p:nvSpPr>
        <p:spPr>
          <a:xfrm>
            <a:off x="7153657" y="6678139"/>
            <a:ext cx="19607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오화</a:t>
            </a:r>
            <a:endParaRPr lang="en-US" altLang="ko-KR" sz="7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  <a:p>
            <a:pPr algn="ctr"/>
            <a:r>
              <a:rPr lang="ko-KR" altLang="en-US" sz="6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午</a:t>
            </a:r>
            <a:r>
              <a:rPr lang="ko-KR" altLang="en-US" sz="6000" b="1" dirty="0">
                <a:solidFill>
                  <a:srgbClr val="28282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火</a:t>
            </a:r>
            <a:endParaRPr lang="ko-KR" altLang="en-US" sz="6000" b="1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626B3AC-9070-9BAB-77F2-88F6F421E959}"/>
              </a:ext>
            </a:extLst>
          </p:cNvPr>
          <p:cNvSpPr/>
          <p:nvPr/>
        </p:nvSpPr>
        <p:spPr>
          <a:xfrm>
            <a:off x="7244047" y="3026950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9DF97-CFCC-2A29-579D-E1AB8E9DC9A3}"/>
              </a:ext>
            </a:extLst>
          </p:cNvPr>
          <p:cNvSpPr txBox="1"/>
          <p:nvPr/>
        </p:nvSpPr>
        <p:spPr>
          <a:xfrm>
            <a:off x="7573642" y="3578401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75A1BC5-FC38-C9A8-7168-27A1B00DA1C1}"/>
              </a:ext>
            </a:extLst>
          </p:cNvPr>
          <p:cNvSpPr/>
          <p:nvPr/>
        </p:nvSpPr>
        <p:spPr>
          <a:xfrm>
            <a:off x="10671065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7D4DC2F-605F-49E6-F863-C7F474B87B72}"/>
              </a:ext>
            </a:extLst>
          </p:cNvPr>
          <p:cNvSpPr/>
          <p:nvPr/>
        </p:nvSpPr>
        <p:spPr>
          <a:xfrm>
            <a:off x="10591295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F0DF3-54F4-6CAE-581D-C503106F66CF}"/>
              </a:ext>
            </a:extLst>
          </p:cNvPr>
          <p:cNvSpPr txBox="1"/>
          <p:nvPr/>
        </p:nvSpPr>
        <p:spPr>
          <a:xfrm>
            <a:off x="10920890" y="9187187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5CC6050-499F-0E34-213D-E1328C8D90E1}"/>
              </a:ext>
            </a:extLst>
          </p:cNvPr>
          <p:cNvSpPr/>
          <p:nvPr/>
        </p:nvSpPr>
        <p:spPr>
          <a:xfrm>
            <a:off x="3974103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9A9F5-5DC3-4F35-1381-17C64DADA0B6}"/>
              </a:ext>
            </a:extLst>
          </p:cNvPr>
          <p:cNvSpPr txBox="1"/>
          <p:nvPr/>
        </p:nvSpPr>
        <p:spPr>
          <a:xfrm>
            <a:off x="4303698" y="9157619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역할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81ECAF9-4DCE-06BB-3E1E-4EFAF401E4FE}"/>
              </a:ext>
            </a:extLst>
          </p:cNvPr>
          <p:cNvSpPr/>
          <p:nvPr/>
        </p:nvSpPr>
        <p:spPr>
          <a:xfrm>
            <a:off x="3817029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5CD13-4C93-90D9-B38F-639007AFB045}"/>
              </a:ext>
            </a:extLst>
          </p:cNvPr>
          <p:cNvSpPr txBox="1"/>
          <p:nvPr/>
        </p:nvSpPr>
        <p:spPr>
          <a:xfrm>
            <a:off x="10761932" y="5691379"/>
            <a:ext cx="1588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지장간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9C2E3-865B-8F73-4E29-BD6F1581CCBE}"/>
              </a:ext>
            </a:extLst>
          </p:cNvPr>
          <p:cNvSpPr txBox="1"/>
          <p:nvPr/>
        </p:nvSpPr>
        <p:spPr>
          <a:xfrm>
            <a:off x="6083273" y="12386104"/>
            <a:ext cx="408477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6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오전</a:t>
            </a:r>
            <a:r>
              <a:rPr lang="ko-KR" altLang="en-US" sz="38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11:30~13:30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7ACBAC1-4B30-1F49-F7FA-7886F303B02B}"/>
              </a:ext>
            </a:extLst>
          </p:cNvPr>
          <p:cNvSpPr/>
          <p:nvPr/>
        </p:nvSpPr>
        <p:spPr>
          <a:xfrm>
            <a:off x="7244047" y="10461497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06DF-250C-C515-1187-5AA42FFAE309}"/>
              </a:ext>
            </a:extLst>
          </p:cNvPr>
          <p:cNvSpPr txBox="1"/>
          <p:nvPr/>
        </p:nvSpPr>
        <p:spPr>
          <a:xfrm>
            <a:off x="7583260" y="10762674"/>
            <a:ext cx="11208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C5563-F4E3-5BBE-E460-A8A200168B59}"/>
              </a:ext>
            </a:extLst>
          </p:cNvPr>
          <p:cNvSpPr txBox="1"/>
          <p:nvPr/>
        </p:nvSpPr>
        <p:spPr>
          <a:xfrm>
            <a:off x="671401" y="9601189"/>
            <a:ext cx="317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계절의 중심 기운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9CA04-4F3E-C0DF-2673-A507D2DF0442}"/>
              </a:ext>
            </a:extLst>
          </p:cNvPr>
          <p:cNvSpPr txBox="1"/>
          <p:nvPr/>
        </p:nvSpPr>
        <p:spPr>
          <a:xfrm>
            <a:off x="3910556" y="5422495"/>
            <a:ext cx="1588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본질과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성향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539954-6090-2E9A-7237-231148D8B017}"/>
              </a:ext>
            </a:extLst>
          </p:cNvPr>
          <p:cNvSpPr txBox="1"/>
          <p:nvPr/>
        </p:nvSpPr>
        <p:spPr>
          <a:xfrm>
            <a:off x="12486184" y="6025225"/>
            <a:ext cx="2980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병화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기토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정화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D88A06-72AF-E2DA-2839-C0861F8BC403}"/>
              </a:ext>
            </a:extLst>
          </p:cNvPr>
          <p:cNvSpPr txBox="1"/>
          <p:nvPr/>
        </p:nvSpPr>
        <p:spPr>
          <a:xfrm>
            <a:off x="12626224" y="9157619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중하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仲夏</a:t>
            </a:r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392CFC-7C5F-61E9-6CF8-34E87E4E4D6E}"/>
              </a:ext>
            </a:extLst>
          </p:cNvPr>
          <p:cNvSpPr txBox="1"/>
          <p:nvPr/>
        </p:nvSpPr>
        <p:spPr>
          <a:xfrm>
            <a:off x="12939042" y="5316602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丙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BD480C-99D5-D00A-F5AE-91B3CA7DFE14}"/>
              </a:ext>
            </a:extLst>
          </p:cNvPr>
          <p:cNvSpPr txBox="1"/>
          <p:nvPr/>
        </p:nvSpPr>
        <p:spPr>
          <a:xfrm>
            <a:off x="14341644" y="5311278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丁</a:t>
            </a:r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C68A2E98-1E2E-08C4-0F1E-70D46480AAB7}"/>
              </a:ext>
            </a:extLst>
          </p:cNvPr>
          <p:cNvCxnSpPr>
            <a:cxnSpLocks/>
          </p:cNvCxnSpPr>
          <p:nvPr/>
        </p:nvCxnSpPr>
        <p:spPr>
          <a:xfrm flipH="1">
            <a:off x="11932455" y="3543070"/>
            <a:ext cx="2420266" cy="1801468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41241C48-BD44-7BE4-23F1-7255E219C239}"/>
              </a:ext>
            </a:extLst>
          </p:cNvPr>
          <p:cNvCxnSpPr>
            <a:cxnSpLocks/>
          </p:cNvCxnSpPr>
          <p:nvPr/>
        </p:nvCxnSpPr>
        <p:spPr>
          <a:xfrm flipH="1">
            <a:off x="14341644" y="3538588"/>
            <a:ext cx="1576297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DD9B960-E88A-FCA8-4D02-1CEEBB70DFE1}"/>
              </a:ext>
            </a:extLst>
          </p:cNvPr>
          <p:cNvSpPr txBox="1"/>
          <p:nvPr/>
        </p:nvSpPr>
        <p:spPr>
          <a:xfrm>
            <a:off x="16096410" y="3192682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지장간의</a:t>
            </a:r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의미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8ED8C8-B286-7F22-69CB-78159689763E}"/>
              </a:ext>
            </a:extLst>
          </p:cNvPr>
          <p:cNvSpPr txBox="1"/>
          <p:nvPr/>
        </p:nvSpPr>
        <p:spPr>
          <a:xfrm>
            <a:off x="16096410" y="8364936"/>
            <a:ext cx="484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시간적 특성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A40C9A-113B-1427-FDEF-AAD36FAF131D}"/>
              </a:ext>
            </a:extLst>
          </p:cNvPr>
          <p:cNvSpPr txBox="1"/>
          <p:nvPr/>
        </p:nvSpPr>
        <p:spPr>
          <a:xfrm>
            <a:off x="16266803" y="932569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완전한 밝음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D2D08E-3F62-E811-15E0-B95A5DCB2077}"/>
              </a:ext>
            </a:extLst>
          </p:cNvPr>
          <p:cNvSpPr txBox="1"/>
          <p:nvPr/>
        </p:nvSpPr>
        <p:spPr>
          <a:xfrm>
            <a:off x="16266803" y="10987892"/>
            <a:ext cx="8117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실과 허를 모두 갖춤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에너지의 소모와 정지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폭발 후 탈진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허탈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허무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068C6B-95C1-6659-0AE3-0BA17F32895D}"/>
              </a:ext>
            </a:extLst>
          </p:cNvPr>
          <p:cNvSpPr txBox="1"/>
          <p:nvPr/>
        </p:nvSpPr>
        <p:spPr>
          <a:xfrm>
            <a:off x="16266803" y="9874814"/>
            <a:ext cx="4620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잘 웃고 천진난만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쾌활한 성격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유머러스</a:t>
            </a: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2D9B00DF-20FD-039D-7FFB-C037717DA295}"/>
              </a:ext>
            </a:extLst>
          </p:cNvPr>
          <p:cNvSpPr/>
          <p:nvPr/>
        </p:nvSpPr>
        <p:spPr>
          <a:xfrm>
            <a:off x="16096410" y="9466992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53463F-77A4-8504-2C1D-847878953600}"/>
              </a:ext>
            </a:extLst>
          </p:cNvPr>
          <p:cNvSpPr txBox="1"/>
          <p:nvPr/>
        </p:nvSpPr>
        <p:spPr>
          <a:xfrm>
            <a:off x="16266803" y="10480943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정오</a:t>
            </a:r>
            <a:r>
              <a: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극단과 멈춤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9BC9D96-B45D-DA70-6642-4839C2DE4B50}"/>
              </a:ext>
            </a:extLst>
          </p:cNvPr>
          <p:cNvSpPr/>
          <p:nvPr/>
        </p:nvSpPr>
        <p:spPr>
          <a:xfrm>
            <a:off x="16096410" y="10622242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C755C529-706F-4224-3841-176A8DF73E39}"/>
              </a:ext>
            </a:extLst>
          </p:cNvPr>
          <p:cNvCxnSpPr>
            <a:cxnSpLocks/>
          </p:cNvCxnSpPr>
          <p:nvPr/>
        </p:nvCxnSpPr>
        <p:spPr>
          <a:xfrm flipH="1">
            <a:off x="8959523" y="11395617"/>
            <a:ext cx="4350077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69D5095A-BCCB-3541-81E7-BB1AD638BE86}"/>
              </a:ext>
            </a:extLst>
          </p:cNvPr>
          <p:cNvCxnSpPr>
            <a:cxnSpLocks/>
          </p:cNvCxnSpPr>
          <p:nvPr/>
        </p:nvCxnSpPr>
        <p:spPr>
          <a:xfrm flipH="1">
            <a:off x="13308385" y="9834727"/>
            <a:ext cx="2400846" cy="156089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377D210-E08B-DEE0-2DA3-513551381359}"/>
              </a:ext>
            </a:extLst>
          </p:cNvPr>
          <p:cNvSpPr txBox="1"/>
          <p:nvPr/>
        </p:nvSpPr>
        <p:spPr>
          <a:xfrm>
            <a:off x="13640343" y="5307386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己</a:t>
            </a:r>
          </a:p>
        </p:txBody>
      </p: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BAD6D5A-5E82-89A2-1387-8460E46E3B32}"/>
              </a:ext>
            </a:extLst>
          </p:cNvPr>
          <p:cNvGrpSpPr/>
          <p:nvPr/>
        </p:nvGrpSpPr>
        <p:grpSpPr>
          <a:xfrm>
            <a:off x="16096410" y="4216841"/>
            <a:ext cx="6787910" cy="1372315"/>
            <a:chOff x="17064400" y="2735629"/>
            <a:chExt cx="6787910" cy="137231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C87B5FD-6D48-DCE2-9C00-F3208DAE2868}"/>
                </a:ext>
              </a:extLst>
            </p:cNvPr>
            <p:cNvSpPr txBox="1"/>
            <p:nvPr/>
          </p:nvSpPr>
          <p:spPr>
            <a:xfrm>
              <a:off x="17234793" y="2735629"/>
              <a:ext cx="2654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정기의 의미 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정화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1EA2C78-1731-54CB-E3FE-01340FFB0FC8}"/>
                </a:ext>
              </a:extLst>
            </p:cNvPr>
            <p:cNvSpPr txBox="1"/>
            <p:nvPr/>
          </p:nvSpPr>
          <p:spPr>
            <a:xfrm>
              <a:off x="17234793" y="3320543"/>
              <a:ext cx="51267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활동력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의욕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자신감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거짓 없음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공공성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언론</a:t>
              </a: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DF5D1144-67FA-CF05-5E5A-92E01E320A6F}"/>
                </a:ext>
              </a:extLst>
            </p:cNvPr>
            <p:cNvSpPr/>
            <p:nvPr/>
          </p:nvSpPr>
          <p:spPr>
            <a:xfrm>
              <a:off x="17064400" y="2876928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04D433-E851-5BDD-3DFA-972BE05873D6}"/>
                </a:ext>
              </a:extLst>
            </p:cNvPr>
            <p:cNvSpPr txBox="1"/>
            <p:nvPr/>
          </p:nvSpPr>
          <p:spPr>
            <a:xfrm>
              <a:off x="17234793" y="3707834"/>
              <a:ext cx="66175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미적감각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예술성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자존심이 강함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외모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외양에 관심이 많음</a:t>
              </a:r>
            </a:p>
          </p:txBody>
        </p:sp>
      </p:grpSp>
      <p:cxnSp>
        <p:nvCxnSpPr>
          <p:cNvPr id="124" name="직선 연결선 123">
            <a:extLst>
              <a:ext uri="{FF2B5EF4-FFF2-40B4-BE49-F238E27FC236}">
                <a16:creationId xmlns:a16="http://schemas.microsoft.com/office/drawing/2014/main" id="{DE94E187-EA4B-1CD8-189B-74C1EE8CF50E}"/>
              </a:ext>
            </a:extLst>
          </p:cNvPr>
          <p:cNvCxnSpPr>
            <a:cxnSpLocks/>
          </p:cNvCxnSpPr>
          <p:nvPr/>
        </p:nvCxnSpPr>
        <p:spPr>
          <a:xfrm flipH="1">
            <a:off x="12201498" y="8698326"/>
            <a:ext cx="1266852" cy="565334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>
            <a:extLst>
              <a:ext uri="{FF2B5EF4-FFF2-40B4-BE49-F238E27FC236}">
                <a16:creationId xmlns:a16="http://schemas.microsoft.com/office/drawing/2014/main" id="{CBF9A943-B34A-538F-B4F7-9F25D347FE93}"/>
              </a:ext>
            </a:extLst>
          </p:cNvPr>
          <p:cNvCxnSpPr>
            <a:cxnSpLocks/>
          </p:cNvCxnSpPr>
          <p:nvPr/>
        </p:nvCxnSpPr>
        <p:spPr>
          <a:xfrm flipH="1">
            <a:off x="13468350" y="8698326"/>
            <a:ext cx="2240881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15CBEEC0-E1CA-A14B-0FBE-EE9689EE07F0}"/>
              </a:ext>
            </a:extLst>
          </p:cNvPr>
          <p:cNvGrpSpPr/>
          <p:nvPr/>
        </p:nvGrpSpPr>
        <p:grpSpPr>
          <a:xfrm>
            <a:off x="16053129" y="5842127"/>
            <a:ext cx="6185982" cy="1425923"/>
            <a:chOff x="17064400" y="4645617"/>
            <a:chExt cx="6185982" cy="142592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3B2D9B-50D1-7A17-9DC0-1C29AFBA0413}"/>
                </a:ext>
              </a:extLst>
            </p:cNvPr>
            <p:cNvSpPr txBox="1"/>
            <p:nvPr/>
          </p:nvSpPr>
          <p:spPr>
            <a:xfrm>
              <a:off x="17234793" y="4645617"/>
              <a:ext cx="37064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오행 </a:t>
              </a:r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화으로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이뤄진 지장간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23A43DF-A326-CF16-381E-14B5894985C8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A7FC2A-180D-AFF9-24DE-ACEC6FD01856}"/>
                </a:ext>
              </a:extLst>
            </p:cNvPr>
            <p:cNvSpPr txBox="1"/>
            <p:nvPr/>
          </p:nvSpPr>
          <p:spPr>
            <a:xfrm>
              <a:off x="17234793" y="5222167"/>
              <a:ext cx="49423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거짓말을 하지 못함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.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굽히지 않음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약동의 힘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95732B-A38C-602D-AB33-F73CF481300F}"/>
                </a:ext>
              </a:extLst>
            </p:cNvPr>
            <p:cNvSpPr txBox="1"/>
            <p:nvPr/>
          </p:nvSpPr>
          <p:spPr>
            <a:xfrm>
              <a:off x="17238800" y="5671430"/>
              <a:ext cx="6011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유행에 민감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폭넓은 대인 관계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모험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여행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유학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유목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43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4BE8CCF-1B56-DDC2-F7AA-4330E6B96292}"/>
              </a:ext>
            </a:extLst>
          </p:cNvPr>
          <p:cNvSpPr txBox="1"/>
          <p:nvPr/>
        </p:nvSpPr>
        <p:spPr>
          <a:xfrm>
            <a:off x="5231886" y="5052043"/>
            <a:ext cx="13949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열정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행동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활동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표현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예술성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감각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감수성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변화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변동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이중성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72659-DAAE-86EF-E937-4519E3A5C939}"/>
              </a:ext>
            </a:extLst>
          </p:cNvPr>
          <p:cNvSpPr txBox="1"/>
          <p:nvPr/>
        </p:nvSpPr>
        <p:spPr>
          <a:xfrm>
            <a:off x="4632034" y="2794571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AD838-D751-D98B-E058-43D4A1ED74AC}"/>
              </a:ext>
            </a:extLst>
          </p:cNvPr>
          <p:cNvSpPr txBox="1"/>
          <p:nvPr/>
        </p:nvSpPr>
        <p:spPr>
          <a:xfrm>
            <a:off x="5363900" y="3691161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키워드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770EFABA-9082-2C6A-FF8D-9BCB2E8334A1}"/>
              </a:ext>
            </a:extLst>
          </p:cNvPr>
          <p:cNvGrpSpPr/>
          <p:nvPr/>
        </p:nvGrpSpPr>
        <p:grpSpPr>
          <a:xfrm>
            <a:off x="14307234" y="8406069"/>
            <a:ext cx="8364272" cy="2884089"/>
            <a:chOff x="13827327" y="8406069"/>
            <a:chExt cx="8364272" cy="28840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55B31-DC2E-CC87-3C63-820CAAF86EC2}"/>
                </a:ext>
              </a:extLst>
            </p:cNvPr>
            <p:cNvSpPr txBox="1"/>
            <p:nvPr/>
          </p:nvSpPr>
          <p:spPr>
            <a:xfrm>
              <a:off x="18170947" y="9451085"/>
              <a:ext cx="34884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자신의 진면목을 증명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AC37C5-7641-69FC-73F6-E85E06036981}"/>
                </a:ext>
              </a:extLst>
            </p:cNvPr>
            <p:cNvSpPr txBox="1"/>
            <p:nvPr/>
          </p:nvSpPr>
          <p:spPr>
            <a:xfrm>
              <a:off x="18170947" y="10304233"/>
              <a:ext cx="40206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몰두와 몰입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뚜렷한 성취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101B8-7F6C-BD7B-DBD7-A4AD4A37586B}"/>
                </a:ext>
              </a:extLst>
            </p:cNvPr>
            <p:cNvSpPr txBox="1"/>
            <p:nvPr/>
          </p:nvSpPr>
          <p:spPr>
            <a:xfrm>
              <a:off x="13827327" y="8406069"/>
              <a:ext cx="1768433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solidFill>
                    <a:srgbClr val="CBE8EB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#</a:t>
              </a:r>
              <a:endParaRPr lang="ko-KR" altLang="en-US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0F0796-7A99-4224-F4E3-4A87BF97F7EC}"/>
                </a:ext>
              </a:extLst>
            </p:cNvPr>
            <p:cNvSpPr txBox="1"/>
            <p:nvPr/>
          </p:nvSpPr>
          <p:spPr>
            <a:xfrm>
              <a:off x="14556942" y="9354945"/>
              <a:ext cx="285206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dirty="0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운에서의</a:t>
              </a:r>
              <a:endParaRPr lang="en-US" altLang="ko-KR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  <a:p>
              <a:r>
                <a:rPr lang="ko-KR" altLang="en-US" sz="5400" dirty="0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오화</a:t>
              </a:r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7BAEA194-A478-48FF-FE07-5EDDA5413215}"/>
                </a:ext>
              </a:extLst>
            </p:cNvPr>
            <p:cNvCxnSpPr>
              <a:cxnSpLocks/>
            </p:cNvCxnSpPr>
            <p:nvPr/>
          </p:nvCxnSpPr>
          <p:spPr>
            <a:xfrm>
              <a:off x="17729603" y="9080500"/>
              <a:ext cx="0" cy="2209658"/>
            </a:xfrm>
            <a:prstGeom prst="line">
              <a:avLst/>
            </a:prstGeom>
            <a:ln w="57150">
              <a:solidFill>
                <a:srgbClr val="36A2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9D241D51-CC59-462B-7DE6-C72087895F13}"/>
              </a:ext>
            </a:extLst>
          </p:cNvPr>
          <p:cNvGrpSpPr/>
          <p:nvPr/>
        </p:nvGrpSpPr>
        <p:grpSpPr>
          <a:xfrm>
            <a:off x="957245" y="8406069"/>
            <a:ext cx="10027325" cy="3100957"/>
            <a:chOff x="618928" y="8462393"/>
            <a:chExt cx="10027325" cy="31009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63BC9A-AA85-9A7D-1ABD-4C4144FF7985}"/>
                </a:ext>
              </a:extLst>
            </p:cNvPr>
            <p:cNvSpPr txBox="1"/>
            <p:nvPr/>
          </p:nvSpPr>
          <p:spPr>
            <a:xfrm>
              <a:off x="3821949" y="10899452"/>
              <a:ext cx="68243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렌즈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휴대폰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총기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화기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엔진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용광로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화학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A7F4B6-C719-6C48-C190-3331A48361AC}"/>
                </a:ext>
              </a:extLst>
            </p:cNvPr>
            <p:cNvSpPr txBox="1"/>
            <p:nvPr/>
          </p:nvSpPr>
          <p:spPr>
            <a:xfrm>
              <a:off x="618928" y="8462393"/>
              <a:ext cx="1768433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solidFill>
                    <a:srgbClr val="CBE8EB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#</a:t>
              </a:r>
              <a:endParaRPr lang="ko-KR" altLang="en-US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A5FF08-751C-BD2A-8002-BC1712CC93C4}"/>
                </a:ext>
              </a:extLst>
            </p:cNvPr>
            <p:cNvSpPr txBox="1"/>
            <p:nvPr/>
          </p:nvSpPr>
          <p:spPr>
            <a:xfrm>
              <a:off x="1350794" y="9354945"/>
              <a:ext cx="1518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dirty="0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물상</a:t>
              </a: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1D98FAAB-6B26-E4AE-6A94-4FB3EEAA3D44}"/>
                </a:ext>
              </a:extLst>
            </p:cNvPr>
            <p:cNvCxnSpPr>
              <a:cxnSpLocks/>
            </p:cNvCxnSpPr>
            <p:nvPr/>
          </p:nvCxnSpPr>
          <p:spPr>
            <a:xfrm>
              <a:off x="3345553" y="9010650"/>
              <a:ext cx="0" cy="2552700"/>
            </a:xfrm>
            <a:prstGeom prst="line">
              <a:avLst/>
            </a:prstGeom>
            <a:ln w="57150">
              <a:solidFill>
                <a:srgbClr val="36A2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F82D3A-41C6-924E-C267-D8693D52362C}"/>
                </a:ext>
              </a:extLst>
            </p:cNvPr>
            <p:cNvSpPr txBox="1"/>
            <p:nvPr/>
          </p:nvSpPr>
          <p:spPr>
            <a:xfrm>
              <a:off x="3827350" y="9198885"/>
              <a:ext cx="6550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방송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통신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수사능력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시시비비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감사 감찰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81E485-D10C-F4E7-96ED-9EFFC0B71F9C}"/>
                </a:ext>
              </a:extLst>
            </p:cNvPr>
            <p:cNvSpPr txBox="1"/>
            <p:nvPr/>
          </p:nvSpPr>
          <p:spPr>
            <a:xfrm>
              <a:off x="3827350" y="10049169"/>
              <a:ext cx="4665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전자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IT,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인터넷 쇼핑몰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액정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2E5EAE-B379-5598-0C60-D7C767FD7845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12C0AF4-F86A-2367-2701-95F45C88402E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13" name="사각형: 둥근 대각선 방향 모서리 12">
              <a:extLst>
                <a:ext uri="{FF2B5EF4-FFF2-40B4-BE49-F238E27FC236}">
                  <a16:creationId xmlns:a16="http://schemas.microsoft.com/office/drawing/2014/main" id="{03524AED-2D79-1BD4-FAC6-F208269196F8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AA9EC4-CDD3-0574-79E0-AEF575FFC7D7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9B7452D-AF83-8315-5B50-3F9A9934D948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CACCCB-0D9F-FF1C-9243-856C187C2B69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여름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E1259-26B1-853F-14CC-767AFD4E2D69}"/>
              </a:ext>
            </a:extLst>
          </p:cNvPr>
          <p:cNvSpPr txBox="1"/>
          <p:nvPr/>
        </p:nvSpPr>
        <p:spPr>
          <a:xfrm>
            <a:off x="5592170" y="1709102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오화의 특징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247C53-F435-0E87-8279-9139357A10A8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6877C7-6933-D4B3-41F5-94D0A6985EE8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A0A15D-16B2-CA8E-609F-BAE930E4D700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BDB1B4-422D-F350-C7E4-5F461229BFE0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0CF93FB4-B4AE-C434-6DD9-2019B2315313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DA2D1DB7-D607-504E-4126-D2E60DED823F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8B2062F9-76E0-3118-C99A-504541CE3E5C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682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25D3B8B4-79FC-8E8C-96A3-A80438BFFCD0}"/>
              </a:ext>
            </a:extLst>
          </p:cNvPr>
          <p:cNvSpPr/>
          <p:nvPr/>
        </p:nvSpPr>
        <p:spPr>
          <a:xfrm>
            <a:off x="4285629" y="3806262"/>
            <a:ext cx="7696847" cy="7696847"/>
          </a:xfrm>
          <a:prstGeom prst="donut">
            <a:avLst>
              <a:gd name="adj" fmla="val 2108"/>
            </a:avLst>
          </a:prstGeom>
          <a:solidFill>
            <a:srgbClr val="36A2B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0BD663-2A03-B4B4-345B-87BDB0A4657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6367250-C9E5-A778-7C4D-CB5B1B5809E0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40" name="사각형: 둥근 대각선 방향 모서리 39">
              <a:extLst>
                <a:ext uri="{FF2B5EF4-FFF2-40B4-BE49-F238E27FC236}">
                  <a16:creationId xmlns:a16="http://schemas.microsoft.com/office/drawing/2014/main" id="{72191F3D-1A4C-BEB3-5E3F-C55C327DADE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35D4F4-07CF-C49E-D0EE-E1697E1B1CAA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9BF9031-B499-17D8-3C86-3BED1BD3411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3F23B0-C295-782C-26E6-25FB43991CAB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여름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D2D179-4E0A-68EC-00A7-1A651D5FF428}"/>
              </a:ext>
            </a:extLst>
          </p:cNvPr>
          <p:cNvSpPr txBox="1"/>
          <p:nvPr/>
        </p:nvSpPr>
        <p:spPr>
          <a:xfrm>
            <a:off x="5592170" y="1709102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미토란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6EA2FB-1DEB-FC36-879F-FAFF8203D4CC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EEF7D6-68B3-2948-3038-6F0DFCDDD242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BE919A-8667-157D-CB72-E3402CB3E6FF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FFD743-DBEE-2CA0-000C-7C4895D75F5B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C04D3A7B-91AA-BEEE-AF6D-8A546CEFD34E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E346730B-41AE-6145-9EED-B5346DA4BC0B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573EAF4-4A36-D5E1-53EA-425B5A22DFD7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6C44511-980A-A824-4F3A-6089E0BE3417}"/>
              </a:ext>
            </a:extLst>
          </p:cNvPr>
          <p:cNvSpPr txBox="1"/>
          <p:nvPr/>
        </p:nvSpPr>
        <p:spPr>
          <a:xfrm>
            <a:off x="7505515" y="2235912"/>
            <a:ext cx="12763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토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土</a:t>
            </a:r>
            <a:endParaRPr lang="en-US" altLang="ko-KR" sz="3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0B73E3-32D5-76E6-E31B-1A2F79BE1365}"/>
              </a:ext>
            </a:extLst>
          </p:cNvPr>
          <p:cNvSpPr txBox="1"/>
          <p:nvPr/>
        </p:nvSpPr>
        <p:spPr>
          <a:xfrm>
            <a:off x="816929" y="5383318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가족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火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564FB9-F540-C5F3-F8F0-6EFFA5D48291}"/>
              </a:ext>
            </a:extLst>
          </p:cNvPr>
          <p:cNvSpPr txBox="1"/>
          <p:nvPr/>
        </p:nvSpPr>
        <p:spPr>
          <a:xfrm>
            <a:off x="978374" y="8910566"/>
            <a:ext cx="25619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고지 </a:t>
            </a:r>
            <a:r>
              <a:rPr lang="en-US" altLang="ko-KR" sz="3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3800">
                <a:latin typeface="휴먼모음T" panose="02030504000101010101" pitchFamily="18" charset="-127"/>
                <a:ea typeface="휴먼모음T" panose="02030504000101010101" pitchFamily="18" charset="-127"/>
              </a:rPr>
              <a:t>庫地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8B0C24-8E8C-99AA-7B86-3DE12696E9DF}"/>
              </a:ext>
            </a:extLst>
          </p:cNvPr>
          <p:cNvSpPr txBox="1"/>
          <p:nvPr/>
        </p:nvSpPr>
        <p:spPr>
          <a:xfrm>
            <a:off x="816930" y="5997883"/>
            <a:ext cx="26100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목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木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59CB212-0C92-D599-34E0-EDBAD12B5F35}"/>
              </a:ext>
            </a:extLst>
          </p:cNvPr>
          <p:cNvSpPr/>
          <p:nvPr/>
        </p:nvSpPr>
        <p:spPr>
          <a:xfrm>
            <a:off x="6294968" y="5795144"/>
            <a:ext cx="3678170" cy="3678170"/>
          </a:xfrm>
          <a:prstGeom prst="ellipse">
            <a:avLst/>
          </a:prstGeom>
          <a:solidFill>
            <a:srgbClr val="E9E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4F660-1440-19CA-675A-E36A042514E8}"/>
              </a:ext>
            </a:extLst>
          </p:cNvPr>
          <p:cNvSpPr txBox="1"/>
          <p:nvPr/>
        </p:nvSpPr>
        <p:spPr>
          <a:xfrm>
            <a:off x="7153657" y="6678139"/>
            <a:ext cx="19607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미토</a:t>
            </a:r>
            <a:endParaRPr lang="en-US" altLang="ko-KR" sz="7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  <a:p>
            <a:pPr algn="ctr"/>
            <a:r>
              <a:rPr lang="ko-KR" altLang="en-US" sz="6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未土</a:t>
            </a:r>
            <a:endParaRPr lang="ko-KR" altLang="en-US" sz="6000" b="1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626B3AC-9070-9BAB-77F2-88F6F421E959}"/>
              </a:ext>
            </a:extLst>
          </p:cNvPr>
          <p:cNvSpPr/>
          <p:nvPr/>
        </p:nvSpPr>
        <p:spPr>
          <a:xfrm>
            <a:off x="7244047" y="3026950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9DF97-CFCC-2A29-579D-E1AB8E9DC9A3}"/>
              </a:ext>
            </a:extLst>
          </p:cNvPr>
          <p:cNvSpPr txBox="1"/>
          <p:nvPr/>
        </p:nvSpPr>
        <p:spPr>
          <a:xfrm>
            <a:off x="7573642" y="3578401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75A1BC5-FC38-C9A8-7168-27A1B00DA1C1}"/>
              </a:ext>
            </a:extLst>
          </p:cNvPr>
          <p:cNvSpPr/>
          <p:nvPr/>
        </p:nvSpPr>
        <p:spPr>
          <a:xfrm>
            <a:off x="10671065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7D4DC2F-605F-49E6-F863-C7F474B87B72}"/>
              </a:ext>
            </a:extLst>
          </p:cNvPr>
          <p:cNvSpPr/>
          <p:nvPr/>
        </p:nvSpPr>
        <p:spPr>
          <a:xfrm>
            <a:off x="10591295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F0DF3-54F4-6CAE-581D-C503106F66CF}"/>
              </a:ext>
            </a:extLst>
          </p:cNvPr>
          <p:cNvSpPr txBox="1"/>
          <p:nvPr/>
        </p:nvSpPr>
        <p:spPr>
          <a:xfrm>
            <a:off x="10920890" y="9187187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5CC6050-499F-0E34-213D-E1328C8D90E1}"/>
              </a:ext>
            </a:extLst>
          </p:cNvPr>
          <p:cNvSpPr/>
          <p:nvPr/>
        </p:nvSpPr>
        <p:spPr>
          <a:xfrm>
            <a:off x="3974103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9A9F5-5DC3-4F35-1381-17C64DADA0B6}"/>
              </a:ext>
            </a:extLst>
          </p:cNvPr>
          <p:cNvSpPr txBox="1"/>
          <p:nvPr/>
        </p:nvSpPr>
        <p:spPr>
          <a:xfrm>
            <a:off x="4303698" y="9157619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역할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81ECAF9-4DCE-06BB-3E1E-4EFAF401E4FE}"/>
              </a:ext>
            </a:extLst>
          </p:cNvPr>
          <p:cNvSpPr/>
          <p:nvPr/>
        </p:nvSpPr>
        <p:spPr>
          <a:xfrm>
            <a:off x="3817029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5CD13-4C93-90D9-B38F-639007AFB045}"/>
              </a:ext>
            </a:extLst>
          </p:cNvPr>
          <p:cNvSpPr txBox="1"/>
          <p:nvPr/>
        </p:nvSpPr>
        <p:spPr>
          <a:xfrm>
            <a:off x="10761932" y="5691379"/>
            <a:ext cx="1588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지장간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9C2E3-865B-8F73-4E29-BD6F1581CCBE}"/>
              </a:ext>
            </a:extLst>
          </p:cNvPr>
          <p:cNvSpPr txBox="1"/>
          <p:nvPr/>
        </p:nvSpPr>
        <p:spPr>
          <a:xfrm>
            <a:off x="6032779" y="12386104"/>
            <a:ext cx="41857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7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오후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13:30~15:30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7ACBAC1-4B30-1F49-F7FA-7886F303B02B}"/>
              </a:ext>
            </a:extLst>
          </p:cNvPr>
          <p:cNvSpPr/>
          <p:nvPr/>
        </p:nvSpPr>
        <p:spPr>
          <a:xfrm>
            <a:off x="7244047" y="10461497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06DF-250C-C515-1187-5AA42FFAE309}"/>
              </a:ext>
            </a:extLst>
          </p:cNvPr>
          <p:cNvSpPr txBox="1"/>
          <p:nvPr/>
        </p:nvSpPr>
        <p:spPr>
          <a:xfrm>
            <a:off x="7583260" y="10762674"/>
            <a:ext cx="11208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C5563-F4E3-5BBE-E460-A8A200168B59}"/>
              </a:ext>
            </a:extLst>
          </p:cNvPr>
          <p:cNvSpPr txBox="1"/>
          <p:nvPr/>
        </p:nvSpPr>
        <p:spPr>
          <a:xfrm>
            <a:off x="671401" y="9601189"/>
            <a:ext cx="317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계절을 닫는 작용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9CA04-4F3E-C0DF-2673-A507D2DF0442}"/>
              </a:ext>
            </a:extLst>
          </p:cNvPr>
          <p:cNvSpPr txBox="1"/>
          <p:nvPr/>
        </p:nvSpPr>
        <p:spPr>
          <a:xfrm>
            <a:off x="3910556" y="5422495"/>
            <a:ext cx="1588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본질과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성향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539954-6090-2E9A-7237-231148D8B017}"/>
              </a:ext>
            </a:extLst>
          </p:cNvPr>
          <p:cNvSpPr txBox="1"/>
          <p:nvPr/>
        </p:nvSpPr>
        <p:spPr>
          <a:xfrm>
            <a:off x="12486184" y="6025225"/>
            <a:ext cx="2980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정화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을목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기토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D88A06-72AF-E2DA-2839-C0861F8BC403}"/>
              </a:ext>
            </a:extLst>
          </p:cNvPr>
          <p:cNvSpPr txBox="1"/>
          <p:nvPr/>
        </p:nvSpPr>
        <p:spPr>
          <a:xfrm>
            <a:off x="12626224" y="9157619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계하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季夏</a:t>
            </a:r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392CFC-7C5F-61E9-6CF8-34E87E4E4D6E}"/>
              </a:ext>
            </a:extLst>
          </p:cNvPr>
          <p:cNvSpPr txBox="1"/>
          <p:nvPr/>
        </p:nvSpPr>
        <p:spPr>
          <a:xfrm>
            <a:off x="12939042" y="5316602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丁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BD480C-99D5-D00A-F5AE-91B3CA7DFE14}"/>
              </a:ext>
            </a:extLst>
          </p:cNvPr>
          <p:cNvSpPr txBox="1"/>
          <p:nvPr/>
        </p:nvSpPr>
        <p:spPr>
          <a:xfrm>
            <a:off x="14341644" y="5311278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己</a:t>
            </a:r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C68A2E98-1E2E-08C4-0F1E-70D46480AAB7}"/>
              </a:ext>
            </a:extLst>
          </p:cNvPr>
          <p:cNvCxnSpPr>
            <a:cxnSpLocks/>
          </p:cNvCxnSpPr>
          <p:nvPr/>
        </p:nvCxnSpPr>
        <p:spPr>
          <a:xfrm flipH="1">
            <a:off x="11552511" y="1920052"/>
            <a:ext cx="2759811" cy="3184414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41241C48-BD44-7BE4-23F1-7255E219C239}"/>
              </a:ext>
            </a:extLst>
          </p:cNvPr>
          <p:cNvCxnSpPr>
            <a:cxnSpLocks/>
          </p:cNvCxnSpPr>
          <p:nvPr/>
        </p:nvCxnSpPr>
        <p:spPr>
          <a:xfrm flipH="1">
            <a:off x="14312322" y="1909892"/>
            <a:ext cx="1261507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DD9B960-E88A-FCA8-4D02-1CEEBB70DFE1}"/>
              </a:ext>
            </a:extLst>
          </p:cNvPr>
          <p:cNvSpPr txBox="1"/>
          <p:nvPr/>
        </p:nvSpPr>
        <p:spPr>
          <a:xfrm>
            <a:off x="15893214" y="1535332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지장간의</a:t>
            </a:r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의미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8ED8C8-B286-7F22-69CB-78159689763E}"/>
              </a:ext>
            </a:extLst>
          </p:cNvPr>
          <p:cNvSpPr txBox="1"/>
          <p:nvPr/>
        </p:nvSpPr>
        <p:spPr>
          <a:xfrm>
            <a:off x="15893214" y="9903450"/>
            <a:ext cx="484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시간적 특성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A40C9A-113B-1427-FDEF-AAD36FAF131D}"/>
              </a:ext>
            </a:extLst>
          </p:cNvPr>
          <p:cNvSpPr txBox="1"/>
          <p:nvPr/>
        </p:nvSpPr>
        <p:spPr>
          <a:xfrm>
            <a:off x="16063607" y="10864207"/>
            <a:ext cx="3248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끝</a:t>
            </a:r>
            <a:r>
              <a: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직전</a:t>
            </a:r>
            <a:r>
              <a: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D2D08E-3F62-E811-15E0-B95A5DCB2077}"/>
              </a:ext>
            </a:extLst>
          </p:cNvPr>
          <p:cNvSpPr txBox="1"/>
          <p:nvPr/>
        </p:nvSpPr>
        <p:spPr>
          <a:xfrm>
            <a:off x="16063607" y="12998119"/>
            <a:ext cx="2654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영성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신앙심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직관 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068C6B-95C1-6659-0AE3-0BA17F32895D}"/>
              </a:ext>
            </a:extLst>
          </p:cNvPr>
          <p:cNvSpPr txBox="1"/>
          <p:nvPr/>
        </p:nvSpPr>
        <p:spPr>
          <a:xfrm>
            <a:off x="15954171" y="11412787"/>
            <a:ext cx="6987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아닐 미</a:t>
            </a:r>
            <a:r>
              <a:rPr lang="en-US" altLang="ko-KR" sz="2000">
                <a:solidFill>
                  <a:srgbClr val="FF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가득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채워지지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않아서 아쉬움</a:t>
            </a:r>
            <a:r>
              <a:rPr lang="en-US" altLang="ko-KR" sz="2000">
                <a:solidFill>
                  <a:srgbClr val="FF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자라다가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멈춘 성장</a:t>
            </a:r>
            <a:r>
              <a:rPr lang="en-US" altLang="ko-KR" sz="2000">
                <a:solidFill>
                  <a:srgbClr val="FF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2000" dirty="0">
              <a:solidFill>
                <a:srgbClr val="FF0000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2D9B00DF-20FD-039D-7FFB-C037717DA295}"/>
              </a:ext>
            </a:extLst>
          </p:cNvPr>
          <p:cNvSpPr/>
          <p:nvPr/>
        </p:nvSpPr>
        <p:spPr>
          <a:xfrm>
            <a:off x="15893214" y="11005506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53463F-77A4-8504-2C1D-847878953600}"/>
              </a:ext>
            </a:extLst>
          </p:cNvPr>
          <p:cNvSpPr txBox="1"/>
          <p:nvPr/>
        </p:nvSpPr>
        <p:spPr>
          <a:xfrm>
            <a:off x="16063607" y="12491170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나른한 시간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9BC9D96-B45D-DA70-6642-4839C2DE4B50}"/>
              </a:ext>
            </a:extLst>
          </p:cNvPr>
          <p:cNvSpPr/>
          <p:nvPr/>
        </p:nvSpPr>
        <p:spPr>
          <a:xfrm>
            <a:off x="15893214" y="12632469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C755C529-706F-4224-3841-176A8DF73E39}"/>
              </a:ext>
            </a:extLst>
          </p:cNvPr>
          <p:cNvCxnSpPr>
            <a:cxnSpLocks/>
          </p:cNvCxnSpPr>
          <p:nvPr/>
        </p:nvCxnSpPr>
        <p:spPr>
          <a:xfrm flipH="1">
            <a:off x="8782240" y="11732613"/>
            <a:ext cx="4940110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69D5095A-BCCB-3541-81E7-BB1AD638BE86}"/>
              </a:ext>
            </a:extLst>
          </p:cNvPr>
          <p:cNvCxnSpPr>
            <a:cxnSpLocks/>
          </p:cNvCxnSpPr>
          <p:nvPr/>
        </p:nvCxnSpPr>
        <p:spPr>
          <a:xfrm flipH="1">
            <a:off x="13700294" y="10545378"/>
            <a:ext cx="2054963" cy="1197109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377D210-E08B-DEE0-2DA3-513551381359}"/>
              </a:ext>
            </a:extLst>
          </p:cNvPr>
          <p:cNvSpPr txBox="1"/>
          <p:nvPr/>
        </p:nvSpPr>
        <p:spPr>
          <a:xfrm>
            <a:off x="13640343" y="5307386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乙</a:t>
            </a:r>
          </a:p>
        </p:txBody>
      </p: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BAD6D5A-5E82-89A2-1387-8460E46E3B32}"/>
              </a:ext>
            </a:extLst>
          </p:cNvPr>
          <p:cNvGrpSpPr/>
          <p:nvPr/>
        </p:nvGrpSpPr>
        <p:grpSpPr>
          <a:xfrm>
            <a:off x="15893214" y="2559491"/>
            <a:ext cx="3165124" cy="985024"/>
            <a:chOff x="17064400" y="2735629"/>
            <a:chExt cx="3165124" cy="985024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C87B5FD-6D48-DCE2-9C00-F3208DAE2868}"/>
                </a:ext>
              </a:extLst>
            </p:cNvPr>
            <p:cNvSpPr txBox="1"/>
            <p:nvPr/>
          </p:nvSpPr>
          <p:spPr>
            <a:xfrm>
              <a:off x="17234793" y="2735629"/>
              <a:ext cx="2654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정기의 의미 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기토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1EA2C78-1731-54CB-E3FE-01340FFB0FC8}"/>
                </a:ext>
              </a:extLst>
            </p:cNvPr>
            <p:cNvSpPr txBox="1"/>
            <p:nvPr/>
          </p:nvSpPr>
          <p:spPr>
            <a:xfrm>
              <a:off x="17234793" y="3320543"/>
              <a:ext cx="299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숨은 고집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모성애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완벽함</a:t>
              </a: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DF5D1144-67FA-CF05-5E5A-92E01E320A6F}"/>
                </a:ext>
              </a:extLst>
            </p:cNvPr>
            <p:cNvSpPr/>
            <p:nvPr/>
          </p:nvSpPr>
          <p:spPr>
            <a:xfrm>
              <a:off x="17064400" y="2876928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3F588910-500A-0298-8F8D-FD66BCB24913}"/>
              </a:ext>
            </a:extLst>
          </p:cNvPr>
          <p:cNvGrpSpPr/>
          <p:nvPr/>
        </p:nvGrpSpPr>
        <p:grpSpPr>
          <a:xfrm>
            <a:off x="15893214" y="3806561"/>
            <a:ext cx="3790295" cy="940451"/>
            <a:chOff x="17064400" y="4645617"/>
            <a:chExt cx="3790295" cy="94045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AE3C08A-219C-ED3D-8678-C338A96C835C}"/>
                </a:ext>
              </a:extLst>
            </p:cNvPr>
            <p:cNvSpPr txBox="1"/>
            <p:nvPr/>
          </p:nvSpPr>
          <p:spPr>
            <a:xfrm>
              <a:off x="17234793" y="5185958"/>
              <a:ext cx="32415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고독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온순함과 까칠함</a:t>
              </a:r>
              <a:r>
                <a:rPr lang="en-US" altLang="ko-KR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예민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9BCBBC9-E8A1-4F72-28FE-5FA27371F35B}"/>
                </a:ext>
              </a:extLst>
            </p:cNvPr>
            <p:cNvSpPr txBox="1"/>
            <p:nvPr/>
          </p:nvSpPr>
          <p:spPr>
            <a:xfrm>
              <a:off x="17234793" y="4645617"/>
              <a:ext cx="3619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음간들로만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구성되어 있음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0C7D9AE1-18E1-FF7B-085C-56036A31775A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34DBF218-0136-85FA-C289-CEDF7803B362}"/>
              </a:ext>
            </a:extLst>
          </p:cNvPr>
          <p:cNvGrpSpPr/>
          <p:nvPr/>
        </p:nvGrpSpPr>
        <p:grpSpPr>
          <a:xfrm>
            <a:off x="15893214" y="6939652"/>
            <a:ext cx="4849404" cy="940451"/>
            <a:chOff x="17064400" y="6727977"/>
            <a:chExt cx="4534088" cy="94045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B9CB490-2D53-8068-FEFB-ED2D1655A94F}"/>
                </a:ext>
              </a:extLst>
            </p:cNvPr>
            <p:cNvSpPr txBox="1"/>
            <p:nvPr/>
          </p:nvSpPr>
          <p:spPr>
            <a:xfrm>
              <a:off x="17234793" y="7268318"/>
              <a:ext cx="4363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사막의 모래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답답함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스트레스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갑갑함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77A01AC-9ACA-210A-0E0C-B0A475778CC2}"/>
                </a:ext>
              </a:extLst>
            </p:cNvPr>
            <p:cNvSpPr txBox="1"/>
            <p:nvPr/>
          </p:nvSpPr>
          <p:spPr>
            <a:xfrm>
              <a:off x="17234793" y="6727977"/>
              <a:ext cx="2106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조토</a:t>
              </a:r>
              <a:r>
                <a:rPr lang="en-US" altLang="ko-KR" sz="2400" b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400" b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燥마를土</a:t>
              </a:r>
              <a:r>
                <a:rPr lang="en-US" altLang="ko-KR" sz="2400" b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6DE24176-4818-2BF5-1347-9609B7D58E21}"/>
                </a:ext>
              </a:extLst>
            </p:cNvPr>
            <p:cNvSpPr/>
            <p:nvPr/>
          </p:nvSpPr>
          <p:spPr>
            <a:xfrm>
              <a:off x="17064400" y="686927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62A3682D-3704-944E-E993-720711185CC9}"/>
              </a:ext>
            </a:extLst>
          </p:cNvPr>
          <p:cNvGrpSpPr/>
          <p:nvPr/>
        </p:nvGrpSpPr>
        <p:grpSpPr>
          <a:xfrm>
            <a:off x="15893214" y="8142149"/>
            <a:ext cx="6508988" cy="940451"/>
            <a:chOff x="17064400" y="8759802"/>
            <a:chExt cx="6508988" cy="94045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F938E41-879D-D974-27BC-1E82EA319535}"/>
                </a:ext>
              </a:extLst>
            </p:cNvPr>
            <p:cNvSpPr txBox="1"/>
            <p:nvPr/>
          </p:nvSpPr>
          <p:spPr>
            <a:xfrm>
              <a:off x="17234793" y="9300143"/>
              <a:ext cx="56893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봄의 기억을 저장함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봄의 생동력을 품에 안고 버팀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D639AA6-D798-1F2E-24AF-A1F782514D54}"/>
                </a:ext>
              </a:extLst>
            </p:cNvPr>
            <p:cNvSpPr txBox="1"/>
            <p:nvPr/>
          </p:nvSpPr>
          <p:spPr>
            <a:xfrm>
              <a:off x="17234793" y="8759802"/>
              <a:ext cx="6338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지장간의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중기가 이전 계절의 기운을 안고 있음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FB3AA20D-7633-DE6B-A949-9B0EED4D9840}"/>
                </a:ext>
              </a:extLst>
            </p:cNvPr>
            <p:cNvSpPr/>
            <p:nvPr/>
          </p:nvSpPr>
          <p:spPr>
            <a:xfrm>
              <a:off x="17064400" y="8901101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4" name="직선 연결선 123">
            <a:extLst>
              <a:ext uri="{FF2B5EF4-FFF2-40B4-BE49-F238E27FC236}">
                <a16:creationId xmlns:a16="http://schemas.microsoft.com/office/drawing/2014/main" id="{DE94E187-EA4B-1CD8-189B-74C1EE8CF50E}"/>
              </a:ext>
            </a:extLst>
          </p:cNvPr>
          <p:cNvCxnSpPr>
            <a:cxnSpLocks/>
          </p:cNvCxnSpPr>
          <p:nvPr/>
        </p:nvCxnSpPr>
        <p:spPr>
          <a:xfrm flipH="1" flipV="1">
            <a:off x="12207030" y="9655869"/>
            <a:ext cx="2321770" cy="612988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>
            <a:extLst>
              <a:ext uri="{FF2B5EF4-FFF2-40B4-BE49-F238E27FC236}">
                <a16:creationId xmlns:a16="http://schemas.microsoft.com/office/drawing/2014/main" id="{CBF9A943-B34A-538F-B4F7-9F25D347FE93}"/>
              </a:ext>
            </a:extLst>
          </p:cNvPr>
          <p:cNvCxnSpPr>
            <a:cxnSpLocks/>
          </p:cNvCxnSpPr>
          <p:nvPr/>
        </p:nvCxnSpPr>
        <p:spPr>
          <a:xfrm flipH="1">
            <a:off x="14528800" y="10268857"/>
            <a:ext cx="1158878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15CBEEC0-E1CA-A14B-0FBE-EE9689EE07F0}"/>
              </a:ext>
            </a:extLst>
          </p:cNvPr>
          <p:cNvGrpSpPr/>
          <p:nvPr/>
        </p:nvGrpSpPr>
        <p:grpSpPr>
          <a:xfrm>
            <a:off x="15849933" y="5009058"/>
            <a:ext cx="6845230" cy="1668548"/>
            <a:chOff x="17064400" y="4645617"/>
            <a:chExt cx="6845230" cy="16685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DA32B4-2952-4F5B-3FC3-3B34938EAC31}"/>
                </a:ext>
              </a:extLst>
            </p:cNvPr>
            <p:cNvSpPr txBox="1"/>
            <p:nvPr/>
          </p:nvSpPr>
          <p:spPr>
            <a:xfrm>
              <a:off x="17434528" y="5124339"/>
              <a:ext cx="56765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75758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‘ </a:t>
              </a:r>
              <a:r>
                <a:rPr lang="ko-KR" altLang="en-US" sz="2000" b="1" dirty="0">
                  <a:solidFill>
                    <a:srgbClr val="75758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저장해야 하는 기운이 창고를 깨뜨림</a:t>
              </a:r>
              <a:r>
                <a:rPr lang="en-US" altLang="ko-KR" sz="2000" b="1" dirty="0">
                  <a:solidFill>
                    <a:srgbClr val="75758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</a:p>
            <a:p>
              <a:pPr algn="ctr"/>
              <a:r>
                <a:rPr lang="ko-KR" altLang="en-US" sz="2000" b="1" dirty="0">
                  <a:solidFill>
                    <a:srgbClr val="75758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저장해야 할 힘이 제대로 저장되지 못하고 노출됨 </a:t>
              </a:r>
              <a:r>
                <a:rPr lang="en-US" altLang="ko-KR" sz="2000" b="1" dirty="0">
                  <a:solidFill>
                    <a:srgbClr val="757581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’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3B2D9B-50D1-7A17-9DC0-1C29AFBA0413}"/>
                </a:ext>
              </a:extLst>
            </p:cNvPr>
            <p:cNvSpPr txBox="1"/>
            <p:nvPr/>
          </p:nvSpPr>
          <p:spPr>
            <a:xfrm>
              <a:off x="17234793" y="4645617"/>
              <a:ext cx="6086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12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개의 지지 중 유일하게 중기가 정기를 극함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23A43DF-A326-CF16-381E-14B5894985C8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95732B-A38C-602D-AB33-F73CF481300F}"/>
                </a:ext>
              </a:extLst>
            </p:cNvPr>
            <p:cNvSpPr txBox="1"/>
            <p:nvPr/>
          </p:nvSpPr>
          <p:spPr>
            <a:xfrm>
              <a:off x="17229596" y="5914055"/>
              <a:ext cx="66800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사건사고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비관적</a:t>
              </a:r>
              <a:r>
                <a:rPr lang="en-US" altLang="ko-KR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불안한 마음</a:t>
              </a:r>
              <a:r>
                <a:rPr lang="en-US" altLang="ko-KR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성급한 단정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오해와 편견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B505A00-CB77-53F7-65D4-4C9963BEE564}"/>
              </a:ext>
            </a:extLst>
          </p:cNvPr>
          <p:cNvSpPr txBox="1"/>
          <p:nvPr/>
        </p:nvSpPr>
        <p:spPr>
          <a:xfrm>
            <a:off x="15971848" y="11882022"/>
            <a:ext cx="7004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전문분야를 향하기 위해 노력하는 힘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완벽주의자의 힘</a:t>
            </a:r>
          </a:p>
        </p:txBody>
      </p:sp>
      <p:pic>
        <p:nvPicPr>
          <p:cNvPr id="92" name="그림 91">
            <a:extLst>
              <a:ext uri="{FF2B5EF4-FFF2-40B4-BE49-F238E27FC236}">
                <a16:creationId xmlns:a16="http://schemas.microsoft.com/office/drawing/2014/main" id="{E990F31D-7B8D-43A1-AE4C-1EB06B568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09106">
            <a:off x="13875904" y="4941204"/>
            <a:ext cx="782679" cy="6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4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4BE8CCF-1B56-DDC2-F7AA-4330E6B96292}"/>
              </a:ext>
            </a:extLst>
          </p:cNvPr>
          <p:cNvSpPr txBox="1"/>
          <p:nvPr/>
        </p:nvSpPr>
        <p:spPr>
          <a:xfrm>
            <a:off x="6089136" y="5052043"/>
            <a:ext cx="9969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은근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끈기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온순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부드러움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밝음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욕망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고집</a:t>
            </a:r>
            <a:endParaRPr lang="ko-KR" altLang="en-US" sz="40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72659-DAAE-86EF-E937-4519E3A5C939}"/>
              </a:ext>
            </a:extLst>
          </p:cNvPr>
          <p:cNvSpPr txBox="1"/>
          <p:nvPr/>
        </p:nvSpPr>
        <p:spPr>
          <a:xfrm>
            <a:off x="5489284" y="2794571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AD838-D751-D98B-E058-43D4A1ED74AC}"/>
              </a:ext>
            </a:extLst>
          </p:cNvPr>
          <p:cNvSpPr txBox="1"/>
          <p:nvPr/>
        </p:nvSpPr>
        <p:spPr>
          <a:xfrm>
            <a:off x="6221150" y="3691161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키워드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0447670-6809-EF39-FED5-F2128DD64A1E}"/>
              </a:ext>
            </a:extLst>
          </p:cNvPr>
          <p:cNvGrpSpPr/>
          <p:nvPr/>
        </p:nvGrpSpPr>
        <p:grpSpPr>
          <a:xfrm>
            <a:off x="13152386" y="8426225"/>
            <a:ext cx="10275052" cy="2884089"/>
            <a:chOff x="13827327" y="8406069"/>
            <a:chExt cx="10275052" cy="28840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55B31-DC2E-CC87-3C63-820CAAF86EC2}"/>
                </a:ext>
              </a:extLst>
            </p:cNvPr>
            <p:cNvSpPr txBox="1"/>
            <p:nvPr/>
          </p:nvSpPr>
          <p:spPr>
            <a:xfrm>
              <a:off x="18170947" y="9451085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표현하기 어려움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AC37C5-7641-69FC-73F6-E85E06036981}"/>
                </a:ext>
              </a:extLst>
            </p:cNvPr>
            <p:cNvSpPr txBox="1"/>
            <p:nvPr/>
          </p:nvSpPr>
          <p:spPr>
            <a:xfrm>
              <a:off x="18170947" y="10304233"/>
              <a:ext cx="59314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기다림의 시간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마지막 인내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헐떡고개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101B8-7F6C-BD7B-DBD7-A4AD4A37586B}"/>
                </a:ext>
              </a:extLst>
            </p:cNvPr>
            <p:cNvSpPr txBox="1"/>
            <p:nvPr/>
          </p:nvSpPr>
          <p:spPr>
            <a:xfrm>
              <a:off x="13827327" y="8406069"/>
              <a:ext cx="1768433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solidFill>
                    <a:srgbClr val="CBE8EB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#</a:t>
              </a:r>
              <a:endParaRPr lang="ko-KR" altLang="en-US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0F0796-7A99-4224-F4E3-4A87BF97F7EC}"/>
                </a:ext>
              </a:extLst>
            </p:cNvPr>
            <p:cNvSpPr txBox="1"/>
            <p:nvPr/>
          </p:nvSpPr>
          <p:spPr>
            <a:xfrm>
              <a:off x="14556942" y="9354945"/>
              <a:ext cx="285206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dirty="0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운에서의</a:t>
              </a:r>
              <a:endParaRPr lang="en-US" altLang="ko-KR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  <a:p>
              <a:r>
                <a:rPr lang="ko-KR" altLang="en-US" sz="5400" dirty="0" err="1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미토</a:t>
              </a:r>
              <a:endPara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7BAEA194-A478-48FF-FE07-5EDDA5413215}"/>
                </a:ext>
              </a:extLst>
            </p:cNvPr>
            <p:cNvCxnSpPr>
              <a:cxnSpLocks/>
            </p:cNvCxnSpPr>
            <p:nvPr/>
          </p:nvCxnSpPr>
          <p:spPr>
            <a:xfrm>
              <a:off x="17729603" y="9080500"/>
              <a:ext cx="0" cy="2209658"/>
            </a:xfrm>
            <a:prstGeom prst="line">
              <a:avLst/>
            </a:prstGeom>
            <a:ln w="57150">
              <a:solidFill>
                <a:srgbClr val="36A2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C3F5549-0290-4CA0-038C-9E984CEE5BAB}"/>
              </a:ext>
            </a:extLst>
          </p:cNvPr>
          <p:cNvGrpSpPr/>
          <p:nvPr/>
        </p:nvGrpSpPr>
        <p:grpSpPr>
          <a:xfrm>
            <a:off x="1156212" y="8426225"/>
            <a:ext cx="9688081" cy="3100957"/>
            <a:chOff x="618928" y="8462393"/>
            <a:chExt cx="9688081" cy="31009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63BC9A-AA85-9A7D-1ABD-4C4144FF7985}"/>
                </a:ext>
              </a:extLst>
            </p:cNvPr>
            <p:cNvSpPr txBox="1"/>
            <p:nvPr/>
          </p:nvSpPr>
          <p:spPr>
            <a:xfrm>
              <a:off x="3821949" y="10899452"/>
              <a:ext cx="4552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사찰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백사장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가마 속 도자기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A7F4B6-C719-6C48-C190-3331A48361AC}"/>
                </a:ext>
              </a:extLst>
            </p:cNvPr>
            <p:cNvSpPr txBox="1"/>
            <p:nvPr/>
          </p:nvSpPr>
          <p:spPr>
            <a:xfrm>
              <a:off x="618928" y="8462393"/>
              <a:ext cx="1768433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solidFill>
                    <a:srgbClr val="CBE8EB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#</a:t>
              </a:r>
              <a:endParaRPr lang="ko-KR" altLang="en-US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A5FF08-751C-BD2A-8002-BC1712CC93C4}"/>
                </a:ext>
              </a:extLst>
            </p:cNvPr>
            <p:cNvSpPr txBox="1"/>
            <p:nvPr/>
          </p:nvSpPr>
          <p:spPr>
            <a:xfrm>
              <a:off x="1350794" y="9354945"/>
              <a:ext cx="1518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dirty="0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물상</a:t>
              </a: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1D98FAAB-6B26-E4AE-6A94-4FB3EEAA3D44}"/>
                </a:ext>
              </a:extLst>
            </p:cNvPr>
            <p:cNvCxnSpPr>
              <a:cxnSpLocks/>
            </p:cNvCxnSpPr>
            <p:nvPr/>
          </p:nvCxnSpPr>
          <p:spPr>
            <a:xfrm>
              <a:off x="3345553" y="9010650"/>
              <a:ext cx="0" cy="2552700"/>
            </a:xfrm>
            <a:prstGeom prst="line">
              <a:avLst/>
            </a:prstGeom>
            <a:ln w="57150">
              <a:solidFill>
                <a:srgbClr val="36A2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F82D3A-41C6-924E-C267-D8693D52362C}"/>
                </a:ext>
              </a:extLst>
            </p:cNvPr>
            <p:cNvSpPr txBox="1"/>
            <p:nvPr/>
          </p:nvSpPr>
          <p:spPr>
            <a:xfrm>
              <a:off x="3827350" y="9198885"/>
              <a:ext cx="4193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건축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철학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종교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자연과학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81E485-D10C-F4E7-96ED-9EFFC0B71F9C}"/>
                </a:ext>
              </a:extLst>
            </p:cNvPr>
            <p:cNvSpPr txBox="1"/>
            <p:nvPr/>
          </p:nvSpPr>
          <p:spPr>
            <a:xfrm>
              <a:off x="3827350" y="10049169"/>
              <a:ext cx="64796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토지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토로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마을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주차장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담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전신주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건토</a:t>
              </a:r>
              <a:endPara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2E5EAE-B379-5598-0C60-D7C767FD7845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12C0AF4-F86A-2367-2701-95F45C88402E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13" name="사각형: 둥근 대각선 방향 모서리 12">
              <a:extLst>
                <a:ext uri="{FF2B5EF4-FFF2-40B4-BE49-F238E27FC236}">
                  <a16:creationId xmlns:a16="http://schemas.microsoft.com/office/drawing/2014/main" id="{03524AED-2D79-1BD4-FAC6-F208269196F8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AA9EC4-CDD3-0574-79E0-AEF575FFC7D7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29B7452D-AF83-8315-5B50-3F9A9934D948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CACCCB-0D9F-FF1C-9243-856C187C2B69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여름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E1259-26B1-853F-14CC-767AFD4E2D69}"/>
              </a:ext>
            </a:extLst>
          </p:cNvPr>
          <p:cNvSpPr txBox="1"/>
          <p:nvPr/>
        </p:nvSpPr>
        <p:spPr>
          <a:xfrm>
            <a:off x="5592170" y="1709102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미토의</a:t>
            </a:r>
            <a:r>
              <a:rPr lang="ko-KR" altLang="en-US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특징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247C53-F435-0E87-8279-9139357A10A8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6877C7-6933-D4B3-41F5-94D0A6985EE8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A0A15D-16B2-CA8E-609F-BAE930E4D700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BDB1B4-422D-F350-C7E4-5F461229BFE0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0CF93FB4-B4AE-C434-6DD9-2019B2315313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DA2D1DB7-D607-504E-4126-D2E60DED823F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8B2062F9-76E0-3118-C99A-504541CE3E5C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7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25D3B8B4-79FC-8E8C-96A3-A80438BFFCD0}"/>
              </a:ext>
            </a:extLst>
          </p:cNvPr>
          <p:cNvSpPr/>
          <p:nvPr/>
        </p:nvSpPr>
        <p:spPr>
          <a:xfrm>
            <a:off x="4285629" y="3806262"/>
            <a:ext cx="7696847" cy="7696847"/>
          </a:xfrm>
          <a:prstGeom prst="donut">
            <a:avLst>
              <a:gd name="adj" fmla="val 2108"/>
            </a:avLst>
          </a:prstGeom>
          <a:solidFill>
            <a:srgbClr val="36A2B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0B73E3-32D5-76E6-E31B-1A2F79BE1365}"/>
              </a:ext>
            </a:extLst>
          </p:cNvPr>
          <p:cNvSpPr txBox="1"/>
          <p:nvPr/>
        </p:nvSpPr>
        <p:spPr>
          <a:xfrm>
            <a:off x="816929" y="5383318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가족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금 </a:t>
            </a:r>
            <a:r>
              <a:rPr lang="ko-KR" altLang="en-US" sz="3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金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564FB9-F540-C5F3-F8F0-6EFFA5D48291}"/>
              </a:ext>
            </a:extLst>
          </p:cNvPr>
          <p:cNvSpPr txBox="1"/>
          <p:nvPr/>
        </p:nvSpPr>
        <p:spPr>
          <a:xfrm>
            <a:off x="968756" y="8910566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생지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生地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8B0C24-8E8C-99AA-7B86-3DE12696E9DF}"/>
              </a:ext>
            </a:extLst>
          </p:cNvPr>
          <p:cNvSpPr txBox="1"/>
          <p:nvPr/>
        </p:nvSpPr>
        <p:spPr>
          <a:xfrm>
            <a:off x="816930" y="5997883"/>
            <a:ext cx="26100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水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59CB212-0C92-D599-34E0-EDBAD12B5F35}"/>
              </a:ext>
            </a:extLst>
          </p:cNvPr>
          <p:cNvSpPr/>
          <p:nvPr/>
        </p:nvSpPr>
        <p:spPr>
          <a:xfrm>
            <a:off x="6294968" y="5795144"/>
            <a:ext cx="3678170" cy="3678170"/>
          </a:xfrm>
          <a:prstGeom prst="ellipse">
            <a:avLst/>
          </a:prstGeom>
          <a:solidFill>
            <a:srgbClr val="F5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4F660-1440-19CA-675A-E36A042514E8}"/>
              </a:ext>
            </a:extLst>
          </p:cNvPr>
          <p:cNvSpPr txBox="1"/>
          <p:nvPr/>
        </p:nvSpPr>
        <p:spPr>
          <a:xfrm>
            <a:off x="7153656" y="6678139"/>
            <a:ext cx="19607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신금</a:t>
            </a:r>
            <a:endParaRPr lang="en-US" altLang="ko-KR" sz="7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  <a:p>
            <a:pPr algn="ctr"/>
            <a:r>
              <a:rPr lang="ko-KR" altLang="en-US" sz="6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申金</a:t>
            </a:r>
            <a:endParaRPr lang="ko-KR" altLang="en-US" sz="6000" b="1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626B3AC-9070-9BAB-77F2-88F6F421E959}"/>
              </a:ext>
            </a:extLst>
          </p:cNvPr>
          <p:cNvSpPr/>
          <p:nvPr/>
        </p:nvSpPr>
        <p:spPr>
          <a:xfrm>
            <a:off x="7244047" y="3026950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9DF97-CFCC-2A29-579D-E1AB8E9DC9A3}"/>
              </a:ext>
            </a:extLst>
          </p:cNvPr>
          <p:cNvSpPr txBox="1"/>
          <p:nvPr/>
        </p:nvSpPr>
        <p:spPr>
          <a:xfrm>
            <a:off x="7573642" y="3578401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75A1BC5-FC38-C9A8-7168-27A1B00DA1C1}"/>
              </a:ext>
            </a:extLst>
          </p:cNvPr>
          <p:cNvSpPr/>
          <p:nvPr/>
        </p:nvSpPr>
        <p:spPr>
          <a:xfrm>
            <a:off x="10671065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7D4DC2F-605F-49E6-F863-C7F474B87B72}"/>
              </a:ext>
            </a:extLst>
          </p:cNvPr>
          <p:cNvSpPr/>
          <p:nvPr/>
        </p:nvSpPr>
        <p:spPr>
          <a:xfrm>
            <a:off x="10591295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F0DF3-54F4-6CAE-581D-C503106F66CF}"/>
              </a:ext>
            </a:extLst>
          </p:cNvPr>
          <p:cNvSpPr txBox="1"/>
          <p:nvPr/>
        </p:nvSpPr>
        <p:spPr>
          <a:xfrm>
            <a:off x="10920890" y="9187187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5CC6050-499F-0E34-213D-E1328C8D90E1}"/>
              </a:ext>
            </a:extLst>
          </p:cNvPr>
          <p:cNvSpPr/>
          <p:nvPr/>
        </p:nvSpPr>
        <p:spPr>
          <a:xfrm>
            <a:off x="3974103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9A9F5-5DC3-4F35-1381-17C64DADA0B6}"/>
              </a:ext>
            </a:extLst>
          </p:cNvPr>
          <p:cNvSpPr txBox="1"/>
          <p:nvPr/>
        </p:nvSpPr>
        <p:spPr>
          <a:xfrm>
            <a:off x="4303698" y="9157619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역할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81ECAF9-4DCE-06BB-3E1E-4EFAF401E4FE}"/>
              </a:ext>
            </a:extLst>
          </p:cNvPr>
          <p:cNvSpPr/>
          <p:nvPr/>
        </p:nvSpPr>
        <p:spPr>
          <a:xfrm>
            <a:off x="3817029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5CD13-4C93-90D9-B38F-639007AFB045}"/>
              </a:ext>
            </a:extLst>
          </p:cNvPr>
          <p:cNvSpPr txBox="1"/>
          <p:nvPr/>
        </p:nvSpPr>
        <p:spPr>
          <a:xfrm>
            <a:off x="10761932" y="5691379"/>
            <a:ext cx="1588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지장간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9C2E3-865B-8F73-4E29-BD6F1581CCBE}"/>
              </a:ext>
            </a:extLst>
          </p:cNvPr>
          <p:cNvSpPr txBox="1"/>
          <p:nvPr/>
        </p:nvSpPr>
        <p:spPr>
          <a:xfrm>
            <a:off x="6043198" y="12386104"/>
            <a:ext cx="416492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8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오후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15:30~17:30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7ACBAC1-4B30-1F49-F7FA-7886F303B02B}"/>
              </a:ext>
            </a:extLst>
          </p:cNvPr>
          <p:cNvSpPr/>
          <p:nvPr/>
        </p:nvSpPr>
        <p:spPr>
          <a:xfrm>
            <a:off x="7244047" y="10461497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06DF-250C-C515-1187-5AA42FFAE309}"/>
              </a:ext>
            </a:extLst>
          </p:cNvPr>
          <p:cNvSpPr txBox="1"/>
          <p:nvPr/>
        </p:nvSpPr>
        <p:spPr>
          <a:xfrm>
            <a:off x="7583260" y="10762674"/>
            <a:ext cx="11208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C5563-F4E3-5BBE-E460-A8A200168B59}"/>
              </a:ext>
            </a:extLst>
          </p:cNvPr>
          <p:cNvSpPr txBox="1"/>
          <p:nvPr/>
        </p:nvSpPr>
        <p:spPr>
          <a:xfrm>
            <a:off x="671401" y="9601189"/>
            <a:ext cx="317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계절을 여는 작용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9CA04-4F3E-C0DF-2673-A507D2DF0442}"/>
              </a:ext>
            </a:extLst>
          </p:cNvPr>
          <p:cNvSpPr txBox="1"/>
          <p:nvPr/>
        </p:nvSpPr>
        <p:spPr>
          <a:xfrm>
            <a:off x="3910556" y="5422495"/>
            <a:ext cx="1588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본질과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성향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539954-6090-2E9A-7237-231148D8B017}"/>
              </a:ext>
            </a:extLst>
          </p:cNvPr>
          <p:cNvSpPr txBox="1"/>
          <p:nvPr/>
        </p:nvSpPr>
        <p:spPr>
          <a:xfrm>
            <a:off x="12486186" y="6025225"/>
            <a:ext cx="2980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무토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임수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경금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D88A06-72AF-E2DA-2839-C0861F8BC403}"/>
              </a:ext>
            </a:extLst>
          </p:cNvPr>
          <p:cNvSpPr txBox="1"/>
          <p:nvPr/>
        </p:nvSpPr>
        <p:spPr>
          <a:xfrm>
            <a:off x="12680404" y="9157619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맹추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孟秋</a:t>
            </a:r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392CFC-7C5F-61E9-6CF8-34E87E4E4D6E}"/>
              </a:ext>
            </a:extLst>
          </p:cNvPr>
          <p:cNvSpPr txBox="1"/>
          <p:nvPr/>
        </p:nvSpPr>
        <p:spPr>
          <a:xfrm>
            <a:off x="12939042" y="5316602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戊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BD480C-99D5-D00A-F5AE-91B3CA7DFE14}"/>
              </a:ext>
            </a:extLst>
          </p:cNvPr>
          <p:cNvSpPr txBox="1"/>
          <p:nvPr/>
        </p:nvSpPr>
        <p:spPr>
          <a:xfrm>
            <a:off x="14341644" y="5311278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庚</a:t>
            </a:r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C68A2E98-1E2E-08C4-0F1E-70D46480AAB7}"/>
              </a:ext>
            </a:extLst>
          </p:cNvPr>
          <p:cNvCxnSpPr>
            <a:cxnSpLocks/>
          </p:cNvCxnSpPr>
          <p:nvPr/>
        </p:nvCxnSpPr>
        <p:spPr>
          <a:xfrm flipH="1">
            <a:off x="11552511" y="2129602"/>
            <a:ext cx="2759811" cy="3184414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41241C48-BD44-7BE4-23F1-7255E219C239}"/>
              </a:ext>
            </a:extLst>
          </p:cNvPr>
          <p:cNvCxnSpPr>
            <a:cxnSpLocks/>
          </p:cNvCxnSpPr>
          <p:nvPr/>
        </p:nvCxnSpPr>
        <p:spPr>
          <a:xfrm flipH="1">
            <a:off x="14312322" y="2119442"/>
            <a:ext cx="1261507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DD9B960-E88A-FCA8-4D02-1CEEBB70DFE1}"/>
              </a:ext>
            </a:extLst>
          </p:cNvPr>
          <p:cNvSpPr txBox="1"/>
          <p:nvPr/>
        </p:nvSpPr>
        <p:spPr>
          <a:xfrm>
            <a:off x="15893214" y="1782982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지장간의</a:t>
            </a:r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의미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8ED8C8-B286-7F22-69CB-78159689763E}"/>
              </a:ext>
            </a:extLst>
          </p:cNvPr>
          <p:cNvSpPr txBox="1"/>
          <p:nvPr/>
        </p:nvSpPr>
        <p:spPr>
          <a:xfrm>
            <a:off x="15893214" y="9903450"/>
            <a:ext cx="484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시간적 특성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A40C9A-113B-1427-FDEF-AAD36FAF131D}"/>
              </a:ext>
            </a:extLst>
          </p:cNvPr>
          <p:cNvSpPr txBox="1"/>
          <p:nvPr/>
        </p:nvSpPr>
        <p:spPr>
          <a:xfrm>
            <a:off x="16063607" y="10864207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시작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D2D08E-3F62-E811-15E0-B95A5DCB2077}"/>
              </a:ext>
            </a:extLst>
          </p:cNvPr>
          <p:cNvSpPr txBox="1"/>
          <p:nvPr/>
        </p:nvSpPr>
        <p:spPr>
          <a:xfrm>
            <a:off x="15814188" y="12542202"/>
            <a:ext cx="8608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하늘과 땅이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소통하는 기운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庚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직관력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종교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철학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정신작용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독특한 능력</a:t>
            </a:r>
            <a:endParaRPr lang="en-US" altLang="ko-KR" sz="2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큰 안테나로 소통함 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–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방송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인기</a:t>
            </a:r>
            <a:endParaRPr lang="en-US" altLang="ko-KR" sz="2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경신기도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삼시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三尸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의 소행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- 120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년의 수명이 점차 깎임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068C6B-95C1-6659-0AE3-0BA17F32895D}"/>
              </a:ext>
            </a:extLst>
          </p:cNvPr>
          <p:cNvSpPr txBox="1"/>
          <p:nvPr/>
        </p:nvSpPr>
        <p:spPr>
          <a:xfrm>
            <a:off x="15839734" y="11427338"/>
            <a:ext cx="3331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결실과의 인연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돈과의 인연</a:t>
            </a:r>
            <a:endParaRPr lang="ko-KR" altLang="en-US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2D9B00DF-20FD-039D-7FFB-C037717DA295}"/>
              </a:ext>
            </a:extLst>
          </p:cNvPr>
          <p:cNvSpPr/>
          <p:nvPr/>
        </p:nvSpPr>
        <p:spPr>
          <a:xfrm>
            <a:off x="15893214" y="11005506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53463F-77A4-8504-2C1D-847878953600}"/>
              </a:ext>
            </a:extLst>
          </p:cNvPr>
          <p:cNvSpPr txBox="1"/>
          <p:nvPr/>
        </p:nvSpPr>
        <p:spPr>
          <a:xfrm>
            <a:off x="16063607" y="12017132"/>
            <a:ext cx="4003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활동을 정리하기 시작할 시간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9BC9D96-B45D-DA70-6642-4839C2DE4B50}"/>
              </a:ext>
            </a:extLst>
          </p:cNvPr>
          <p:cNvSpPr/>
          <p:nvPr/>
        </p:nvSpPr>
        <p:spPr>
          <a:xfrm>
            <a:off x="15893214" y="12158431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C755C529-706F-4224-3841-176A8DF73E39}"/>
              </a:ext>
            </a:extLst>
          </p:cNvPr>
          <p:cNvCxnSpPr>
            <a:cxnSpLocks/>
          </p:cNvCxnSpPr>
          <p:nvPr/>
        </p:nvCxnSpPr>
        <p:spPr>
          <a:xfrm flipH="1">
            <a:off x="8725090" y="11713563"/>
            <a:ext cx="4940110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69D5095A-BCCB-3541-81E7-BB1AD638BE86}"/>
              </a:ext>
            </a:extLst>
          </p:cNvPr>
          <p:cNvCxnSpPr>
            <a:cxnSpLocks/>
          </p:cNvCxnSpPr>
          <p:nvPr/>
        </p:nvCxnSpPr>
        <p:spPr>
          <a:xfrm flipH="1">
            <a:off x="13643144" y="10526328"/>
            <a:ext cx="2054963" cy="1197109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377D210-E08B-DEE0-2DA3-513551381359}"/>
              </a:ext>
            </a:extLst>
          </p:cNvPr>
          <p:cNvSpPr txBox="1"/>
          <p:nvPr/>
        </p:nvSpPr>
        <p:spPr>
          <a:xfrm>
            <a:off x="13640343" y="5307386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壬</a:t>
            </a:r>
          </a:p>
        </p:txBody>
      </p: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BAD6D5A-5E82-89A2-1387-8460E46E3B32}"/>
              </a:ext>
            </a:extLst>
          </p:cNvPr>
          <p:cNvGrpSpPr/>
          <p:nvPr/>
        </p:nvGrpSpPr>
        <p:grpSpPr>
          <a:xfrm>
            <a:off x="15876320" y="2807141"/>
            <a:ext cx="6613182" cy="985024"/>
            <a:chOff x="17064400" y="2735629"/>
            <a:chExt cx="6613182" cy="985024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C87B5FD-6D48-DCE2-9C00-F3208DAE2868}"/>
                </a:ext>
              </a:extLst>
            </p:cNvPr>
            <p:cNvSpPr txBox="1"/>
            <p:nvPr/>
          </p:nvSpPr>
          <p:spPr>
            <a:xfrm>
              <a:off x="17234793" y="2735629"/>
              <a:ext cx="2654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정기의 의미 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경금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1EA2C78-1731-54CB-E3FE-01340FFB0FC8}"/>
                </a:ext>
              </a:extLst>
            </p:cNvPr>
            <p:cNvSpPr txBox="1"/>
            <p:nvPr/>
          </p:nvSpPr>
          <p:spPr>
            <a:xfrm>
              <a:off x="17234793" y="3320543"/>
              <a:ext cx="6442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강한 결단력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위계 중시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자기 확신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굳건함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양보하지 않음</a:t>
              </a: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DF5D1144-67FA-CF05-5E5A-92E01E320A6F}"/>
                </a:ext>
              </a:extLst>
            </p:cNvPr>
            <p:cNvSpPr/>
            <p:nvPr/>
          </p:nvSpPr>
          <p:spPr>
            <a:xfrm>
              <a:off x="17064400" y="2876928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3F588910-500A-0298-8F8D-FD66BCB24913}"/>
              </a:ext>
            </a:extLst>
          </p:cNvPr>
          <p:cNvGrpSpPr/>
          <p:nvPr/>
        </p:nvGrpSpPr>
        <p:grpSpPr>
          <a:xfrm>
            <a:off x="15876320" y="4069455"/>
            <a:ext cx="4543706" cy="940451"/>
            <a:chOff x="17064400" y="4645617"/>
            <a:chExt cx="4543706" cy="94045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AE3C08A-219C-ED3D-8678-C338A96C835C}"/>
                </a:ext>
              </a:extLst>
            </p:cNvPr>
            <p:cNvSpPr txBox="1"/>
            <p:nvPr/>
          </p:nvSpPr>
          <p:spPr>
            <a:xfrm>
              <a:off x="17234793" y="5185958"/>
              <a:ext cx="4373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강하고 역동적인 힘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주변 무시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우월감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9BCBBC9-E8A1-4F72-28FE-5FA27371F35B}"/>
                </a:ext>
              </a:extLst>
            </p:cNvPr>
            <p:cNvSpPr txBox="1"/>
            <p:nvPr/>
          </p:nvSpPr>
          <p:spPr>
            <a:xfrm>
              <a:off x="17234793" y="4645617"/>
              <a:ext cx="23471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양간들간의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결합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0C7D9AE1-18E1-FF7B-085C-56036A31775A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34DBF218-0136-85FA-C289-CEDF7803B362}"/>
              </a:ext>
            </a:extLst>
          </p:cNvPr>
          <p:cNvGrpSpPr/>
          <p:nvPr/>
        </p:nvGrpSpPr>
        <p:grpSpPr>
          <a:xfrm>
            <a:off x="15876320" y="7901721"/>
            <a:ext cx="7238354" cy="940451"/>
            <a:chOff x="17064400" y="6727977"/>
            <a:chExt cx="7238354" cy="94045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B9CB490-2D53-8068-FEFB-ED2D1655A94F}"/>
                </a:ext>
              </a:extLst>
            </p:cNvPr>
            <p:cNvSpPr txBox="1"/>
            <p:nvPr/>
          </p:nvSpPr>
          <p:spPr>
            <a:xfrm>
              <a:off x="17234793" y="7268318"/>
              <a:ext cx="7067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가을을 열면서 겨울을 예비함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겨울의 여유를 품에 안고 꿈을 꿈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77A01AC-9ACA-210A-0E0C-B0A475778CC2}"/>
                </a:ext>
              </a:extLst>
            </p:cNvPr>
            <p:cNvSpPr txBox="1"/>
            <p:nvPr/>
          </p:nvSpPr>
          <p:spPr>
            <a:xfrm>
              <a:off x="17234793" y="6727977"/>
              <a:ext cx="6338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지장간의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중기가 다음 계절의 기운을 안고 있음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6DE24176-4818-2BF5-1347-9609B7D58E21}"/>
                </a:ext>
              </a:extLst>
            </p:cNvPr>
            <p:cNvSpPr/>
            <p:nvPr/>
          </p:nvSpPr>
          <p:spPr>
            <a:xfrm>
              <a:off x="17064400" y="686927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4" name="직선 연결선 123">
            <a:extLst>
              <a:ext uri="{FF2B5EF4-FFF2-40B4-BE49-F238E27FC236}">
                <a16:creationId xmlns:a16="http://schemas.microsoft.com/office/drawing/2014/main" id="{DE94E187-EA4B-1CD8-189B-74C1EE8CF50E}"/>
              </a:ext>
            </a:extLst>
          </p:cNvPr>
          <p:cNvCxnSpPr>
            <a:cxnSpLocks/>
          </p:cNvCxnSpPr>
          <p:nvPr/>
        </p:nvCxnSpPr>
        <p:spPr>
          <a:xfrm flipH="1" flipV="1">
            <a:off x="12168930" y="9751119"/>
            <a:ext cx="2321770" cy="612988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>
            <a:extLst>
              <a:ext uri="{FF2B5EF4-FFF2-40B4-BE49-F238E27FC236}">
                <a16:creationId xmlns:a16="http://schemas.microsoft.com/office/drawing/2014/main" id="{CBF9A943-B34A-538F-B4F7-9F25D347FE93}"/>
              </a:ext>
            </a:extLst>
          </p:cNvPr>
          <p:cNvCxnSpPr>
            <a:cxnSpLocks/>
          </p:cNvCxnSpPr>
          <p:nvPr/>
        </p:nvCxnSpPr>
        <p:spPr>
          <a:xfrm flipH="1">
            <a:off x="14490700" y="10364107"/>
            <a:ext cx="1158878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15CBEEC0-E1CA-A14B-0FBE-EE9689EE07F0}"/>
              </a:ext>
            </a:extLst>
          </p:cNvPr>
          <p:cNvGrpSpPr/>
          <p:nvPr/>
        </p:nvGrpSpPr>
        <p:grpSpPr>
          <a:xfrm>
            <a:off x="15876320" y="5287196"/>
            <a:ext cx="8584488" cy="2337236"/>
            <a:chOff x="17064400" y="4645617"/>
            <a:chExt cx="8584488" cy="23372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3B2D9B-50D1-7A17-9DC0-1C29AFBA0413}"/>
                </a:ext>
              </a:extLst>
            </p:cNvPr>
            <p:cNvSpPr txBox="1"/>
            <p:nvPr/>
          </p:nvSpPr>
          <p:spPr>
            <a:xfrm>
              <a:off x="17234793" y="4645617"/>
              <a:ext cx="37064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경금이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임수를 생하는 구조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23A43DF-A326-CF16-381E-14B5894985C8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95732B-A38C-602D-AB33-F73CF481300F}"/>
                </a:ext>
              </a:extLst>
            </p:cNvPr>
            <p:cNvSpPr txBox="1"/>
            <p:nvPr/>
          </p:nvSpPr>
          <p:spPr>
            <a:xfrm>
              <a:off x="17229596" y="5210112"/>
              <a:ext cx="8242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경금의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활동력이 극대화됨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영리함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임기응변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재능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능력의 발현과 자신감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D3D59D4-1056-3C1E-D013-FEC684E1DC3F}"/>
                </a:ext>
              </a:extLst>
            </p:cNvPr>
            <p:cNvSpPr txBox="1"/>
            <p:nvPr/>
          </p:nvSpPr>
          <p:spPr>
            <a:xfrm>
              <a:off x="17229596" y="5667582"/>
              <a:ext cx="756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천진난만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우울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신경질적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어두운 총기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남에게 과시하고 싶은 마음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E037CDA-5335-8E21-7A87-A9D06E4F7EBA}"/>
                </a:ext>
              </a:extLst>
            </p:cNvPr>
            <p:cNvSpPr txBox="1"/>
            <p:nvPr/>
          </p:nvSpPr>
          <p:spPr>
            <a:xfrm>
              <a:off x="17229596" y="6125052"/>
              <a:ext cx="4427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음의 행동대장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(vs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인목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: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양의 행동대장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C9FAB23-148D-F0CA-D11C-318652A712E7}"/>
                </a:ext>
              </a:extLst>
            </p:cNvPr>
            <p:cNvSpPr txBox="1"/>
            <p:nvPr/>
          </p:nvSpPr>
          <p:spPr>
            <a:xfrm>
              <a:off x="17229596" y="6582743"/>
              <a:ext cx="8419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강단있는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통찰력으로 승부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(vs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인목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: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굽히지 않는 활동력과 표현력으로 승부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0D44369-6BF0-9855-5D15-FA02AE26EF55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26AE791C-3068-D4D5-CAB6-02CEBBF4483F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61" name="사각형: 둥근 대각선 방향 모서리 60">
              <a:extLst>
                <a:ext uri="{FF2B5EF4-FFF2-40B4-BE49-F238E27FC236}">
                  <a16:creationId xmlns:a16="http://schemas.microsoft.com/office/drawing/2014/main" id="{F3A910F8-051C-B69C-0CBC-F474CFF35B27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0F51669-9D27-F4EF-2E49-0ED056B102D0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B731162D-35B0-4C8F-650F-F168141D2D12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63B5F40-4365-1F7F-AB88-231E2513E4EB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가을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8B0932-E967-0732-3CBB-1DC6E54F6374}"/>
              </a:ext>
            </a:extLst>
          </p:cNvPr>
          <p:cNvSpPr txBox="1"/>
          <p:nvPr/>
        </p:nvSpPr>
        <p:spPr>
          <a:xfrm>
            <a:off x="5592170" y="1709102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신금이란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B05595-C573-A59D-C197-AEF12CF14A1B}"/>
              </a:ext>
            </a:extLst>
          </p:cNvPr>
          <p:cNvSpPr txBox="1"/>
          <p:nvPr/>
        </p:nvSpPr>
        <p:spPr>
          <a:xfrm>
            <a:off x="7505515" y="2235912"/>
            <a:ext cx="12763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금 </a:t>
            </a:r>
            <a:r>
              <a:rPr lang="ko-KR" altLang="en-US" sz="3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金</a:t>
            </a:r>
            <a:endParaRPr lang="en-US" altLang="ko-KR" sz="3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DB40BD-0532-D553-1521-0EBB9317D1BA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93D74FA-5472-F7D7-B1B2-67C5C86114D1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25805DD-9711-E921-B26F-55F4C43BD210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A001E5D-89E1-0877-AB89-E47520011DD3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93" name="직선 연결선 92">
            <a:extLst>
              <a:ext uri="{FF2B5EF4-FFF2-40B4-BE49-F238E27FC236}">
                <a16:creationId xmlns:a16="http://schemas.microsoft.com/office/drawing/2014/main" id="{0613D1E3-4094-8117-499E-6C0A4F9BCE52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3382B7D6-F233-B4ED-209F-9CC1B8F9099E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F9970E75-A43B-56C8-4EAF-400E82AC87B0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632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63BC9A-AA85-9A7D-1ABD-4C4144FF7985}"/>
              </a:ext>
            </a:extLst>
          </p:cNvPr>
          <p:cNvSpPr txBox="1"/>
          <p:nvPr/>
        </p:nvSpPr>
        <p:spPr>
          <a:xfrm>
            <a:off x="5105277" y="10830853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의료</a:t>
            </a:r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</a:t>
            </a:r>
            <a:endParaRPr lang="ko-KR" altLang="en-US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55B31-DC2E-CC87-3C63-820CAAF86EC2}"/>
              </a:ext>
            </a:extLst>
          </p:cNvPr>
          <p:cNvSpPr txBox="1"/>
          <p:nvPr/>
        </p:nvSpPr>
        <p:spPr>
          <a:xfrm>
            <a:off x="18170947" y="9451085"/>
            <a:ext cx="288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결단을 내림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정리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AC37C5-7641-69FC-73F6-E85E06036981}"/>
              </a:ext>
            </a:extLst>
          </p:cNvPr>
          <p:cNvSpPr txBox="1"/>
          <p:nvPr/>
        </p:nvSpPr>
        <p:spPr>
          <a:xfrm>
            <a:off x="18170947" y="10304233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판로의 확보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재능의 발현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BE8CCF-1B56-DDC2-F7AA-4330E6B96292}"/>
              </a:ext>
            </a:extLst>
          </p:cNvPr>
          <p:cNvSpPr txBox="1"/>
          <p:nvPr/>
        </p:nvSpPr>
        <p:spPr>
          <a:xfrm>
            <a:off x="7197425" y="5052043"/>
            <a:ext cx="9954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재주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총명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영리함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강단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멀리 떠남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관통</a:t>
            </a:r>
            <a:endParaRPr lang="ko-KR" altLang="en-US" sz="40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72659-DAAE-86EF-E937-4519E3A5C939}"/>
              </a:ext>
            </a:extLst>
          </p:cNvPr>
          <p:cNvSpPr txBox="1"/>
          <p:nvPr/>
        </p:nvSpPr>
        <p:spPr>
          <a:xfrm>
            <a:off x="6971871" y="2794571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AD838-D751-D98B-E058-43D4A1ED74AC}"/>
              </a:ext>
            </a:extLst>
          </p:cNvPr>
          <p:cNvSpPr txBox="1"/>
          <p:nvPr/>
        </p:nvSpPr>
        <p:spPr>
          <a:xfrm>
            <a:off x="7703737" y="3691161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키워드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A7F4B6-C719-6C48-C190-3331A48361AC}"/>
              </a:ext>
            </a:extLst>
          </p:cNvPr>
          <p:cNvSpPr txBox="1"/>
          <p:nvPr/>
        </p:nvSpPr>
        <p:spPr>
          <a:xfrm>
            <a:off x="1911013" y="8462393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A5FF08-751C-BD2A-8002-BC1712CC93C4}"/>
              </a:ext>
            </a:extLst>
          </p:cNvPr>
          <p:cNvSpPr txBox="1"/>
          <p:nvPr/>
        </p:nvSpPr>
        <p:spPr>
          <a:xfrm>
            <a:off x="2642879" y="9354945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물상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1D98FAAB-6B26-E4AE-6A94-4FB3EEAA3D44}"/>
              </a:ext>
            </a:extLst>
          </p:cNvPr>
          <p:cNvCxnSpPr>
            <a:cxnSpLocks/>
          </p:cNvCxnSpPr>
          <p:nvPr/>
        </p:nvCxnSpPr>
        <p:spPr>
          <a:xfrm>
            <a:off x="4637638" y="9010650"/>
            <a:ext cx="0" cy="2482850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02101B8-7F6C-BD7B-DBD7-A4AD4A37586B}"/>
              </a:ext>
            </a:extLst>
          </p:cNvPr>
          <p:cNvSpPr txBox="1"/>
          <p:nvPr/>
        </p:nvSpPr>
        <p:spPr>
          <a:xfrm>
            <a:off x="13827327" y="8406069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0F0796-7A99-4224-F4E3-4A87BF97F7EC}"/>
              </a:ext>
            </a:extLst>
          </p:cNvPr>
          <p:cNvSpPr txBox="1"/>
          <p:nvPr/>
        </p:nvSpPr>
        <p:spPr>
          <a:xfrm>
            <a:off x="14556942" y="9354945"/>
            <a:ext cx="28520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운에서의</a:t>
            </a:r>
            <a:endParaRPr lang="en-US" altLang="ko-KR" sz="5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ko-KR" altLang="en-US" sz="5400" dirty="0" err="1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신금</a:t>
            </a:r>
            <a:endParaRPr lang="ko-KR" altLang="en-US" sz="5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7BAEA194-A478-48FF-FE07-5EDDA5413215}"/>
              </a:ext>
            </a:extLst>
          </p:cNvPr>
          <p:cNvCxnSpPr>
            <a:cxnSpLocks/>
          </p:cNvCxnSpPr>
          <p:nvPr/>
        </p:nvCxnSpPr>
        <p:spPr>
          <a:xfrm>
            <a:off x="17729603" y="9080500"/>
            <a:ext cx="0" cy="2209658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F82D3A-41C6-924E-C267-D8693D52362C}"/>
              </a:ext>
            </a:extLst>
          </p:cNvPr>
          <p:cNvSpPr txBox="1"/>
          <p:nvPr/>
        </p:nvSpPr>
        <p:spPr>
          <a:xfrm>
            <a:off x="5119435" y="9198885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절단기계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1E485-D10C-F4E7-96ED-9EFFC0B71F9C}"/>
              </a:ext>
            </a:extLst>
          </p:cNvPr>
          <p:cNvSpPr txBox="1"/>
          <p:nvPr/>
        </p:nvSpPr>
        <p:spPr>
          <a:xfrm>
            <a:off x="5119435" y="10014869"/>
            <a:ext cx="4264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대장간 조선소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자동차제조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00358-FF75-F1DF-0C94-401811139A3A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73239CD-41FC-2B81-C30A-1A9A9B4612D3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9" name="사각형: 둥근 대각선 방향 모서리 8">
              <a:extLst>
                <a:ext uri="{FF2B5EF4-FFF2-40B4-BE49-F238E27FC236}">
                  <a16:creationId xmlns:a16="http://schemas.microsoft.com/office/drawing/2014/main" id="{5118FD3E-C4A1-F825-13FA-2BD3C3C5D960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01897B-A9EE-4CE0-B529-746D003AE0EA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A5AAC11-EE30-C4EB-73A0-85501C396A07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FD8A9-5D66-736A-9AAD-C3FE4AF71B48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가을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1FEF4-C8BA-30F9-CB1F-023BDA8E702E}"/>
              </a:ext>
            </a:extLst>
          </p:cNvPr>
          <p:cNvSpPr txBox="1"/>
          <p:nvPr/>
        </p:nvSpPr>
        <p:spPr>
          <a:xfrm>
            <a:off x="5592170" y="1709102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신금이란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0BCAEF-A1FE-6FCC-2F34-E0EF2B9F7993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5BA0CD-49CA-33A4-D288-F08C090EA15F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2487D5-9717-BC94-F809-F8E31F496FEF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54507E-ECD4-7287-C35C-E0C8E5A323A8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9050E16C-88CF-96BB-A9D7-08D5C885F6E3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F29F93CE-78E6-04FC-F81C-45F903F9A757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443879C4-5E42-189E-859F-3F94BFBAD417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C63BC9A-AA85-9A7D-1ABD-4C4144FF7985}"/>
              </a:ext>
            </a:extLst>
          </p:cNvPr>
          <p:cNvSpPr txBox="1"/>
          <p:nvPr/>
        </p:nvSpPr>
        <p:spPr>
          <a:xfrm>
            <a:off x="6009892" y="10827453"/>
            <a:ext cx="2426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안테나</a:t>
            </a:r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방송</a:t>
            </a:r>
            <a:endParaRPr lang="ko-KR" altLang="en-US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144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25D3B8B4-79FC-8E8C-96A3-A80438BFFCD0}"/>
              </a:ext>
            </a:extLst>
          </p:cNvPr>
          <p:cNvSpPr/>
          <p:nvPr/>
        </p:nvSpPr>
        <p:spPr>
          <a:xfrm>
            <a:off x="4723779" y="3730062"/>
            <a:ext cx="7696847" cy="7696847"/>
          </a:xfrm>
          <a:prstGeom prst="donut">
            <a:avLst>
              <a:gd name="adj" fmla="val 2108"/>
            </a:avLst>
          </a:prstGeom>
          <a:solidFill>
            <a:srgbClr val="36A2B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0BD663-2A03-B4B4-345B-87BDB0A4657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6367250-C9E5-A778-7C4D-CB5B1B5809E0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40" name="사각형: 둥근 대각선 방향 모서리 39">
              <a:extLst>
                <a:ext uri="{FF2B5EF4-FFF2-40B4-BE49-F238E27FC236}">
                  <a16:creationId xmlns:a16="http://schemas.microsoft.com/office/drawing/2014/main" id="{72191F3D-1A4C-BEB3-5E3F-C55C327DADE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35D4F4-07CF-C49E-D0EE-E1697E1B1CAA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9BF9031-B499-17D8-3C86-3BED1BD3411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3F23B0-C295-782C-26E6-25FB43991CAB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겨울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D2D179-4E0A-68EC-00A7-1A651D5FF428}"/>
              </a:ext>
            </a:extLst>
          </p:cNvPr>
          <p:cNvSpPr txBox="1"/>
          <p:nvPr/>
        </p:nvSpPr>
        <p:spPr>
          <a:xfrm>
            <a:off x="5602233" y="1709104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자수란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6EA2FB-1DEB-FC36-879F-FAFF8203D4CC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EEF7D6-68B3-2948-3038-6F0DFCDDD242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BE919A-8667-157D-CB72-E3402CB3E6FF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FFD743-DBEE-2CA0-000C-7C4895D75F5B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C04D3A7B-91AA-BEEE-AF6D-8A546CEFD34E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E346730B-41AE-6145-9EED-B5346DA4BC0B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573EAF4-4A36-D5E1-53EA-425B5A22DFD7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6C44511-980A-A824-4F3A-6089E0BE3417}"/>
              </a:ext>
            </a:extLst>
          </p:cNvPr>
          <p:cNvSpPr txBox="1"/>
          <p:nvPr/>
        </p:nvSpPr>
        <p:spPr>
          <a:xfrm>
            <a:off x="7943665" y="2159712"/>
            <a:ext cx="12763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水</a:t>
            </a:r>
            <a:endParaRPr lang="en-US" altLang="ko-KR" sz="3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0B73E3-32D5-76E6-E31B-1A2F79BE1365}"/>
              </a:ext>
            </a:extLst>
          </p:cNvPr>
          <p:cNvSpPr txBox="1"/>
          <p:nvPr/>
        </p:nvSpPr>
        <p:spPr>
          <a:xfrm>
            <a:off x="1255079" y="5307118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가족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水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CB1D0C4-4C58-4F0D-7CC4-128F33032BC9}"/>
              </a:ext>
            </a:extLst>
          </p:cNvPr>
          <p:cNvSpPr txBox="1"/>
          <p:nvPr/>
        </p:nvSpPr>
        <p:spPr>
          <a:xfrm>
            <a:off x="13161018" y="5949975"/>
            <a:ext cx="23118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임수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계수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8E3B53B-0064-6DB5-6017-DE9D36E3F349}"/>
              </a:ext>
            </a:extLst>
          </p:cNvPr>
          <p:cNvSpPr txBox="1"/>
          <p:nvPr/>
        </p:nvSpPr>
        <p:spPr>
          <a:xfrm>
            <a:off x="13064372" y="9081419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중동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仲冬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564FB9-F540-C5F3-F8F0-6EFFA5D48291}"/>
              </a:ext>
            </a:extLst>
          </p:cNvPr>
          <p:cNvSpPr txBox="1"/>
          <p:nvPr/>
        </p:nvSpPr>
        <p:spPr>
          <a:xfrm>
            <a:off x="1406906" y="8834366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왕지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旺地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8B0C24-8E8C-99AA-7B86-3DE12696E9DF}"/>
              </a:ext>
            </a:extLst>
          </p:cNvPr>
          <p:cNvSpPr txBox="1"/>
          <p:nvPr/>
        </p:nvSpPr>
        <p:spPr>
          <a:xfrm>
            <a:off x="1255080" y="5921683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水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59CB212-0C92-D599-34E0-EDBAD12B5F35}"/>
              </a:ext>
            </a:extLst>
          </p:cNvPr>
          <p:cNvSpPr/>
          <p:nvPr/>
        </p:nvSpPr>
        <p:spPr>
          <a:xfrm>
            <a:off x="6733118" y="5718944"/>
            <a:ext cx="3678170" cy="3678170"/>
          </a:xfrm>
          <a:prstGeom prst="ellipse">
            <a:avLst/>
          </a:prstGeom>
          <a:solidFill>
            <a:srgbClr val="CDC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4F660-1440-19CA-675A-E36A042514E8}"/>
              </a:ext>
            </a:extLst>
          </p:cNvPr>
          <p:cNvSpPr txBox="1"/>
          <p:nvPr/>
        </p:nvSpPr>
        <p:spPr>
          <a:xfrm>
            <a:off x="7591807" y="6601939"/>
            <a:ext cx="19607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자수</a:t>
            </a:r>
            <a:endParaRPr lang="en-US" altLang="ko-KR" sz="7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  <a:p>
            <a:pPr algn="ctr"/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子水</a:t>
            </a:r>
            <a:endParaRPr lang="ko-KR" altLang="en-US" sz="6000" b="1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626B3AC-9070-9BAB-77F2-88F6F421E959}"/>
              </a:ext>
            </a:extLst>
          </p:cNvPr>
          <p:cNvSpPr/>
          <p:nvPr/>
        </p:nvSpPr>
        <p:spPr>
          <a:xfrm>
            <a:off x="7682197" y="2950750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9DF97-CFCC-2A29-579D-E1AB8E9DC9A3}"/>
              </a:ext>
            </a:extLst>
          </p:cNvPr>
          <p:cNvSpPr txBox="1"/>
          <p:nvPr/>
        </p:nvSpPr>
        <p:spPr>
          <a:xfrm>
            <a:off x="8011792" y="3502201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75A1BC5-FC38-C9A8-7168-27A1B00DA1C1}"/>
              </a:ext>
            </a:extLst>
          </p:cNvPr>
          <p:cNvSpPr/>
          <p:nvPr/>
        </p:nvSpPr>
        <p:spPr>
          <a:xfrm>
            <a:off x="11109215" y="49966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7D4DC2F-605F-49E6-F863-C7F474B87B72}"/>
              </a:ext>
            </a:extLst>
          </p:cNvPr>
          <p:cNvSpPr/>
          <p:nvPr/>
        </p:nvSpPr>
        <p:spPr>
          <a:xfrm>
            <a:off x="11029445" y="85071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F0DF3-54F4-6CAE-581D-C503106F66CF}"/>
              </a:ext>
            </a:extLst>
          </p:cNvPr>
          <p:cNvSpPr txBox="1"/>
          <p:nvPr/>
        </p:nvSpPr>
        <p:spPr>
          <a:xfrm>
            <a:off x="11359040" y="9110987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5CC6050-499F-0E34-213D-E1328C8D90E1}"/>
              </a:ext>
            </a:extLst>
          </p:cNvPr>
          <p:cNvSpPr/>
          <p:nvPr/>
        </p:nvSpPr>
        <p:spPr>
          <a:xfrm>
            <a:off x="4412253" y="85071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9A9F5-5DC3-4F35-1381-17C64DADA0B6}"/>
              </a:ext>
            </a:extLst>
          </p:cNvPr>
          <p:cNvSpPr txBox="1"/>
          <p:nvPr/>
        </p:nvSpPr>
        <p:spPr>
          <a:xfrm>
            <a:off x="4741848" y="9081419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역할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81ECAF9-4DCE-06BB-3E1E-4EFAF401E4FE}"/>
              </a:ext>
            </a:extLst>
          </p:cNvPr>
          <p:cNvSpPr/>
          <p:nvPr/>
        </p:nvSpPr>
        <p:spPr>
          <a:xfrm>
            <a:off x="4255179" y="49966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5CD13-4C93-90D9-B38F-639007AFB045}"/>
              </a:ext>
            </a:extLst>
          </p:cNvPr>
          <p:cNvSpPr txBox="1"/>
          <p:nvPr/>
        </p:nvSpPr>
        <p:spPr>
          <a:xfrm>
            <a:off x="11200082" y="5615179"/>
            <a:ext cx="1588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지장간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9C2E3-865B-8F73-4E29-BD6F1581CCBE}"/>
              </a:ext>
            </a:extLst>
          </p:cNvPr>
          <p:cNvSpPr txBox="1"/>
          <p:nvPr/>
        </p:nvSpPr>
        <p:spPr>
          <a:xfrm>
            <a:off x="6912555" y="12309904"/>
            <a:ext cx="330250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12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밤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11:30~1:30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7ACBAC1-4B30-1F49-F7FA-7886F303B02B}"/>
              </a:ext>
            </a:extLst>
          </p:cNvPr>
          <p:cNvSpPr/>
          <p:nvPr/>
        </p:nvSpPr>
        <p:spPr>
          <a:xfrm>
            <a:off x="7682197" y="10385297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06DF-250C-C515-1187-5AA42FFAE309}"/>
              </a:ext>
            </a:extLst>
          </p:cNvPr>
          <p:cNvSpPr txBox="1"/>
          <p:nvPr/>
        </p:nvSpPr>
        <p:spPr>
          <a:xfrm>
            <a:off x="8021410" y="10686474"/>
            <a:ext cx="11208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67423A-F34C-BBC2-6EC5-6917D300A6F5}"/>
              </a:ext>
            </a:extLst>
          </p:cNvPr>
          <p:cNvSpPr txBox="1"/>
          <p:nvPr/>
        </p:nvSpPr>
        <p:spPr>
          <a:xfrm>
            <a:off x="13508707" y="5244575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壬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17E6B0-4178-D6DE-29B0-2696D91FA81C}"/>
              </a:ext>
            </a:extLst>
          </p:cNvPr>
          <p:cNvSpPr txBox="1"/>
          <p:nvPr/>
        </p:nvSpPr>
        <p:spPr>
          <a:xfrm>
            <a:off x="14429965" y="5244575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C5563-F4E3-5BBE-E460-A8A200168B59}"/>
              </a:ext>
            </a:extLst>
          </p:cNvPr>
          <p:cNvSpPr txBox="1"/>
          <p:nvPr/>
        </p:nvSpPr>
        <p:spPr>
          <a:xfrm>
            <a:off x="1109550" y="9524989"/>
            <a:ext cx="317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계절의 중심 기운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9CA04-4F3E-C0DF-2673-A507D2DF0442}"/>
              </a:ext>
            </a:extLst>
          </p:cNvPr>
          <p:cNvSpPr txBox="1"/>
          <p:nvPr/>
        </p:nvSpPr>
        <p:spPr>
          <a:xfrm>
            <a:off x="4348706" y="5346295"/>
            <a:ext cx="1588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본질과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성향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B627ECDA-9336-1823-7B09-62DC2CD829D6}"/>
              </a:ext>
            </a:extLst>
          </p:cNvPr>
          <p:cNvCxnSpPr>
            <a:cxnSpLocks/>
          </p:cNvCxnSpPr>
          <p:nvPr/>
        </p:nvCxnSpPr>
        <p:spPr>
          <a:xfrm flipH="1">
            <a:off x="12625003" y="3160843"/>
            <a:ext cx="2476941" cy="2185452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2EB8B589-9B80-B69E-57B2-388EEB793BF1}"/>
              </a:ext>
            </a:extLst>
          </p:cNvPr>
          <p:cNvCxnSpPr>
            <a:cxnSpLocks/>
          </p:cNvCxnSpPr>
          <p:nvPr/>
        </p:nvCxnSpPr>
        <p:spPr>
          <a:xfrm flipH="1">
            <a:off x="15095595" y="3167192"/>
            <a:ext cx="1576297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82EB22F-6091-2EFE-334B-F318BAA6D322}"/>
              </a:ext>
            </a:extLst>
          </p:cNvPr>
          <p:cNvSpPr txBox="1"/>
          <p:nvPr/>
        </p:nvSpPr>
        <p:spPr>
          <a:xfrm>
            <a:off x="17296629" y="2573159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지장간의</a:t>
            </a:r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의미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3223C1C-1458-6AB4-EC22-207D0D03BE75}"/>
              </a:ext>
            </a:extLst>
          </p:cNvPr>
          <p:cNvSpPr txBox="1"/>
          <p:nvPr/>
        </p:nvSpPr>
        <p:spPr>
          <a:xfrm>
            <a:off x="17467022" y="3533916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 수로만 이뤄진 지장간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63411FD-2C13-0186-4291-334D3E4BECFF}"/>
              </a:ext>
            </a:extLst>
          </p:cNvPr>
          <p:cNvSpPr txBox="1"/>
          <p:nvPr/>
        </p:nvSpPr>
        <p:spPr>
          <a:xfrm>
            <a:off x="17467022" y="5628648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새로운 동력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씨앗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D47B58B-9082-06B8-5DFB-9C13F8DA0E62}"/>
              </a:ext>
            </a:extLst>
          </p:cNvPr>
          <p:cNvSpPr txBox="1"/>
          <p:nvPr/>
        </p:nvSpPr>
        <p:spPr>
          <a:xfrm>
            <a:off x="17467022" y="4118830"/>
            <a:ext cx="394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활발한 생명 활동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생식력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애정사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75F6618C-E3F3-8CBB-D0E9-F8B72D7CE4A3}"/>
              </a:ext>
            </a:extLst>
          </p:cNvPr>
          <p:cNvSpPr/>
          <p:nvPr/>
        </p:nvSpPr>
        <p:spPr>
          <a:xfrm>
            <a:off x="17296629" y="3675215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B30C5-A9B6-31F0-F62E-58508321FC01}"/>
              </a:ext>
            </a:extLst>
          </p:cNvPr>
          <p:cNvSpPr txBox="1"/>
          <p:nvPr/>
        </p:nvSpPr>
        <p:spPr>
          <a:xfrm>
            <a:off x="17467022" y="4488142"/>
            <a:ext cx="6330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고여서 활동력을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상실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수를 풀어낼 무기가 없음 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vs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해수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1E5A1-E156-9805-0A85-1EAB6A5EEA1E}"/>
              </a:ext>
            </a:extLst>
          </p:cNvPr>
          <p:cNvSpPr txBox="1"/>
          <p:nvPr/>
        </p:nvSpPr>
        <p:spPr>
          <a:xfrm>
            <a:off x="17467022" y="5088307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숨어있는 양기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044210C-99B0-788C-BAF7-0A19743D2158}"/>
              </a:ext>
            </a:extLst>
          </p:cNvPr>
          <p:cNvSpPr/>
          <p:nvPr/>
        </p:nvSpPr>
        <p:spPr>
          <a:xfrm>
            <a:off x="17296629" y="5229606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C3C7F4-3E5A-B862-EDF6-830B050636EE}"/>
              </a:ext>
            </a:extLst>
          </p:cNvPr>
          <p:cNvSpPr txBox="1"/>
          <p:nvPr/>
        </p:nvSpPr>
        <p:spPr>
          <a:xfrm>
            <a:off x="17296629" y="8498007"/>
            <a:ext cx="484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시간적 특성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A66553-C540-D132-0F76-6137EC63063C}"/>
              </a:ext>
            </a:extLst>
          </p:cNvPr>
          <p:cNvSpPr txBox="1"/>
          <p:nvPr/>
        </p:nvSpPr>
        <p:spPr>
          <a:xfrm>
            <a:off x="17467022" y="945876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한 겨울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2C6302-05E9-3202-6362-6883BBBB76C4}"/>
              </a:ext>
            </a:extLst>
          </p:cNvPr>
          <p:cNvSpPr txBox="1"/>
          <p:nvPr/>
        </p:nvSpPr>
        <p:spPr>
          <a:xfrm>
            <a:off x="17467022" y="11553496"/>
            <a:ext cx="380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은밀한 시작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은밀함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감춰진 욕망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12B571-F26D-69ED-45AB-A99D44C7357B}"/>
              </a:ext>
            </a:extLst>
          </p:cNvPr>
          <p:cNvSpPr txBox="1"/>
          <p:nvPr/>
        </p:nvSpPr>
        <p:spPr>
          <a:xfrm>
            <a:off x="17467022" y="10043678"/>
            <a:ext cx="5011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활동이 없음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드러나지 않는 형태로 돈을 벎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4FFF75E2-D15B-3F82-E68E-CB3538A528CB}"/>
              </a:ext>
            </a:extLst>
          </p:cNvPr>
          <p:cNvSpPr/>
          <p:nvPr/>
        </p:nvSpPr>
        <p:spPr>
          <a:xfrm>
            <a:off x="17296629" y="9600063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111EB7-F14D-D9A0-DDDE-67681F0232E4}"/>
              </a:ext>
            </a:extLst>
          </p:cNvPr>
          <p:cNvSpPr txBox="1"/>
          <p:nvPr/>
        </p:nvSpPr>
        <p:spPr>
          <a:xfrm>
            <a:off x="17467022" y="10438520"/>
            <a:ext cx="4373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응고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오래된 화두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무의식에 남은 상처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6AFB44-A23C-29D7-EF8D-2A95AB79EEA2}"/>
              </a:ext>
            </a:extLst>
          </p:cNvPr>
          <p:cNvSpPr txBox="1"/>
          <p:nvPr/>
        </p:nvSpPr>
        <p:spPr>
          <a:xfrm>
            <a:off x="17467022" y="11013155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밤의 정점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88618659-71BE-AE70-C6A3-A91B41907D46}"/>
              </a:ext>
            </a:extLst>
          </p:cNvPr>
          <p:cNvSpPr/>
          <p:nvPr/>
        </p:nvSpPr>
        <p:spPr>
          <a:xfrm>
            <a:off x="17296629" y="11154454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D1C7E5EA-EF6B-535E-4A32-94368EC582EB}"/>
              </a:ext>
            </a:extLst>
          </p:cNvPr>
          <p:cNvCxnSpPr>
            <a:cxnSpLocks/>
          </p:cNvCxnSpPr>
          <p:nvPr/>
        </p:nvCxnSpPr>
        <p:spPr>
          <a:xfrm flipH="1">
            <a:off x="9220390" y="11461070"/>
            <a:ext cx="5327460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BF796031-963A-95E0-DB63-2835674D3887}"/>
              </a:ext>
            </a:extLst>
          </p:cNvPr>
          <p:cNvCxnSpPr>
            <a:cxnSpLocks/>
          </p:cNvCxnSpPr>
          <p:nvPr/>
        </p:nvCxnSpPr>
        <p:spPr>
          <a:xfrm flipH="1">
            <a:off x="14522044" y="10404220"/>
            <a:ext cx="2045106" cy="10632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F789F7A6-447B-728F-FCC0-D4EE786ABD65}"/>
              </a:ext>
            </a:extLst>
          </p:cNvPr>
          <p:cNvSpPr txBox="1"/>
          <p:nvPr/>
        </p:nvSpPr>
        <p:spPr>
          <a:xfrm>
            <a:off x="17467022" y="11953606"/>
            <a:ext cx="4673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애정문제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비밀연애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애로사항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고민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사색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CB46499A-7B20-B308-B3D0-90A6AE8C5D72}"/>
              </a:ext>
            </a:extLst>
          </p:cNvPr>
          <p:cNvCxnSpPr>
            <a:cxnSpLocks/>
          </p:cNvCxnSpPr>
          <p:nvPr/>
        </p:nvCxnSpPr>
        <p:spPr>
          <a:xfrm flipH="1">
            <a:off x="12701028" y="8612430"/>
            <a:ext cx="1628703" cy="639323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>
            <a:extLst>
              <a:ext uri="{FF2B5EF4-FFF2-40B4-BE49-F238E27FC236}">
                <a16:creationId xmlns:a16="http://schemas.microsoft.com/office/drawing/2014/main" id="{1E132621-38FE-1BDB-2B8E-B665ACAC3716}"/>
              </a:ext>
            </a:extLst>
          </p:cNvPr>
          <p:cNvCxnSpPr>
            <a:cxnSpLocks/>
          </p:cNvCxnSpPr>
          <p:nvPr/>
        </p:nvCxnSpPr>
        <p:spPr>
          <a:xfrm flipH="1">
            <a:off x="14323381" y="8618780"/>
            <a:ext cx="2243769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9CFF70D-AD0C-C55D-6DD4-EDB8742DA7B9}"/>
              </a:ext>
            </a:extLst>
          </p:cNvPr>
          <p:cNvSpPr txBox="1"/>
          <p:nvPr/>
        </p:nvSpPr>
        <p:spPr>
          <a:xfrm>
            <a:off x="17467022" y="6896225"/>
            <a:ext cx="5001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음적인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총명함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소박한 사교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우울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빠른 눈치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A06D3B4-1A47-080B-532C-0A7DFCAE1225}"/>
              </a:ext>
            </a:extLst>
          </p:cNvPr>
          <p:cNvSpPr txBox="1"/>
          <p:nvPr/>
        </p:nvSpPr>
        <p:spPr>
          <a:xfrm>
            <a:off x="17467022" y="6355884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정기의 의미 </a:t>
            </a:r>
            <a:r>
              <a: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계수</a:t>
            </a:r>
            <a:r>
              <a: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52CE8C33-97B2-12BD-5D14-AD85546A9051}"/>
              </a:ext>
            </a:extLst>
          </p:cNvPr>
          <p:cNvSpPr/>
          <p:nvPr/>
        </p:nvSpPr>
        <p:spPr>
          <a:xfrm>
            <a:off x="17296629" y="6497183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57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25D3B8B4-79FC-8E8C-96A3-A80438BFFCD0}"/>
              </a:ext>
            </a:extLst>
          </p:cNvPr>
          <p:cNvSpPr/>
          <p:nvPr/>
        </p:nvSpPr>
        <p:spPr>
          <a:xfrm>
            <a:off x="4285629" y="3806262"/>
            <a:ext cx="7696847" cy="7696847"/>
          </a:xfrm>
          <a:prstGeom prst="donut">
            <a:avLst>
              <a:gd name="adj" fmla="val 2108"/>
            </a:avLst>
          </a:prstGeom>
          <a:solidFill>
            <a:srgbClr val="36A2B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0BD663-2A03-B4B4-345B-87BDB0A4657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6367250-C9E5-A778-7C4D-CB5B1B5809E0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40" name="사각형: 둥근 대각선 방향 모서리 39">
              <a:extLst>
                <a:ext uri="{FF2B5EF4-FFF2-40B4-BE49-F238E27FC236}">
                  <a16:creationId xmlns:a16="http://schemas.microsoft.com/office/drawing/2014/main" id="{72191F3D-1A4C-BEB3-5E3F-C55C327DADE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35D4F4-07CF-C49E-D0EE-E1697E1B1CAA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9BF9031-B499-17D8-3C86-3BED1BD3411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3F23B0-C295-782C-26E6-25FB43991CAB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가을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D2D179-4E0A-68EC-00A7-1A651D5FF428}"/>
              </a:ext>
            </a:extLst>
          </p:cNvPr>
          <p:cNvSpPr txBox="1"/>
          <p:nvPr/>
        </p:nvSpPr>
        <p:spPr>
          <a:xfrm>
            <a:off x="5592170" y="1709102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유금이란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6EA2FB-1DEB-FC36-879F-FAFF8203D4CC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EEF7D6-68B3-2948-3038-6F0DFCDDD242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BE919A-8667-157D-CB72-E3402CB3E6FF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FFD743-DBEE-2CA0-000C-7C4895D75F5B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C04D3A7B-91AA-BEEE-AF6D-8A546CEFD34E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E346730B-41AE-6145-9EED-B5346DA4BC0B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573EAF4-4A36-D5E1-53EA-425B5A22DFD7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6C44511-980A-A824-4F3A-6089E0BE3417}"/>
              </a:ext>
            </a:extLst>
          </p:cNvPr>
          <p:cNvSpPr txBox="1"/>
          <p:nvPr/>
        </p:nvSpPr>
        <p:spPr>
          <a:xfrm>
            <a:off x="7505515" y="2235912"/>
            <a:ext cx="12763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금 </a:t>
            </a:r>
            <a:r>
              <a:rPr lang="ko-KR" altLang="en-US" sz="3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金</a:t>
            </a:r>
            <a:endParaRPr lang="en-US" altLang="ko-KR" sz="3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0B73E3-32D5-76E6-E31B-1A2F79BE1365}"/>
              </a:ext>
            </a:extLst>
          </p:cNvPr>
          <p:cNvSpPr txBox="1"/>
          <p:nvPr/>
        </p:nvSpPr>
        <p:spPr>
          <a:xfrm>
            <a:off x="816929" y="5383318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가족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금 </a:t>
            </a:r>
            <a:r>
              <a:rPr lang="ko-KR" altLang="en-US" sz="3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金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564FB9-F540-C5F3-F8F0-6EFFA5D48291}"/>
              </a:ext>
            </a:extLst>
          </p:cNvPr>
          <p:cNvSpPr txBox="1"/>
          <p:nvPr/>
        </p:nvSpPr>
        <p:spPr>
          <a:xfrm>
            <a:off x="968756" y="8910566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왕지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旺地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8B0C24-8E8C-99AA-7B86-3DE12696E9DF}"/>
              </a:ext>
            </a:extLst>
          </p:cNvPr>
          <p:cNvSpPr txBox="1"/>
          <p:nvPr/>
        </p:nvSpPr>
        <p:spPr>
          <a:xfrm>
            <a:off x="816930" y="5997883"/>
            <a:ext cx="26100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금 </a:t>
            </a:r>
            <a:r>
              <a:rPr lang="ko-KR" altLang="en-US" sz="3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金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59CB212-0C92-D599-34E0-EDBAD12B5F35}"/>
              </a:ext>
            </a:extLst>
          </p:cNvPr>
          <p:cNvSpPr/>
          <p:nvPr/>
        </p:nvSpPr>
        <p:spPr>
          <a:xfrm>
            <a:off x="6294968" y="5795144"/>
            <a:ext cx="3678170" cy="3678170"/>
          </a:xfrm>
          <a:prstGeom prst="ellipse">
            <a:avLst/>
          </a:prstGeom>
          <a:solidFill>
            <a:srgbClr val="F3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4F660-1440-19CA-675A-E36A042514E8}"/>
              </a:ext>
            </a:extLst>
          </p:cNvPr>
          <p:cNvSpPr txBox="1"/>
          <p:nvPr/>
        </p:nvSpPr>
        <p:spPr>
          <a:xfrm>
            <a:off x="7153657" y="6678139"/>
            <a:ext cx="19607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유금</a:t>
            </a:r>
            <a:endParaRPr lang="en-US" altLang="ko-KR" sz="7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  <a:p>
            <a:pPr algn="ctr"/>
            <a:r>
              <a:rPr lang="ko-KR" altLang="en-US" sz="6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酉金</a:t>
            </a:r>
            <a:endParaRPr lang="ko-KR" altLang="en-US" sz="6000" b="1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626B3AC-9070-9BAB-77F2-88F6F421E959}"/>
              </a:ext>
            </a:extLst>
          </p:cNvPr>
          <p:cNvSpPr/>
          <p:nvPr/>
        </p:nvSpPr>
        <p:spPr>
          <a:xfrm>
            <a:off x="7244047" y="3026950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9DF97-CFCC-2A29-579D-E1AB8E9DC9A3}"/>
              </a:ext>
            </a:extLst>
          </p:cNvPr>
          <p:cNvSpPr txBox="1"/>
          <p:nvPr/>
        </p:nvSpPr>
        <p:spPr>
          <a:xfrm>
            <a:off x="7573642" y="3578401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75A1BC5-FC38-C9A8-7168-27A1B00DA1C1}"/>
              </a:ext>
            </a:extLst>
          </p:cNvPr>
          <p:cNvSpPr/>
          <p:nvPr/>
        </p:nvSpPr>
        <p:spPr>
          <a:xfrm>
            <a:off x="10671065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7D4DC2F-605F-49E6-F863-C7F474B87B72}"/>
              </a:ext>
            </a:extLst>
          </p:cNvPr>
          <p:cNvSpPr/>
          <p:nvPr/>
        </p:nvSpPr>
        <p:spPr>
          <a:xfrm>
            <a:off x="10591295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F0DF3-54F4-6CAE-581D-C503106F66CF}"/>
              </a:ext>
            </a:extLst>
          </p:cNvPr>
          <p:cNvSpPr txBox="1"/>
          <p:nvPr/>
        </p:nvSpPr>
        <p:spPr>
          <a:xfrm>
            <a:off x="10920890" y="9187187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5CC6050-499F-0E34-213D-E1328C8D90E1}"/>
              </a:ext>
            </a:extLst>
          </p:cNvPr>
          <p:cNvSpPr/>
          <p:nvPr/>
        </p:nvSpPr>
        <p:spPr>
          <a:xfrm>
            <a:off x="3974103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9A9F5-5DC3-4F35-1381-17C64DADA0B6}"/>
              </a:ext>
            </a:extLst>
          </p:cNvPr>
          <p:cNvSpPr txBox="1"/>
          <p:nvPr/>
        </p:nvSpPr>
        <p:spPr>
          <a:xfrm>
            <a:off x="4303698" y="9157619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역할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81ECAF9-4DCE-06BB-3E1E-4EFAF401E4FE}"/>
              </a:ext>
            </a:extLst>
          </p:cNvPr>
          <p:cNvSpPr/>
          <p:nvPr/>
        </p:nvSpPr>
        <p:spPr>
          <a:xfrm>
            <a:off x="3817029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5CD13-4C93-90D9-B38F-639007AFB045}"/>
              </a:ext>
            </a:extLst>
          </p:cNvPr>
          <p:cNvSpPr txBox="1"/>
          <p:nvPr/>
        </p:nvSpPr>
        <p:spPr>
          <a:xfrm>
            <a:off x="10761932" y="5691379"/>
            <a:ext cx="1588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지장간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9C2E3-865B-8F73-4E29-BD6F1581CCBE}"/>
              </a:ext>
            </a:extLst>
          </p:cNvPr>
          <p:cNvSpPr txBox="1"/>
          <p:nvPr/>
        </p:nvSpPr>
        <p:spPr>
          <a:xfrm>
            <a:off x="6043198" y="12386104"/>
            <a:ext cx="416492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9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오후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17:30~19:30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7ACBAC1-4B30-1F49-F7FA-7886F303B02B}"/>
              </a:ext>
            </a:extLst>
          </p:cNvPr>
          <p:cNvSpPr/>
          <p:nvPr/>
        </p:nvSpPr>
        <p:spPr>
          <a:xfrm>
            <a:off x="7244047" y="10461497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06DF-250C-C515-1187-5AA42FFAE309}"/>
              </a:ext>
            </a:extLst>
          </p:cNvPr>
          <p:cNvSpPr txBox="1"/>
          <p:nvPr/>
        </p:nvSpPr>
        <p:spPr>
          <a:xfrm>
            <a:off x="7583260" y="10762674"/>
            <a:ext cx="11208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C5563-F4E3-5BBE-E460-A8A200168B59}"/>
              </a:ext>
            </a:extLst>
          </p:cNvPr>
          <p:cNvSpPr txBox="1"/>
          <p:nvPr/>
        </p:nvSpPr>
        <p:spPr>
          <a:xfrm>
            <a:off x="671401" y="9601189"/>
            <a:ext cx="317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계절을 여는 작용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9CA04-4F3E-C0DF-2673-A507D2DF0442}"/>
              </a:ext>
            </a:extLst>
          </p:cNvPr>
          <p:cNvSpPr txBox="1"/>
          <p:nvPr/>
        </p:nvSpPr>
        <p:spPr>
          <a:xfrm>
            <a:off x="3910556" y="5422495"/>
            <a:ext cx="1588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본질과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성향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539954-6090-2E9A-7237-231148D8B017}"/>
              </a:ext>
            </a:extLst>
          </p:cNvPr>
          <p:cNvSpPr txBox="1"/>
          <p:nvPr/>
        </p:nvSpPr>
        <p:spPr>
          <a:xfrm>
            <a:off x="12987928" y="6025225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경금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신금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D88A06-72AF-E2DA-2839-C0861F8BC403}"/>
              </a:ext>
            </a:extLst>
          </p:cNvPr>
          <p:cNvSpPr txBox="1"/>
          <p:nvPr/>
        </p:nvSpPr>
        <p:spPr>
          <a:xfrm>
            <a:off x="12646431" y="9187187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중추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仲秋</a:t>
            </a:r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392CFC-7C5F-61E9-6CF8-34E87E4E4D6E}"/>
              </a:ext>
            </a:extLst>
          </p:cNvPr>
          <p:cNvSpPr txBox="1"/>
          <p:nvPr/>
        </p:nvSpPr>
        <p:spPr>
          <a:xfrm>
            <a:off x="13188859" y="5299462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庚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BD480C-99D5-D00A-F5AE-91B3CA7DFE14}"/>
              </a:ext>
            </a:extLst>
          </p:cNvPr>
          <p:cNvSpPr txBox="1"/>
          <p:nvPr/>
        </p:nvSpPr>
        <p:spPr>
          <a:xfrm>
            <a:off x="14090680" y="5299462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辛</a:t>
            </a:r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C68A2E98-1E2E-08C4-0F1E-70D46480AAB7}"/>
              </a:ext>
            </a:extLst>
          </p:cNvPr>
          <p:cNvCxnSpPr>
            <a:cxnSpLocks/>
          </p:cNvCxnSpPr>
          <p:nvPr/>
        </p:nvCxnSpPr>
        <p:spPr>
          <a:xfrm flipH="1">
            <a:off x="11666859" y="3550787"/>
            <a:ext cx="3034432" cy="189041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41241C48-BD44-7BE4-23F1-7255E219C239}"/>
              </a:ext>
            </a:extLst>
          </p:cNvPr>
          <p:cNvCxnSpPr>
            <a:cxnSpLocks/>
          </p:cNvCxnSpPr>
          <p:nvPr/>
        </p:nvCxnSpPr>
        <p:spPr>
          <a:xfrm flipH="1">
            <a:off x="14701291" y="3554688"/>
            <a:ext cx="894412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DD9B960-E88A-FCA8-4D02-1CEEBB70DFE1}"/>
              </a:ext>
            </a:extLst>
          </p:cNvPr>
          <p:cNvSpPr txBox="1"/>
          <p:nvPr/>
        </p:nvSpPr>
        <p:spPr>
          <a:xfrm>
            <a:off x="15945185" y="3169968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지장간의</a:t>
            </a:r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의미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8ED8C8-B286-7F22-69CB-78159689763E}"/>
              </a:ext>
            </a:extLst>
          </p:cNvPr>
          <p:cNvSpPr txBox="1"/>
          <p:nvPr/>
        </p:nvSpPr>
        <p:spPr>
          <a:xfrm>
            <a:off x="15945185" y="8676270"/>
            <a:ext cx="484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시간적 특성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A40C9A-113B-1427-FDEF-AAD36FAF131D}"/>
              </a:ext>
            </a:extLst>
          </p:cNvPr>
          <p:cNvSpPr txBox="1"/>
          <p:nvPr/>
        </p:nvSpPr>
        <p:spPr>
          <a:xfrm>
            <a:off x="16115578" y="9637027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수확</a:t>
            </a:r>
            <a:r>
              <a: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결실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068C6B-95C1-6659-0AE3-0BA17F32895D}"/>
              </a:ext>
            </a:extLst>
          </p:cNvPr>
          <p:cNvSpPr txBox="1"/>
          <p:nvPr/>
        </p:nvSpPr>
        <p:spPr>
          <a:xfrm>
            <a:off x="16115578" y="10186148"/>
            <a:ext cx="5064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현금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현실 감각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실용적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최대의 성과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가성비</a:t>
            </a: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2D9B00DF-20FD-039D-7FFB-C037717DA295}"/>
              </a:ext>
            </a:extLst>
          </p:cNvPr>
          <p:cNvSpPr/>
          <p:nvPr/>
        </p:nvSpPr>
        <p:spPr>
          <a:xfrm>
            <a:off x="15945185" y="9778326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FF9334C0-60D4-F812-B5C7-F35B21AFF7F6}"/>
              </a:ext>
            </a:extLst>
          </p:cNvPr>
          <p:cNvGrpSpPr/>
          <p:nvPr/>
        </p:nvGrpSpPr>
        <p:grpSpPr>
          <a:xfrm>
            <a:off x="15945185" y="10882990"/>
            <a:ext cx="6207623" cy="907059"/>
            <a:chOff x="15531264" y="12491170"/>
            <a:chExt cx="6207623" cy="90705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8D2D08E-3F62-E811-15E0-B95A5DCB2077}"/>
                </a:ext>
              </a:extLst>
            </p:cNvPr>
            <p:cNvSpPr txBox="1"/>
            <p:nvPr/>
          </p:nvSpPr>
          <p:spPr>
            <a:xfrm>
              <a:off x="15701657" y="12998119"/>
              <a:ext cx="60372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거두어서 보관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정리정돈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정주환경 중시</a:t>
              </a:r>
              <a:r>
                <a:rPr lang="en-US" altLang="ko-KR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정리와 정돈</a:t>
              </a:r>
              <a:r>
                <a:rPr lang="en-US" altLang="ko-KR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C53463F-77A4-8504-2C1D-847878953600}"/>
                </a:ext>
              </a:extLst>
            </p:cNvPr>
            <p:cNvSpPr txBox="1"/>
            <p:nvPr/>
          </p:nvSpPr>
          <p:spPr>
            <a:xfrm>
              <a:off x="15701657" y="12491170"/>
              <a:ext cx="23471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정리정돈의 시간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B9BC9D96-B45D-DA70-6642-4839C2DE4B50}"/>
                </a:ext>
              </a:extLst>
            </p:cNvPr>
            <p:cNvSpPr/>
            <p:nvPr/>
          </p:nvSpPr>
          <p:spPr>
            <a:xfrm>
              <a:off x="15531264" y="12632469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C755C529-706F-4224-3841-176A8DF73E39}"/>
              </a:ext>
            </a:extLst>
          </p:cNvPr>
          <p:cNvCxnSpPr>
            <a:cxnSpLocks/>
          </p:cNvCxnSpPr>
          <p:nvPr/>
        </p:nvCxnSpPr>
        <p:spPr>
          <a:xfrm flipH="1">
            <a:off x="8861801" y="11445568"/>
            <a:ext cx="5241175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69D5095A-BCCB-3541-81E7-BB1AD638BE86}"/>
              </a:ext>
            </a:extLst>
          </p:cNvPr>
          <p:cNvCxnSpPr>
            <a:cxnSpLocks/>
          </p:cNvCxnSpPr>
          <p:nvPr/>
        </p:nvCxnSpPr>
        <p:spPr>
          <a:xfrm flipH="1">
            <a:off x="14102976" y="10386203"/>
            <a:ext cx="1537074" cy="1059365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BAD6D5A-5E82-89A2-1387-8460E46E3B32}"/>
              </a:ext>
            </a:extLst>
          </p:cNvPr>
          <p:cNvGrpSpPr/>
          <p:nvPr/>
        </p:nvGrpSpPr>
        <p:grpSpPr>
          <a:xfrm>
            <a:off x="15945185" y="4194127"/>
            <a:ext cx="8304351" cy="985024"/>
            <a:chOff x="17064400" y="2735629"/>
            <a:chExt cx="8304351" cy="985024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C87B5FD-6D48-DCE2-9C00-F3208DAE2868}"/>
                </a:ext>
              </a:extLst>
            </p:cNvPr>
            <p:cNvSpPr txBox="1"/>
            <p:nvPr/>
          </p:nvSpPr>
          <p:spPr>
            <a:xfrm>
              <a:off x="17234793" y="2735629"/>
              <a:ext cx="2654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정기의 의미 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신금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1EA2C78-1731-54CB-E3FE-01340FFB0FC8}"/>
                </a:ext>
              </a:extLst>
            </p:cNvPr>
            <p:cNvSpPr txBox="1"/>
            <p:nvPr/>
          </p:nvSpPr>
          <p:spPr>
            <a:xfrm>
              <a:off x="17234793" y="3320543"/>
              <a:ext cx="81339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예리함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날카로움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정밀함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솔직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청렴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근면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직설적 화법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원칙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소신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침착</a:t>
              </a: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DF5D1144-67FA-CF05-5E5A-92E01E320A6F}"/>
                </a:ext>
              </a:extLst>
            </p:cNvPr>
            <p:cNvSpPr/>
            <p:nvPr/>
          </p:nvSpPr>
          <p:spPr>
            <a:xfrm>
              <a:off x="17064400" y="2876928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3F588910-500A-0298-8F8D-FD66BCB24913}"/>
              </a:ext>
            </a:extLst>
          </p:cNvPr>
          <p:cNvGrpSpPr/>
          <p:nvPr/>
        </p:nvGrpSpPr>
        <p:grpSpPr>
          <a:xfrm>
            <a:off x="15945185" y="5441197"/>
            <a:ext cx="5853359" cy="940451"/>
            <a:chOff x="17064400" y="4645617"/>
            <a:chExt cx="5853359" cy="94045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AE3C08A-219C-ED3D-8678-C338A96C835C}"/>
                </a:ext>
              </a:extLst>
            </p:cNvPr>
            <p:cNvSpPr txBox="1"/>
            <p:nvPr/>
          </p:nvSpPr>
          <p:spPr>
            <a:xfrm>
              <a:off x="17234793" y="5185958"/>
              <a:ext cx="5682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편집증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호전성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의리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저항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시시비비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직관력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구도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9BCBBC9-E8A1-4F72-28FE-5FA27371F35B}"/>
                </a:ext>
              </a:extLst>
            </p:cNvPr>
            <p:cNvSpPr txBox="1"/>
            <p:nvPr/>
          </p:nvSpPr>
          <p:spPr>
            <a:xfrm>
              <a:off x="17234793" y="4645617"/>
              <a:ext cx="37064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오행 금으로 이뤄진 지장간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0C7D9AE1-18E1-FF7B-085C-56036A31775A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4" name="직선 연결선 123">
            <a:extLst>
              <a:ext uri="{FF2B5EF4-FFF2-40B4-BE49-F238E27FC236}">
                <a16:creationId xmlns:a16="http://schemas.microsoft.com/office/drawing/2014/main" id="{DE94E187-EA4B-1CD8-189B-74C1EE8CF50E}"/>
              </a:ext>
            </a:extLst>
          </p:cNvPr>
          <p:cNvCxnSpPr>
            <a:cxnSpLocks/>
          </p:cNvCxnSpPr>
          <p:nvPr/>
        </p:nvCxnSpPr>
        <p:spPr>
          <a:xfrm flipH="1">
            <a:off x="11800114" y="8752631"/>
            <a:ext cx="3010205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>
            <a:extLst>
              <a:ext uri="{FF2B5EF4-FFF2-40B4-BE49-F238E27FC236}">
                <a16:creationId xmlns:a16="http://schemas.microsoft.com/office/drawing/2014/main" id="{CBF9A943-B34A-538F-B4F7-9F25D347FE93}"/>
              </a:ext>
            </a:extLst>
          </p:cNvPr>
          <p:cNvCxnSpPr>
            <a:cxnSpLocks/>
          </p:cNvCxnSpPr>
          <p:nvPr/>
        </p:nvCxnSpPr>
        <p:spPr>
          <a:xfrm flipH="1" flipV="1">
            <a:off x="14810319" y="8752631"/>
            <a:ext cx="894412" cy="303601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23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4BE8CCF-1B56-DDC2-F7AA-4330E6B96292}"/>
              </a:ext>
            </a:extLst>
          </p:cNvPr>
          <p:cNvSpPr txBox="1"/>
          <p:nvPr/>
        </p:nvSpPr>
        <p:spPr>
          <a:xfrm>
            <a:off x="7571722" y="5052043"/>
            <a:ext cx="972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원칙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계획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청렴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순수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부지런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완벽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구체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72659-DAAE-86EF-E937-4519E3A5C939}"/>
              </a:ext>
            </a:extLst>
          </p:cNvPr>
          <p:cNvSpPr txBox="1"/>
          <p:nvPr/>
        </p:nvSpPr>
        <p:spPr>
          <a:xfrm>
            <a:off x="6971871" y="2794571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AD838-D751-D98B-E058-43D4A1ED74AC}"/>
              </a:ext>
            </a:extLst>
          </p:cNvPr>
          <p:cNvSpPr txBox="1"/>
          <p:nvPr/>
        </p:nvSpPr>
        <p:spPr>
          <a:xfrm>
            <a:off x="7703737" y="3691161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키워드</a:t>
            </a: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0321FCC8-9781-D173-207E-5EAF3A3F94F2}"/>
              </a:ext>
            </a:extLst>
          </p:cNvPr>
          <p:cNvGrpSpPr/>
          <p:nvPr/>
        </p:nvGrpSpPr>
        <p:grpSpPr>
          <a:xfrm>
            <a:off x="13719032" y="8359772"/>
            <a:ext cx="8724948" cy="2884089"/>
            <a:chOff x="13827327" y="8406069"/>
            <a:chExt cx="8724948" cy="28840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55B31-DC2E-CC87-3C63-820CAAF86EC2}"/>
                </a:ext>
              </a:extLst>
            </p:cNvPr>
            <p:cNvSpPr txBox="1"/>
            <p:nvPr/>
          </p:nvSpPr>
          <p:spPr>
            <a:xfrm>
              <a:off x="18170947" y="9451085"/>
              <a:ext cx="4381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결실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수확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분리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이탈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손절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AC37C5-7641-69FC-73F6-E85E06036981}"/>
                </a:ext>
              </a:extLst>
            </p:cNvPr>
            <p:cNvSpPr txBox="1"/>
            <p:nvPr/>
          </p:nvSpPr>
          <p:spPr>
            <a:xfrm>
              <a:off x="18170947" y="10304233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대인관계의 문제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101B8-7F6C-BD7B-DBD7-A4AD4A37586B}"/>
                </a:ext>
              </a:extLst>
            </p:cNvPr>
            <p:cNvSpPr txBox="1"/>
            <p:nvPr/>
          </p:nvSpPr>
          <p:spPr>
            <a:xfrm>
              <a:off x="13827327" y="8406069"/>
              <a:ext cx="1768433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solidFill>
                    <a:srgbClr val="CBE8EB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#</a:t>
              </a:r>
              <a:endParaRPr lang="ko-KR" altLang="en-US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0F0796-7A99-4224-F4E3-4A87BF97F7EC}"/>
                </a:ext>
              </a:extLst>
            </p:cNvPr>
            <p:cNvSpPr txBox="1"/>
            <p:nvPr/>
          </p:nvSpPr>
          <p:spPr>
            <a:xfrm>
              <a:off x="14556942" y="9354945"/>
              <a:ext cx="285206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dirty="0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운에서의</a:t>
              </a:r>
              <a:endParaRPr lang="en-US" altLang="ko-KR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  <a:p>
              <a:r>
                <a:rPr lang="ko-KR" altLang="en-US" sz="5400" dirty="0" err="1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유금</a:t>
              </a:r>
              <a:endPara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7BAEA194-A478-48FF-FE07-5EDDA5413215}"/>
                </a:ext>
              </a:extLst>
            </p:cNvPr>
            <p:cNvCxnSpPr>
              <a:cxnSpLocks/>
            </p:cNvCxnSpPr>
            <p:nvPr/>
          </p:nvCxnSpPr>
          <p:spPr>
            <a:xfrm>
              <a:off x="17729603" y="9080500"/>
              <a:ext cx="0" cy="2209658"/>
            </a:xfrm>
            <a:prstGeom prst="line">
              <a:avLst/>
            </a:prstGeom>
            <a:ln w="57150">
              <a:solidFill>
                <a:srgbClr val="36A2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6400358-FF75-F1DF-0C94-401811139A3A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73239CD-41FC-2B81-C30A-1A9A9B4612D3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9" name="사각형: 둥근 대각선 방향 모서리 8">
              <a:extLst>
                <a:ext uri="{FF2B5EF4-FFF2-40B4-BE49-F238E27FC236}">
                  <a16:creationId xmlns:a16="http://schemas.microsoft.com/office/drawing/2014/main" id="{5118FD3E-C4A1-F825-13FA-2BD3C3C5D960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01897B-A9EE-4CE0-B529-746D003AE0EA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A5AAC11-EE30-C4EB-73A0-85501C396A07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FD8A9-5D66-736A-9AAD-C3FE4AF71B48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가을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1FEF4-C8BA-30F9-CB1F-023BDA8E702E}"/>
              </a:ext>
            </a:extLst>
          </p:cNvPr>
          <p:cNvSpPr txBox="1"/>
          <p:nvPr/>
        </p:nvSpPr>
        <p:spPr>
          <a:xfrm>
            <a:off x="5592170" y="1709102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유금이란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0BCAEF-A1FE-6FCC-2F34-E0EF2B9F7993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5BA0CD-49CA-33A4-D288-F08C090EA15F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2487D5-9717-BC94-F809-F8E31F496FEF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54507E-ECD4-7287-C35C-E0C8E5A323A8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9050E16C-88CF-96BB-A9D7-08D5C885F6E3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F29F93CE-78E6-04FC-F81C-45F903F9A757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443879C4-5E42-189E-859F-3F94BFBAD417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8441A13B-2393-324C-27D0-C62E8AFE8F2F}"/>
              </a:ext>
            </a:extLst>
          </p:cNvPr>
          <p:cNvGrpSpPr/>
          <p:nvPr/>
        </p:nvGrpSpPr>
        <p:grpSpPr>
          <a:xfrm>
            <a:off x="1208154" y="8193955"/>
            <a:ext cx="9155884" cy="3381264"/>
            <a:chOff x="1911013" y="8462393"/>
            <a:chExt cx="9155884" cy="33812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63BC9A-AA85-9A7D-1ABD-4C4144FF7985}"/>
                </a:ext>
              </a:extLst>
            </p:cNvPr>
            <p:cNvSpPr txBox="1"/>
            <p:nvPr/>
          </p:nvSpPr>
          <p:spPr>
            <a:xfrm>
              <a:off x="5105277" y="10507003"/>
              <a:ext cx="52421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이미용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네일아트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기계 의학 미용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A7F4B6-C719-6C48-C190-3331A48361AC}"/>
                </a:ext>
              </a:extLst>
            </p:cNvPr>
            <p:cNvSpPr txBox="1"/>
            <p:nvPr/>
          </p:nvSpPr>
          <p:spPr>
            <a:xfrm>
              <a:off x="1911013" y="8462393"/>
              <a:ext cx="1768433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solidFill>
                    <a:srgbClr val="CBE8EB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#</a:t>
              </a:r>
              <a:endParaRPr lang="ko-KR" altLang="en-US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A5FF08-751C-BD2A-8002-BC1712CC93C4}"/>
                </a:ext>
              </a:extLst>
            </p:cNvPr>
            <p:cNvSpPr txBox="1"/>
            <p:nvPr/>
          </p:nvSpPr>
          <p:spPr>
            <a:xfrm>
              <a:off x="2642879" y="9354945"/>
              <a:ext cx="1518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dirty="0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물상</a:t>
              </a: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1D98FAAB-6B26-E4AE-6A94-4FB3EEAA3D44}"/>
                </a:ext>
              </a:extLst>
            </p:cNvPr>
            <p:cNvCxnSpPr>
              <a:cxnSpLocks/>
            </p:cNvCxnSpPr>
            <p:nvPr/>
          </p:nvCxnSpPr>
          <p:spPr>
            <a:xfrm>
              <a:off x="4637638" y="9010650"/>
              <a:ext cx="0" cy="2833007"/>
            </a:xfrm>
            <a:prstGeom prst="line">
              <a:avLst/>
            </a:prstGeom>
            <a:ln w="57150">
              <a:solidFill>
                <a:srgbClr val="36A2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F82D3A-41C6-924E-C267-D8693D52362C}"/>
                </a:ext>
              </a:extLst>
            </p:cNvPr>
            <p:cNvSpPr txBox="1"/>
            <p:nvPr/>
          </p:nvSpPr>
          <p:spPr>
            <a:xfrm>
              <a:off x="5119435" y="9198885"/>
              <a:ext cx="59474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보석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절단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절삭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정밀공학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나노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재봉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81E485-D10C-F4E7-96ED-9EFFC0B71F9C}"/>
                </a:ext>
              </a:extLst>
            </p:cNvPr>
            <p:cNvSpPr txBox="1"/>
            <p:nvPr/>
          </p:nvSpPr>
          <p:spPr>
            <a:xfrm>
              <a:off x="5119435" y="9852944"/>
              <a:ext cx="56028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치과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치기공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성형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침술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정밀의학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B5B3E74-1532-0789-3E6A-4FC911DA6DEE}"/>
                </a:ext>
              </a:extLst>
            </p:cNvPr>
            <p:cNvSpPr txBox="1"/>
            <p:nvPr/>
          </p:nvSpPr>
          <p:spPr>
            <a:xfrm>
              <a:off x="5105276" y="11161062"/>
              <a:ext cx="52421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세균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발효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숙성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술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화장품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기름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271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25D3B8B4-79FC-8E8C-96A3-A80438BFFCD0}"/>
              </a:ext>
            </a:extLst>
          </p:cNvPr>
          <p:cNvSpPr/>
          <p:nvPr/>
        </p:nvSpPr>
        <p:spPr>
          <a:xfrm>
            <a:off x="4285629" y="3806262"/>
            <a:ext cx="7696847" cy="7696847"/>
          </a:xfrm>
          <a:prstGeom prst="donut">
            <a:avLst>
              <a:gd name="adj" fmla="val 2108"/>
            </a:avLst>
          </a:prstGeom>
          <a:solidFill>
            <a:srgbClr val="36A2B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0BD663-2A03-B4B4-345B-87BDB0A4657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6367250-C9E5-A778-7C4D-CB5B1B5809E0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40" name="사각형: 둥근 대각선 방향 모서리 39">
              <a:extLst>
                <a:ext uri="{FF2B5EF4-FFF2-40B4-BE49-F238E27FC236}">
                  <a16:creationId xmlns:a16="http://schemas.microsoft.com/office/drawing/2014/main" id="{72191F3D-1A4C-BEB3-5E3F-C55C327DADE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35D4F4-07CF-C49E-D0EE-E1697E1B1CAA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9BF9031-B499-17D8-3C86-3BED1BD3411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6C44511-980A-A824-4F3A-6089E0BE3417}"/>
              </a:ext>
            </a:extLst>
          </p:cNvPr>
          <p:cNvSpPr txBox="1"/>
          <p:nvPr/>
        </p:nvSpPr>
        <p:spPr>
          <a:xfrm>
            <a:off x="7505515" y="2235912"/>
            <a:ext cx="12763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토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土</a:t>
            </a:r>
            <a:endParaRPr lang="en-US" altLang="ko-KR" sz="3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0B73E3-32D5-76E6-E31B-1A2F79BE1365}"/>
              </a:ext>
            </a:extLst>
          </p:cNvPr>
          <p:cNvSpPr txBox="1"/>
          <p:nvPr/>
        </p:nvSpPr>
        <p:spPr>
          <a:xfrm>
            <a:off x="816929" y="5383318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가족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금 </a:t>
            </a:r>
            <a:r>
              <a:rPr lang="ko-KR" altLang="en-US" sz="3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金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564FB9-F540-C5F3-F8F0-6EFFA5D48291}"/>
              </a:ext>
            </a:extLst>
          </p:cNvPr>
          <p:cNvSpPr txBox="1"/>
          <p:nvPr/>
        </p:nvSpPr>
        <p:spPr>
          <a:xfrm>
            <a:off x="978374" y="8910566"/>
            <a:ext cx="25619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고지 </a:t>
            </a:r>
            <a:r>
              <a:rPr lang="en-US" altLang="ko-KR" sz="3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3800">
                <a:latin typeface="휴먼모음T" panose="02030504000101010101" pitchFamily="18" charset="-127"/>
                <a:ea typeface="휴먼모음T" panose="02030504000101010101" pitchFamily="18" charset="-127"/>
              </a:rPr>
              <a:t>庫地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8B0C24-8E8C-99AA-7B86-3DE12696E9DF}"/>
              </a:ext>
            </a:extLst>
          </p:cNvPr>
          <p:cNvSpPr txBox="1"/>
          <p:nvPr/>
        </p:nvSpPr>
        <p:spPr>
          <a:xfrm>
            <a:off x="816930" y="5997883"/>
            <a:ext cx="26100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火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59CB212-0C92-D599-34E0-EDBAD12B5F35}"/>
              </a:ext>
            </a:extLst>
          </p:cNvPr>
          <p:cNvSpPr/>
          <p:nvPr/>
        </p:nvSpPr>
        <p:spPr>
          <a:xfrm>
            <a:off x="6294968" y="5795144"/>
            <a:ext cx="3678170" cy="3678170"/>
          </a:xfrm>
          <a:prstGeom prst="ellipse">
            <a:avLst/>
          </a:prstGeom>
          <a:solidFill>
            <a:srgbClr val="E7E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4F660-1440-19CA-675A-E36A042514E8}"/>
              </a:ext>
            </a:extLst>
          </p:cNvPr>
          <p:cNvSpPr txBox="1"/>
          <p:nvPr/>
        </p:nvSpPr>
        <p:spPr>
          <a:xfrm>
            <a:off x="7153657" y="6678139"/>
            <a:ext cx="19607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술토</a:t>
            </a:r>
            <a:endParaRPr lang="en-US" altLang="ko-KR" sz="7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  <a:p>
            <a:pPr algn="ctr"/>
            <a:r>
              <a:rPr lang="ko-KR" altLang="en-US" sz="6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戌土</a:t>
            </a:r>
            <a:endParaRPr lang="ko-KR" altLang="en-US" sz="6000" b="1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626B3AC-9070-9BAB-77F2-88F6F421E959}"/>
              </a:ext>
            </a:extLst>
          </p:cNvPr>
          <p:cNvSpPr/>
          <p:nvPr/>
        </p:nvSpPr>
        <p:spPr>
          <a:xfrm>
            <a:off x="7244047" y="3026950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9DF97-CFCC-2A29-579D-E1AB8E9DC9A3}"/>
              </a:ext>
            </a:extLst>
          </p:cNvPr>
          <p:cNvSpPr txBox="1"/>
          <p:nvPr/>
        </p:nvSpPr>
        <p:spPr>
          <a:xfrm>
            <a:off x="7573642" y="3578401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75A1BC5-FC38-C9A8-7168-27A1B00DA1C1}"/>
              </a:ext>
            </a:extLst>
          </p:cNvPr>
          <p:cNvSpPr/>
          <p:nvPr/>
        </p:nvSpPr>
        <p:spPr>
          <a:xfrm>
            <a:off x="10671065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7D4DC2F-605F-49E6-F863-C7F474B87B72}"/>
              </a:ext>
            </a:extLst>
          </p:cNvPr>
          <p:cNvSpPr/>
          <p:nvPr/>
        </p:nvSpPr>
        <p:spPr>
          <a:xfrm>
            <a:off x="10591295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F0DF3-54F4-6CAE-581D-C503106F66CF}"/>
              </a:ext>
            </a:extLst>
          </p:cNvPr>
          <p:cNvSpPr txBox="1"/>
          <p:nvPr/>
        </p:nvSpPr>
        <p:spPr>
          <a:xfrm>
            <a:off x="10920890" y="9187187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5CC6050-499F-0E34-213D-E1328C8D90E1}"/>
              </a:ext>
            </a:extLst>
          </p:cNvPr>
          <p:cNvSpPr/>
          <p:nvPr/>
        </p:nvSpPr>
        <p:spPr>
          <a:xfrm>
            <a:off x="3974103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9A9F5-5DC3-4F35-1381-17C64DADA0B6}"/>
              </a:ext>
            </a:extLst>
          </p:cNvPr>
          <p:cNvSpPr txBox="1"/>
          <p:nvPr/>
        </p:nvSpPr>
        <p:spPr>
          <a:xfrm>
            <a:off x="4303698" y="9157619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역할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81ECAF9-4DCE-06BB-3E1E-4EFAF401E4FE}"/>
              </a:ext>
            </a:extLst>
          </p:cNvPr>
          <p:cNvSpPr/>
          <p:nvPr/>
        </p:nvSpPr>
        <p:spPr>
          <a:xfrm>
            <a:off x="3817029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5CD13-4C93-90D9-B38F-639007AFB045}"/>
              </a:ext>
            </a:extLst>
          </p:cNvPr>
          <p:cNvSpPr txBox="1"/>
          <p:nvPr/>
        </p:nvSpPr>
        <p:spPr>
          <a:xfrm>
            <a:off x="10761932" y="5691379"/>
            <a:ext cx="1588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지장간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9C2E3-865B-8F73-4E29-BD6F1581CCBE}"/>
              </a:ext>
            </a:extLst>
          </p:cNvPr>
          <p:cNvSpPr txBox="1"/>
          <p:nvPr/>
        </p:nvSpPr>
        <p:spPr>
          <a:xfrm>
            <a:off x="6034381" y="12386104"/>
            <a:ext cx="418255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10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오후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19:30~21:30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7ACBAC1-4B30-1F49-F7FA-7886F303B02B}"/>
              </a:ext>
            </a:extLst>
          </p:cNvPr>
          <p:cNvSpPr/>
          <p:nvPr/>
        </p:nvSpPr>
        <p:spPr>
          <a:xfrm>
            <a:off x="7244047" y="10461497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06DF-250C-C515-1187-5AA42FFAE309}"/>
              </a:ext>
            </a:extLst>
          </p:cNvPr>
          <p:cNvSpPr txBox="1"/>
          <p:nvPr/>
        </p:nvSpPr>
        <p:spPr>
          <a:xfrm>
            <a:off x="7583260" y="10762674"/>
            <a:ext cx="11208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C5563-F4E3-5BBE-E460-A8A200168B59}"/>
              </a:ext>
            </a:extLst>
          </p:cNvPr>
          <p:cNvSpPr txBox="1"/>
          <p:nvPr/>
        </p:nvSpPr>
        <p:spPr>
          <a:xfrm>
            <a:off x="671401" y="9601189"/>
            <a:ext cx="317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계절을 닫는 작용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9CA04-4F3E-C0DF-2673-A507D2DF0442}"/>
              </a:ext>
            </a:extLst>
          </p:cNvPr>
          <p:cNvSpPr txBox="1"/>
          <p:nvPr/>
        </p:nvSpPr>
        <p:spPr>
          <a:xfrm>
            <a:off x="3910556" y="5422495"/>
            <a:ext cx="1588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본질과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성향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539954-6090-2E9A-7237-231148D8B017}"/>
              </a:ext>
            </a:extLst>
          </p:cNvPr>
          <p:cNvSpPr txBox="1"/>
          <p:nvPr/>
        </p:nvSpPr>
        <p:spPr>
          <a:xfrm>
            <a:off x="12486184" y="6025225"/>
            <a:ext cx="2980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신금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정화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무토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D88A06-72AF-E2DA-2839-C0861F8BC403}"/>
              </a:ext>
            </a:extLst>
          </p:cNvPr>
          <p:cNvSpPr txBox="1"/>
          <p:nvPr/>
        </p:nvSpPr>
        <p:spPr>
          <a:xfrm>
            <a:off x="12626224" y="9157619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계추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季秋</a:t>
            </a:r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392CFC-7C5F-61E9-6CF8-34E87E4E4D6E}"/>
              </a:ext>
            </a:extLst>
          </p:cNvPr>
          <p:cNvSpPr txBox="1"/>
          <p:nvPr/>
        </p:nvSpPr>
        <p:spPr>
          <a:xfrm>
            <a:off x="12939042" y="5316602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辛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BD480C-99D5-D00A-F5AE-91B3CA7DFE14}"/>
              </a:ext>
            </a:extLst>
          </p:cNvPr>
          <p:cNvSpPr txBox="1"/>
          <p:nvPr/>
        </p:nvSpPr>
        <p:spPr>
          <a:xfrm>
            <a:off x="14341644" y="5311278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戊</a:t>
            </a:r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C68A2E98-1E2E-08C4-0F1E-70D46480AAB7}"/>
              </a:ext>
            </a:extLst>
          </p:cNvPr>
          <p:cNvCxnSpPr>
            <a:cxnSpLocks/>
          </p:cNvCxnSpPr>
          <p:nvPr/>
        </p:nvCxnSpPr>
        <p:spPr>
          <a:xfrm flipH="1">
            <a:off x="11552511" y="2575038"/>
            <a:ext cx="2895009" cy="2529428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41241C48-BD44-7BE4-23F1-7255E219C239}"/>
              </a:ext>
            </a:extLst>
          </p:cNvPr>
          <p:cNvCxnSpPr>
            <a:cxnSpLocks/>
          </p:cNvCxnSpPr>
          <p:nvPr/>
        </p:nvCxnSpPr>
        <p:spPr>
          <a:xfrm flipH="1">
            <a:off x="14419231" y="2584911"/>
            <a:ext cx="1576297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DD9B960-E88A-FCA8-4D02-1CEEBB70DFE1}"/>
              </a:ext>
            </a:extLst>
          </p:cNvPr>
          <p:cNvSpPr txBox="1"/>
          <p:nvPr/>
        </p:nvSpPr>
        <p:spPr>
          <a:xfrm>
            <a:off x="16096410" y="2247785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지장간의</a:t>
            </a:r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의미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8ED8C8-B286-7F22-69CB-78159689763E}"/>
              </a:ext>
            </a:extLst>
          </p:cNvPr>
          <p:cNvSpPr txBox="1"/>
          <p:nvPr/>
        </p:nvSpPr>
        <p:spPr>
          <a:xfrm>
            <a:off x="16096410" y="9763148"/>
            <a:ext cx="484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시간적 특성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A40C9A-113B-1427-FDEF-AAD36FAF131D}"/>
              </a:ext>
            </a:extLst>
          </p:cNvPr>
          <p:cNvSpPr txBox="1"/>
          <p:nvPr/>
        </p:nvSpPr>
        <p:spPr>
          <a:xfrm>
            <a:off x="16266803" y="10723905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끝</a:t>
            </a:r>
            <a:r>
              <a: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낙엽</a:t>
            </a:r>
            <a:r>
              <a: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D2D08E-3F62-E811-15E0-B95A5DCB2077}"/>
              </a:ext>
            </a:extLst>
          </p:cNvPr>
          <p:cNvSpPr txBox="1"/>
          <p:nvPr/>
        </p:nvSpPr>
        <p:spPr>
          <a:xfrm>
            <a:off x="16266803" y="12386104"/>
            <a:ext cx="7074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분해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조립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가공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마감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하루의 마무리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정리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전환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재배치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휴식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068C6B-95C1-6659-0AE3-0BA17F32895D}"/>
              </a:ext>
            </a:extLst>
          </p:cNvPr>
          <p:cNvSpPr txBox="1"/>
          <p:nvPr/>
        </p:nvSpPr>
        <p:spPr>
          <a:xfrm>
            <a:off x="16266803" y="11273026"/>
            <a:ext cx="2882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끝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허무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멸망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실속 없음</a:t>
            </a: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2D9B00DF-20FD-039D-7FFB-C037717DA295}"/>
              </a:ext>
            </a:extLst>
          </p:cNvPr>
          <p:cNvSpPr/>
          <p:nvPr/>
        </p:nvSpPr>
        <p:spPr>
          <a:xfrm>
            <a:off x="16096410" y="10865204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53463F-77A4-8504-2C1D-847878953600}"/>
              </a:ext>
            </a:extLst>
          </p:cNvPr>
          <p:cNvSpPr txBox="1"/>
          <p:nvPr/>
        </p:nvSpPr>
        <p:spPr>
          <a:xfrm>
            <a:off x="16266803" y="11879155"/>
            <a:ext cx="497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활동을 정리하고 집에 들어오는 시간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9BC9D96-B45D-DA70-6642-4839C2DE4B50}"/>
              </a:ext>
            </a:extLst>
          </p:cNvPr>
          <p:cNvSpPr/>
          <p:nvPr/>
        </p:nvSpPr>
        <p:spPr>
          <a:xfrm>
            <a:off x="16096410" y="12020454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C755C529-706F-4224-3841-176A8DF73E39}"/>
              </a:ext>
            </a:extLst>
          </p:cNvPr>
          <p:cNvCxnSpPr>
            <a:cxnSpLocks/>
          </p:cNvCxnSpPr>
          <p:nvPr/>
        </p:nvCxnSpPr>
        <p:spPr>
          <a:xfrm flipH="1">
            <a:off x="8782240" y="11732613"/>
            <a:ext cx="4940110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69D5095A-BCCB-3541-81E7-BB1AD638BE86}"/>
              </a:ext>
            </a:extLst>
          </p:cNvPr>
          <p:cNvCxnSpPr>
            <a:cxnSpLocks/>
          </p:cNvCxnSpPr>
          <p:nvPr/>
        </p:nvCxnSpPr>
        <p:spPr>
          <a:xfrm flipH="1">
            <a:off x="13700294" y="10907288"/>
            <a:ext cx="2117167" cy="835199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377D210-E08B-DEE0-2DA3-513551381359}"/>
              </a:ext>
            </a:extLst>
          </p:cNvPr>
          <p:cNvSpPr txBox="1"/>
          <p:nvPr/>
        </p:nvSpPr>
        <p:spPr>
          <a:xfrm>
            <a:off x="13644351" y="5307386"/>
            <a:ext cx="6639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丁</a:t>
            </a:r>
          </a:p>
        </p:txBody>
      </p: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BAD6D5A-5E82-89A2-1387-8460E46E3B32}"/>
              </a:ext>
            </a:extLst>
          </p:cNvPr>
          <p:cNvGrpSpPr/>
          <p:nvPr/>
        </p:nvGrpSpPr>
        <p:grpSpPr>
          <a:xfrm>
            <a:off x="16096410" y="3265151"/>
            <a:ext cx="5481462" cy="985024"/>
            <a:chOff x="17064400" y="2735629"/>
            <a:chExt cx="5481462" cy="985024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C87B5FD-6D48-DCE2-9C00-F3208DAE2868}"/>
                </a:ext>
              </a:extLst>
            </p:cNvPr>
            <p:cNvSpPr txBox="1"/>
            <p:nvPr/>
          </p:nvSpPr>
          <p:spPr>
            <a:xfrm>
              <a:off x="17234793" y="2735629"/>
              <a:ext cx="2654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정기의 의미 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무토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1EA2C78-1731-54CB-E3FE-01340FFB0FC8}"/>
                </a:ext>
              </a:extLst>
            </p:cNvPr>
            <p:cNvSpPr txBox="1"/>
            <p:nvPr/>
          </p:nvSpPr>
          <p:spPr>
            <a:xfrm>
              <a:off x="17234793" y="3320543"/>
              <a:ext cx="53110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의리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우직함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앉아서 버팀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배회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소득없는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이동</a:t>
              </a: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DF5D1144-67FA-CF05-5E5A-92E01E320A6F}"/>
                </a:ext>
              </a:extLst>
            </p:cNvPr>
            <p:cNvSpPr/>
            <p:nvPr/>
          </p:nvSpPr>
          <p:spPr>
            <a:xfrm>
              <a:off x="17064400" y="2876928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3F588910-500A-0298-8F8D-FD66BCB24913}"/>
              </a:ext>
            </a:extLst>
          </p:cNvPr>
          <p:cNvGrpSpPr/>
          <p:nvPr/>
        </p:nvGrpSpPr>
        <p:grpSpPr>
          <a:xfrm>
            <a:off x="16096410" y="4524596"/>
            <a:ext cx="4853085" cy="940451"/>
            <a:chOff x="17064400" y="4645617"/>
            <a:chExt cx="4853085" cy="94045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AE3C08A-219C-ED3D-8678-C338A96C835C}"/>
                </a:ext>
              </a:extLst>
            </p:cNvPr>
            <p:cNvSpPr txBox="1"/>
            <p:nvPr/>
          </p:nvSpPr>
          <p:spPr>
            <a:xfrm>
              <a:off x="17234793" y="5185958"/>
              <a:ext cx="4363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특유의 참을성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충직함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웅크림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고정됨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9BCBBC9-E8A1-4F72-28FE-5FA27371F35B}"/>
                </a:ext>
              </a:extLst>
            </p:cNvPr>
            <p:cNvSpPr txBox="1"/>
            <p:nvPr/>
          </p:nvSpPr>
          <p:spPr>
            <a:xfrm>
              <a:off x="17234793" y="4645617"/>
              <a:ext cx="46826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양간인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정기가 </a:t>
              </a:r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음간들을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품고 있음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0C7D9AE1-18E1-FF7B-085C-56036A31775A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34DBF218-0136-85FA-C289-CEDF7803B362}"/>
              </a:ext>
            </a:extLst>
          </p:cNvPr>
          <p:cNvGrpSpPr/>
          <p:nvPr/>
        </p:nvGrpSpPr>
        <p:grpSpPr>
          <a:xfrm>
            <a:off x="16083737" y="7807029"/>
            <a:ext cx="6508988" cy="940451"/>
            <a:chOff x="17064400" y="6727977"/>
            <a:chExt cx="6508988" cy="94045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B9CB490-2D53-8068-FEFB-ED2D1655A94F}"/>
                </a:ext>
              </a:extLst>
            </p:cNvPr>
            <p:cNvSpPr txBox="1"/>
            <p:nvPr/>
          </p:nvSpPr>
          <p:spPr>
            <a:xfrm>
              <a:off x="17234793" y="7268318"/>
              <a:ext cx="61831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여름의 기억을 저장함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여름의 강렬함을 품에 안고 버팀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77A01AC-9ACA-210A-0E0C-B0A475778CC2}"/>
                </a:ext>
              </a:extLst>
            </p:cNvPr>
            <p:cNvSpPr txBox="1"/>
            <p:nvPr/>
          </p:nvSpPr>
          <p:spPr>
            <a:xfrm>
              <a:off x="17234793" y="6727977"/>
              <a:ext cx="6338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지장간의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중기가 이전 계절의 기운을 안고 있음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6DE24176-4818-2BF5-1347-9609B7D58E21}"/>
                </a:ext>
              </a:extLst>
            </p:cNvPr>
            <p:cNvSpPr/>
            <p:nvPr/>
          </p:nvSpPr>
          <p:spPr>
            <a:xfrm>
              <a:off x="17064400" y="686927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4" name="직선 연결선 123">
            <a:extLst>
              <a:ext uri="{FF2B5EF4-FFF2-40B4-BE49-F238E27FC236}">
                <a16:creationId xmlns:a16="http://schemas.microsoft.com/office/drawing/2014/main" id="{DE94E187-EA4B-1CD8-189B-74C1EE8CF50E}"/>
              </a:ext>
            </a:extLst>
          </p:cNvPr>
          <p:cNvCxnSpPr>
            <a:cxnSpLocks/>
          </p:cNvCxnSpPr>
          <p:nvPr/>
        </p:nvCxnSpPr>
        <p:spPr>
          <a:xfrm flipH="1" flipV="1">
            <a:off x="12207030" y="9655869"/>
            <a:ext cx="2470603" cy="1114887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>
            <a:extLst>
              <a:ext uri="{FF2B5EF4-FFF2-40B4-BE49-F238E27FC236}">
                <a16:creationId xmlns:a16="http://schemas.microsoft.com/office/drawing/2014/main" id="{CBF9A943-B34A-538F-B4F7-9F25D347FE93}"/>
              </a:ext>
            </a:extLst>
          </p:cNvPr>
          <p:cNvCxnSpPr>
            <a:cxnSpLocks/>
          </p:cNvCxnSpPr>
          <p:nvPr/>
        </p:nvCxnSpPr>
        <p:spPr>
          <a:xfrm flipH="1">
            <a:off x="14658583" y="10764645"/>
            <a:ext cx="1158878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15CBEEC0-E1CA-A14B-0FBE-EE9689EE07F0}"/>
              </a:ext>
            </a:extLst>
          </p:cNvPr>
          <p:cNvGrpSpPr/>
          <p:nvPr/>
        </p:nvGrpSpPr>
        <p:grpSpPr>
          <a:xfrm>
            <a:off x="16096410" y="5739468"/>
            <a:ext cx="7695210" cy="1793139"/>
            <a:chOff x="17064400" y="4645617"/>
            <a:chExt cx="7695210" cy="17931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3B2D9B-50D1-7A17-9DC0-1C29AFBA0413}"/>
                </a:ext>
              </a:extLst>
            </p:cNvPr>
            <p:cNvSpPr txBox="1"/>
            <p:nvPr/>
          </p:nvSpPr>
          <p:spPr>
            <a:xfrm>
              <a:off x="17234793" y="4645617"/>
              <a:ext cx="37064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중기가 초기를 극하고 있음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23A43DF-A326-CF16-381E-14B5894985C8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A7FC2A-180D-AFF9-24DE-ACEC6FD01856}"/>
                </a:ext>
              </a:extLst>
            </p:cNvPr>
            <p:cNvSpPr txBox="1"/>
            <p:nvPr/>
          </p:nvSpPr>
          <p:spPr>
            <a:xfrm>
              <a:off x="17234793" y="5220658"/>
              <a:ext cx="75248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이전 계절의 기운이 현재 계절의 </a:t>
              </a:r>
              <a:r>
                <a:rPr lang="ko-KR" altLang="en-US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기운을 제어함 </a:t>
              </a:r>
              <a:r>
                <a:rPr lang="en-US" altLang="ko-KR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vs </a:t>
              </a:r>
              <a:r>
                <a:rPr lang="ko-KR" altLang="en-US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축토</a:t>
              </a:r>
              <a:r>
                <a:rPr lang="en-US" altLang="ko-KR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진토</a:t>
              </a:r>
              <a:r>
                <a:rPr lang="en-US" altLang="ko-KR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미토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95732B-A38C-602D-AB33-F73CF481300F}"/>
                </a:ext>
              </a:extLst>
            </p:cNvPr>
            <p:cNvSpPr txBox="1"/>
            <p:nvPr/>
          </p:nvSpPr>
          <p:spPr>
            <a:xfrm>
              <a:off x="17234793" y="5626732"/>
              <a:ext cx="73773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과거의 기억에 연연해 현재의 일에 집중하지 못함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과거를 복기함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E4C512-8F6A-6DD4-ACC3-9F3A8FE11FA0}"/>
                </a:ext>
              </a:extLst>
            </p:cNvPr>
            <p:cNvSpPr txBox="1"/>
            <p:nvPr/>
          </p:nvSpPr>
          <p:spPr>
            <a:xfrm>
              <a:off x="17234793" y="6038646"/>
              <a:ext cx="7452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철학적인 자세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보수성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종교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회귀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회고와 추억의 기운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상흔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쇠퇴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8757630-3C2A-D18E-CB72-729B39BF9632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BC07018-41F2-7BE4-3D03-D7A59ECB5700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55CEAC-1520-A04E-F7F7-CC0B034BD691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0CB27E-9BBA-CEEA-20F7-36E7AECC4185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304D94F1-4C34-C05E-8495-744ADCB22888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E80D2EDC-0430-7A48-DC2C-CC20ADF98FF4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EE5143D3-C9B8-3C6C-F517-CF2FCBAD3DAE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7CA7F04-EA1B-9817-4002-093610EA0614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가을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E3B06A0-C26D-ED4D-0515-DBEB3820AF92}"/>
              </a:ext>
            </a:extLst>
          </p:cNvPr>
          <p:cNvSpPr txBox="1"/>
          <p:nvPr/>
        </p:nvSpPr>
        <p:spPr>
          <a:xfrm>
            <a:off x="5592170" y="1709102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술토란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75" name="그림 74">
            <a:extLst>
              <a:ext uri="{FF2B5EF4-FFF2-40B4-BE49-F238E27FC236}">
                <a16:creationId xmlns:a16="http://schemas.microsoft.com/office/drawing/2014/main" id="{B3958D96-03F1-4C1C-B4F0-4045185A3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53846">
            <a:off x="13245936" y="4925083"/>
            <a:ext cx="782679" cy="6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64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4BE8CCF-1B56-DDC2-F7AA-4330E6B96292}"/>
              </a:ext>
            </a:extLst>
          </p:cNvPr>
          <p:cNvSpPr txBox="1"/>
          <p:nvPr/>
        </p:nvSpPr>
        <p:spPr>
          <a:xfrm>
            <a:off x="9099036" y="5052043"/>
            <a:ext cx="7919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고집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여유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은근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끈기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회귀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상념</a:t>
            </a:r>
            <a:endParaRPr lang="ko-KR" altLang="en-US" sz="40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72659-DAAE-86EF-E937-4519E3A5C939}"/>
              </a:ext>
            </a:extLst>
          </p:cNvPr>
          <p:cNvSpPr txBox="1"/>
          <p:nvPr/>
        </p:nvSpPr>
        <p:spPr>
          <a:xfrm>
            <a:off x="8499184" y="2794571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AD838-D751-D98B-E058-43D4A1ED74AC}"/>
              </a:ext>
            </a:extLst>
          </p:cNvPr>
          <p:cNvSpPr txBox="1"/>
          <p:nvPr/>
        </p:nvSpPr>
        <p:spPr>
          <a:xfrm>
            <a:off x="9231050" y="3691161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키워드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07E0FFD3-FB8A-2299-2F40-EFEF0F910B01}"/>
              </a:ext>
            </a:extLst>
          </p:cNvPr>
          <p:cNvGrpSpPr/>
          <p:nvPr/>
        </p:nvGrpSpPr>
        <p:grpSpPr>
          <a:xfrm>
            <a:off x="14654457" y="8185263"/>
            <a:ext cx="7229346" cy="2884089"/>
            <a:chOff x="13827327" y="8406069"/>
            <a:chExt cx="7229346" cy="28840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355B31-DC2E-CC87-3C63-820CAAF86EC2}"/>
                </a:ext>
              </a:extLst>
            </p:cNvPr>
            <p:cNvSpPr txBox="1"/>
            <p:nvPr/>
          </p:nvSpPr>
          <p:spPr>
            <a:xfrm>
              <a:off x="18170947" y="9451085"/>
              <a:ext cx="20088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지체와 멈춤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AC37C5-7641-69FC-73F6-E85E06036981}"/>
                </a:ext>
              </a:extLst>
            </p:cNvPr>
            <p:cNvSpPr txBox="1"/>
            <p:nvPr/>
          </p:nvSpPr>
          <p:spPr>
            <a:xfrm>
              <a:off x="18170947" y="10304233"/>
              <a:ext cx="288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실속 없음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재배치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2101B8-7F6C-BD7B-DBD7-A4AD4A37586B}"/>
                </a:ext>
              </a:extLst>
            </p:cNvPr>
            <p:cNvSpPr txBox="1"/>
            <p:nvPr/>
          </p:nvSpPr>
          <p:spPr>
            <a:xfrm>
              <a:off x="13827327" y="8406069"/>
              <a:ext cx="1768433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solidFill>
                    <a:srgbClr val="CBE8EB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#</a:t>
              </a:r>
              <a:endParaRPr lang="ko-KR" altLang="en-US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0F0796-7A99-4224-F4E3-4A87BF97F7EC}"/>
                </a:ext>
              </a:extLst>
            </p:cNvPr>
            <p:cNvSpPr txBox="1"/>
            <p:nvPr/>
          </p:nvSpPr>
          <p:spPr>
            <a:xfrm>
              <a:off x="14556942" y="9354945"/>
              <a:ext cx="285206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dirty="0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운에서의</a:t>
              </a:r>
              <a:endParaRPr lang="en-US" altLang="ko-KR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  <a:p>
              <a:r>
                <a:rPr lang="ko-KR" altLang="en-US" sz="5400" dirty="0" err="1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술토</a:t>
              </a:r>
              <a:endPara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7BAEA194-A478-48FF-FE07-5EDDA5413215}"/>
                </a:ext>
              </a:extLst>
            </p:cNvPr>
            <p:cNvCxnSpPr>
              <a:cxnSpLocks/>
            </p:cNvCxnSpPr>
            <p:nvPr/>
          </p:nvCxnSpPr>
          <p:spPr>
            <a:xfrm>
              <a:off x="17729603" y="9080500"/>
              <a:ext cx="0" cy="2209658"/>
            </a:xfrm>
            <a:prstGeom prst="line">
              <a:avLst/>
            </a:prstGeom>
            <a:ln w="57150">
              <a:solidFill>
                <a:srgbClr val="36A2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A8340AC1-7ECF-E5F7-B3DF-01B1B71923F2}"/>
              </a:ext>
            </a:extLst>
          </p:cNvPr>
          <p:cNvGrpSpPr/>
          <p:nvPr/>
        </p:nvGrpSpPr>
        <p:grpSpPr>
          <a:xfrm>
            <a:off x="1444160" y="8185263"/>
            <a:ext cx="9307577" cy="3591027"/>
            <a:chOff x="617030" y="8462393"/>
            <a:chExt cx="9307577" cy="35910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63BC9A-AA85-9A7D-1ABD-4C4144FF7985}"/>
                </a:ext>
              </a:extLst>
            </p:cNvPr>
            <p:cNvSpPr txBox="1"/>
            <p:nvPr/>
          </p:nvSpPr>
          <p:spPr>
            <a:xfrm>
              <a:off x="3825452" y="10593067"/>
              <a:ext cx="47259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건물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고택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임야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논밭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부동산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A7F4B6-C719-6C48-C190-3331A48361AC}"/>
                </a:ext>
              </a:extLst>
            </p:cNvPr>
            <p:cNvSpPr txBox="1"/>
            <p:nvPr/>
          </p:nvSpPr>
          <p:spPr>
            <a:xfrm>
              <a:off x="617030" y="8462393"/>
              <a:ext cx="1768433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solidFill>
                    <a:srgbClr val="CBE8EB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</a:rPr>
                <a:t>#</a:t>
              </a:r>
              <a:endParaRPr lang="ko-KR" altLang="en-US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A5FF08-751C-BD2A-8002-BC1712CC93C4}"/>
                </a:ext>
              </a:extLst>
            </p:cNvPr>
            <p:cNvSpPr txBox="1"/>
            <p:nvPr/>
          </p:nvSpPr>
          <p:spPr>
            <a:xfrm>
              <a:off x="1348896" y="9354945"/>
              <a:ext cx="1518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dirty="0">
                  <a:solidFill>
                    <a:srgbClr val="36A2B4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물상</a:t>
              </a:r>
            </a:p>
          </p:txBody>
        </p: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1D98FAAB-6B26-E4AE-6A94-4FB3EEAA3D44}"/>
                </a:ext>
              </a:extLst>
            </p:cNvPr>
            <p:cNvCxnSpPr>
              <a:cxnSpLocks/>
            </p:cNvCxnSpPr>
            <p:nvPr/>
          </p:nvCxnSpPr>
          <p:spPr>
            <a:xfrm>
              <a:off x="3343655" y="9010650"/>
              <a:ext cx="0" cy="3042770"/>
            </a:xfrm>
            <a:prstGeom prst="line">
              <a:avLst/>
            </a:prstGeom>
            <a:ln w="57150">
              <a:solidFill>
                <a:srgbClr val="36A2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F82D3A-41C6-924E-C267-D8693D52362C}"/>
                </a:ext>
              </a:extLst>
            </p:cNvPr>
            <p:cNvSpPr txBox="1"/>
            <p:nvPr/>
          </p:nvSpPr>
          <p:spPr>
            <a:xfrm>
              <a:off x="3825452" y="9198885"/>
              <a:ext cx="4107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반복적인 공정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공장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금속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81E485-D10C-F4E7-96ED-9EFFC0B71F9C}"/>
                </a:ext>
              </a:extLst>
            </p:cNvPr>
            <p:cNvSpPr txBox="1"/>
            <p:nvPr/>
          </p:nvSpPr>
          <p:spPr>
            <a:xfrm>
              <a:off x="3825452" y="9895976"/>
              <a:ext cx="35044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성형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호텔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숙박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목욕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304AF03-5353-B5B6-6029-9ABA27DF7F1F}"/>
                </a:ext>
              </a:extLst>
            </p:cNvPr>
            <p:cNvSpPr txBox="1"/>
            <p:nvPr/>
          </p:nvSpPr>
          <p:spPr>
            <a:xfrm>
              <a:off x="3820051" y="11290158"/>
              <a:ext cx="61045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전기박스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전기전자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컴퓨터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교육</a:t>
              </a:r>
              <a:r>
                <a:rPr lang="en-US" altLang="ko-KR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8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금융</a:t>
              </a:r>
              <a:endPara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B0D200-2F75-FD22-CF84-B42895C59C8A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61291C1-DFFD-D2E9-F5A5-62452A8AE066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9" name="사각형: 둥근 대각선 방향 모서리 8">
              <a:extLst>
                <a:ext uri="{FF2B5EF4-FFF2-40B4-BE49-F238E27FC236}">
                  <a16:creationId xmlns:a16="http://schemas.microsoft.com/office/drawing/2014/main" id="{ECCB229A-74CD-567B-3161-A8675925F4A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31DC27-8DC8-C797-5669-7654D86BC127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C398884-5F3B-FF4E-C9D7-8D1653933187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89A37F-D782-84F7-E9AF-0268333A1F2C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가을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63194-8EEB-C347-0362-238715CB8572}"/>
              </a:ext>
            </a:extLst>
          </p:cNvPr>
          <p:cNvSpPr txBox="1"/>
          <p:nvPr/>
        </p:nvSpPr>
        <p:spPr>
          <a:xfrm>
            <a:off x="5592170" y="1709102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술토란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66B9-BA6C-6ED1-55A7-D38FF7EAC7C1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5415F-3743-118A-F37F-D90D024DE154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AD6915-EBC8-CECC-1E55-FAD5E79EDFB0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CC7697-92F4-4B8E-4A94-C9431E97003B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B70F8CC9-A249-B0DA-0E96-12D463343B28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4F44A54-1ED0-F9C9-FAEE-B7880B7E6B4E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9B005AD8-0185-E435-4BF4-4A819DC2B43A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98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25D3B8B4-79FC-8E8C-96A3-A80438BFFCD0}"/>
              </a:ext>
            </a:extLst>
          </p:cNvPr>
          <p:cNvSpPr/>
          <p:nvPr/>
        </p:nvSpPr>
        <p:spPr>
          <a:xfrm>
            <a:off x="4285629" y="3806262"/>
            <a:ext cx="7696847" cy="7696847"/>
          </a:xfrm>
          <a:prstGeom prst="donut">
            <a:avLst>
              <a:gd name="adj" fmla="val 2108"/>
            </a:avLst>
          </a:prstGeom>
          <a:solidFill>
            <a:srgbClr val="36A2B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0B73E3-32D5-76E6-E31B-1A2F79BE1365}"/>
              </a:ext>
            </a:extLst>
          </p:cNvPr>
          <p:cNvSpPr txBox="1"/>
          <p:nvPr/>
        </p:nvSpPr>
        <p:spPr>
          <a:xfrm>
            <a:off x="816929" y="5383318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가족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水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564FB9-F540-C5F3-F8F0-6EFFA5D48291}"/>
              </a:ext>
            </a:extLst>
          </p:cNvPr>
          <p:cNvSpPr txBox="1"/>
          <p:nvPr/>
        </p:nvSpPr>
        <p:spPr>
          <a:xfrm>
            <a:off x="968756" y="8910566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생지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生地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8B0C24-8E8C-99AA-7B86-3DE12696E9DF}"/>
              </a:ext>
            </a:extLst>
          </p:cNvPr>
          <p:cNvSpPr txBox="1"/>
          <p:nvPr/>
        </p:nvSpPr>
        <p:spPr>
          <a:xfrm>
            <a:off x="816930" y="5997883"/>
            <a:ext cx="26100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목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木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59CB212-0C92-D599-34E0-EDBAD12B5F35}"/>
              </a:ext>
            </a:extLst>
          </p:cNvPr>
          <p:cNvSpPr/>
          <p:nvPr/>
        </p:nvSpPr>
        <p:spPr>
          <a:xfrm>
            <a:off x="6294968" y="5795144"/>
            <a:ext cx="3678170" cy="3678170"/>
          </a:xfrm>
          <a:prstGeom prst="ellipse">
            <a:avLst/>
          </a:prstGeom>
          <a:solidFill>
            <a:srgbClr val="D0D1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4F660-1440-19CA-675A-E36A042514E8}"/>
              </a:ext>
            </a:extLst>
          </p:cNvPr>
          <p:cNvSpPr txBox="1"/>
          <p:nvPr/>
        </p:nvSpPr>
        <p:spPr>
          <a:xfrm>
            <a:off x="7153656" y="6678139"/>
            <a:ext cx="19607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해수</a:t>
            </a:r>
            <a:endParaRPr lang="en-US" altLang="ko-KR" sz="7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  <a:p>
            <a:pPr algn="ctr"/>
            <a:r>
              <a:rPr lang="ko-KR" altLang="en-US" sz="60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亥</a:t>
            </a:r>
            <a:r>
              <a:rPr lang="ko-KR" altLang="en-US" sz="6000" b="1" dirty="0">
                <a:solidFill>
                  <a:srgbClr val="28282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水</a:t>
            </a:r>
            <a:endParaRPr lang="ko-KR" altLang="en-US" sz="60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626B3AC-9070-9BAB-77F2-88F6F421E959}"/>
              </a:ext>
            </a:extLst>
          </p:cNvPr>
          <p:cNvSpPr/>
          <p:nvPr/>
        </p:nvSpPr>
        <p:spPr>
          <a:xfrm>
            <a:off x="7244047" y="3026950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9DF97-CFCC-2A29-579D-E1AB8E9DC9A3}"/>
              </a:ext>
            </a:extLst>
          </p:cNvPr>
          <p:cNvSpPr txBox="1"/>
          <p:nvPr/>
        </p:nvSpPr>
        <p:spPr>
          <a:xfrm>
            <a:off x="7573642" y="3578401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75A1BC5-FC38-C9A8-7168-27A1B00DA1C1}"/>
              </a:ext>
            </a:extLst>
          </p:cNvPr>
          <p:cNvSpPr/>
          <p:nvPr/>
        </p:nvSpPr>
        <p:spPr>
          <a:xfrm>
            <a:off x="10671065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7D4DC2F-605F-49E6-F863-C7F474B87B72}"/>
              </a:ext>
            </a:extLst>
          </p:cNvPr>
          <p:cNvSpPr/>
          <p:nvPr/>
        </p:nvSpPr>
        <p:spPr>
          <a:xfrm>
            <a:off x="10591295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F0DF3-54F4-6CAE-581D-C503106F66CF}"/>
              </a:ext>
            </a:extLst>
          </p:cNvPr>
          <p:cNvSpPr txBox="1"/>
          <p:nvPr/>
        </p:nvSpPr>
        <p:spPr>
          <a:xfrm>
            <a:off x="10920890" y="9187187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5CC6050-499F-0E34-213D-E1328C8D90E1}"/>
              </a:ext>
            </a:extLst>
          </p:cNvPr>
          <p:cNvSpPr/>
          <p:nvPr/>
        </p:nvSpPr>
        <p:spPr>
          <a:xfrm>
            <a:off x="3974103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9A9F5-5DC3-4F35-1381-17C64DADA0B6}"/>
              </a:ext>
            </a:extLst>
          </p:cNvPr>
          <p:cNvSpPr txBox="1"/>
          <p:nvPr/>
        </p:nvSpPr>
        <p:spPr>
          <a:xfrm>
            <a:off x="4303698" y="9157619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역할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81ECAF9-4DCE-06BB-3E1E-4EFAF401E4FE}"/>
              </a:ext>
            </a:extLst>
          </p:cNvPr>
          <p:cNvSpPr/>
          <p:nvPr/>
        </p:nvSpPr>
        <p:spPr>
          <a:xfrm>
            <a:off x="3817029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5CD13-4C93-90D9-B38F-639007AFB045}"/>
              </a:ext>
            </a:extLst>
          </p:cNvPr>
          <p:cNvSpPr txBox="1"/>
          <p:nvPr/>
        </p:nvSpPr>
        <p:spPr>
          <a:xfrm>
            <a:off x="10761932" y="5691379"/>
            <a:ext cx="1588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지장간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9C2E3-865B-8F73-4E29-BD6F1581CCBE}"/>
              </a:ext>
            </a:extLst>
          </p:cNvPr>
          <p:cNvSpPr txBox="1"/>
          <p:nvPr/>
        </p:nvSpPr>
        <p:spPr>
          <a:xfrm>
            <a:off x="6217926" y="12386104"/>
            <a:ext cx="381546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11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밤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21:30~23:30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7ACBAC1-4B30-1F49-F7FA-7886F303B02B}"/>
              </a:ext>
            </a:extLst>
          </p:cNvPr>
          <p:cNvSpPr/>
          <p:nvPr/>
        </p:nvSpPr>
        <p:spPr>
          <a:xfrm>
            <a:off x="7244047" y="10461497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06DF-250C-C515-1187-5AA42FFAE309}"/>
              </a:ext>
            </a:extLst>
          </p:cNvPr>
          <p:cNvSpPr txBox="1"/>
          <p:nvPr/>
        </p:nvSpPr>
        <p:spPr>
          <a:xfrm>
            <a:off x="7583260" y="10762674"/>
            <a:ext cx="11208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C5563-F4E3-5BBE-E460-A8A200168B59}"/>
              </a:ext>
            </a:extLst>
          </p:cNvPr>
          <p:cNvSpPr txBox="1"/>
          <p:nvPr/>
        </p:nvSpPr>
        <p:spPr>
          <a:xfrm>
            <a:off x="671401" y="9601189"/>
            <a:ext cx="317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계절을 여는 작용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9CA04-4F3E-C0DF-2673-A507D2DF0442}"/>
              </a:ext>
            </a:extLst>
          </p:cNvPr>
          <p:cNvSpPr txBox="1"/>
          <p:nvPr/>
        </p:nvSpPr>
        <p:spPr>
          <a:xfrm>
            <a:off x="3910556" y="5422495"/>
            <a:ext cx="1588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본질과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성향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539954-6090-2E9A-7237-231148D8B017}"/>
              </a:ext>
            </a:extLst>
          </p:cNvPr>
          <p:cNvSpPr txBox="1"/>
          <p:nvPr/>
        </p:nvSpPr>
        <p:spPr>
          <a:xfrm>
            <a:off x="12486186" y="6025225"/>
            <a:ext cx="298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무토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갑목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임수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D88A06-72AF-E2DA-2839-C0861F8BC403}"/>
              </a:ext>
            </a:extLst>
          </p:cNvPr>
          <p:cNvSpPr txBox="1"/>
          <p:nvPr/>
        </p:nvSpPr>
        <p:spPr>
          <a:xfrm>
            <a:off x="12680404" y="9157619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맹동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孟冬</a:t>
            </a:r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392CFC-7C5F-61E9-6CF8-34E87E4E4D6E}"/>
              </a:ext>
            </a:extLst>
          </p:cNvPr>
          <p:cNvSpPr txBox="1"/>
          <p:nvPr/>
        </p:nvSpPr>
        <p:spPr>
          <a:xfrm>
            <a:off x="12939042" y="5316602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戊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BD480C-99D5-D00A-F5AE-91B3CA7DFE14}"/>
              </a:ext>
            </a:extLst>
          </p:cNvPr>
          <p:cNvSpPr txBox="1"/>
          <p:nvPr/>
        </p:nvSpPr>
        <p:spPr>
          <a:xfrm>
            <a:off x="14341644" y="5311278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壬</a:t>
            </a:r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C68A2E98-1E2E-08C4-0F1E-70D46480AAB7}"/>
              </a:ext>
            </a:extLst>
          </p:cNvPr>
          <p:cNvCxnSpPr>
            <a:cxnSpLocks/>
          </p:cNvCxnSpPr>
          <p:nvPr/>
        </p:nvCxnSpPr>
        <p:spPr>
          <a:xfrm flipH="1">
            <a:off x="11552511" y="2396302"/>
            <a:ext cx="2759811" cy="3184414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41241C48-BD44-7BE4-23F1-7255E219C239}"/>
              </a:ext>
            </a:extLst>
          </p:cNvPr>
          <p:cNvCxnSpPr>
            <a:cxnSpLocks/>
          </p:cNvCxnSpPr>
          <p:nvPr/>
        </p:nvCxnSpPr>
        <p:spPr>
          <a:xfrm flipH="1">
            <a:off x="14312322" y="2386142"/>
            <a:ext cx="1261507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DD9B960-E88A-FCA8-4D02-1CEEBB70DFE1}"/>
              </a:ext>
            </a:extLst>
          </p:cNvPr>
          <p:cNvSpPr txBox="1"/>
          <p:nvPr/>
        </p:nvSpPr>
        <p:spPr>
          <a:xfrm>
            <a:off x="15893214" y="2087782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지장간의</a:t>
            </a:r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의미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8ED8C8-B286-7F22-69CB-78159689763E}"/>
              </a:ext>
            </a:extLst>
          </p:cNvPr>
          <p:cNvSpPr txBox="1"/>
          <p:nvPr/>
        </p:nvSpPr>
        <p:spPr>
          <a:xfrm>
            <a:off x="15893214" y="9598650"/>
            <a:ext cx="484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시간적 특성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A40C9A-113B-1427-FDEF-AAD36FAF131D}"/>
              </a:ext>
            </a:extLst>
          </p:cNvPr>
          <p:cNvSpPr txBox="1"/>
          <p:nvPr/>
        </p:nvSpPr>
        <p:spPr>
          <a:xfrm>
            <a:off x="16063607" y="10559407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시작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D2D08E-3F62-E811-15E0-B95A5DCB2077}"/>
              </a:ext>
            </a:extLst>
          </p:cNvPr>
          <p:cNvSpPr txBox="1"/>
          <p:nvPr/>
        </p:nvSpPr>
        <p:spPr>
          <a:xfrm>
            <a:off x="16063607" y="12219281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에너지의 충전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068C6B-95C1-6659-0AE3-0BA17F32895D}"/>
              </a:ext>
            </a:extLst>
          </p:cNvPr>
          <p:cNvSpPr txBox="1"/>
          <p:nvPr/>
        </p:nvSpPr>
        <p:spPr>
          <a:xfrm>
            <a:off x="16063607" y="11108528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지속적 수렴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죽음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어둠</a:t>
            </a: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2D9B00DF-20FD-039D-7FFB-C037717DA295}"/>
              </a:ext>
            </a:extLst>
          </p:cNvPr>
          <p:cNvSpPr/>
          <p:nvPr/>
        </p:nvSpPr>
        <p:spPr>
          <a:xfrm>
            <a:off x="15893214" y="10700706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53463F-77A4-8504-2C1D-847878953600}"/>
              </a:ext>
            </a:extLst>
          </p:cNvPr>
          <p:cNvSpPr txBox="1"/>
          <p:nvPr/>
        </p:nvSpPr>
        <p:spPr>
          <a:xfrm>
            <a:off x="16063607" y="11712332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잠자리에 들 시간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9BC9D96-B45D-DA70-6642-4839C2DE4B50}"/>
              </a:ext>
            </a:extLst>
          </p:cNvPr>
          <p:cNvSpPr/>
          <p:nvPr/>
        </p:nvSpPr>
        <p:spPr>
          <a:xfrm>
            <a:off x="15893214" y="11853631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C755C529-706F-4224-3841-176A8DF73E39}"/>
              </a:ext>
            </a:extLst>
          </p:cNvPr>
          <p:cNvCxnSpPr>
            <a:cxnSpLocks/>
          </p:cNvCxnSpPr>
          <p:nvPr/>
        </p:nvCxnSpPr>
        <p:spPr>
          <a:xfrm flipH="1">
            <a:off x="8725090" y="11713563"/>
            <a:ext cx="4940110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69D5095A-BCCB-3541-81E7-BB1AD638BE86}"/>
              </a:ext>
            </a:extLst>
          </p:cNvPr>
          <p:cNvCxnSpPr>
            <a:cxnSpLocks/>
          </p:cNvCxnSpPr>
          <p:nvPr/>
        </p:nvCxnSpPr>
        <p:spPr>
          <a:xfrm flipH="1">
            <a:off x="13643144" y="10526328"/>
            <a:ext cx="2054963" cy="1197109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377D210-E08B-DEE0-2DA3-513551381359}"/>
              </a:ext>
            </a:extLst>
          </p:cNvPr>
          <p:cNvSpPr txBox="1"/>
          <p:nvPr/>
        </p:nvSpPr>
        <p:spPr>
          <a:xfrm>
            <a:off x="13640343" y="5307386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甲</a:t>
            </a:r>
          </a:p>
        </p:txBody>
      </p: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BAD6D5A-5E82-89A2-1387-8460E46E3B32}"/>
              </a:ext>
            </a:extLst>
          </p:cNvPr>
          <p:cNvGrpSpPr/>
          <p:nvPr/>
        </p:nvGrpSpPr>
        <p:grpSpPr>
          <a:xfrm>
            <a:off x="15876320" y="3111941"/>
            <a:ext cx="7725666" cy="985024"/>
            <a:chOff x="17064400" y="2735629"/>
            <a:chExt cx="7725666" cy="985024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C87B5FD-6D48-DCE2-9C00-F3208DAE2868}"/>
                </a:ext>
              </a:extLst>
            </p:cNvPr>
            <p:cNvSpPr txBox="1"/>
            <p:nvPr/>
          </p:nvSpPr>
          <p:spPr>
            <a:xfrm>
              <a:off x="17234793" y="2735629"/>
              <a:ext cx="2654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정기의 의미 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임수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1EA2C78-1731-54CB-E3FE-01340FFB0FC8}"/>
                </a:ext>
              </a:extLst>
            </p:cNvPr>
            <p:cNvSpPr txBox="1"/>
            <p:nvPr/>
          </p:nvSpPr>
          <p:spPr>
            <a:xfrm>
              <a:off x="17234793" y="3320543"/>
              <a:ext cx="75552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은밀한 자기세계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혼자만의 시공간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에로스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출산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예지력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종교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술수</a:t>
              </a: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DF5D1144-67FA-CF05-5E5A-92E01E320A6F}"/>
                </a:ext>
              </a:extLst>
            </p:cNvPr>
            <p:cNvSpPr/>
            <p:nvPr/>
          </p:nvSpPr>
          <p:spPr>
            <a:xfrm>
              <a:off x="17064400" y="2876928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3F588910-500A-0298-8F8D-FD66BCB24913}"/>
              </a:ext>
            </a:extLst>
          </p:cNvPr>
          <p:cNvGrpSpPr/>
          <p:nvPr/>
        </p:nvGrpSpPr>
        <p:grpSpPr>
          <a:xfrm>
            <a:off x="15876320" y="4401861"/>
            <a:ext cx="5293911" cy="940451"/>
            <a:chOff x="17064400" y="4645617"/>
            <a:chExt cx="5293911" cy="94045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AE3C08A-219C-ED3D-8678-C338A96C835C}"/>
                </a:ext>
              </a:extLst>
            </p:cNvPr>
            <p:cNvSpPr txBox="1"/>
            <p:nvPr/>
          </p:nvSpPr>
          <p:spPr>
            <a:xfrm>
              <a:off x="17234793" y="5185958"/>
              <a:ext cx="51235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강하고 역동적인 힘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눈치보지 않고 즐기는 힘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9BCBBC9-E8A1-4F72-28FE-5FA27371F35B}"/>
                </a:ext>
              </a:extLst>
            </p:cNvPr>
            <p:cNvSpPr txBox="1"/>
            <p:nvPr/>
          </p:nvSpPr>
          <p:spPr>
            <a:xfrm>
              <a:off x="17234793" y="4645617"/>
              <a:ext cx="23471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양간들간의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결합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0C7D9AE1-18E1-FF7B-085C-56036A31775A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34DBF218-0136-85FA-C289-CEDF7803B362}"/>
              </a:ext>
            </a:extLst>
          </p:cNvPr>
          <p:cNvGrpSpPr/>
          <p:nvPr/>
        </p:nvGrpSpPr>
        <p:grpSpPr>
          <a:xfrm>
            <a:off x="15876320" y="7831648"/>
            <a:ext cx="7238354" cy="940451"/>
            <a:chOff x="17064400" y="6727977"/>
            <a:chExt cx="7238354" cy="94045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B9CB490-2D53-8068-FEFB-ED2D1655A94F}"/>
                </a:ext>
              </a:extLst>
            </p:cNvPr>
            <p:cNvSpPr txBox="1"/>
            <p:nvPr/>
          </p:nvSpPr>
          <p:spPr>
            <a:xfrm>
              <a:off x="17234793" y="7268318"/>
              <a:ext cx="7067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겨울을 열면서 봄을 예비함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봄의 생동력을 품에 안고 꿈을 꿈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77A01AC-9ACA-210A-0E0C-B0A475778CC2}"/>
                </a:ext>
              </a:extLst>
            </p:cNvPr>
            <p:cNvSpPr txBox="1"/>
            <p:nvPr/>
          </p:nvSpPr>
          <p:spPr>
            <a:xfrm>
              <a:off x="17234793" y="6727977"/>
              <a:ext cx="6338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지장간의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중기가 다음 계절의 기운을 안고 있음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6DE24176-4818-2BF5-1347-9609B7D58E21}"/>
                </a:ext>
              </a:extLst>
            </p:cNvPr>
            <p:cNvSpPr/>
            <p:nvPr/>
          </p:nvSpPr>
          <p:spPr>
            <a:xfrm>
              <a:off x="17064400" y="686927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4" name="직선 연결선 123">
            <a:extLst>
              <a:ext uri="{FF2B5EF4-FFF2-40B4-BE49-F238E27FC236}">
                <a16:creationId xmlns:a16="http://schemas.microsoft.com/office/drawing/2014/main" id="{DE94E187-EA4B-1CD8-189B-74C1EE8CF50E}"/>
              </a:ext>
            </a:extLst>
          </p:cNvPr>
          <p:cNvCxnSpPr>
            <a:cxnSpLocks/>
          </p:cNvCxnSpPr>
          <p:nvPr/>
        </p:nvCxnSpPr>
        <p:spPr>
          <a:xfrm flipH="1" flipV="1">
            <a:off x="12168930" y="9751119"/>
            <a:ext cx="2321770" cy="612988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>
            <a:extLst>
              <a:ext uri="{FF2B5EF4-FFF2-40B4-BE49-F238E27FC236}">
                <a16:creationId xmlns:a16="http://schemas.microsoft.com/office/drawing/2014/main" id="{CBF9A943-B34A-538F-B4F7-9F25D347FE93}"/>
              </a:ext>
            </a:extLst>
          </p:cNvPr>
          <p:cNvCxnSpPr>
            <a:cxnSpLocks/>
          </p:cNvCxnSpPr>
          <p:nvPr/>
        </p:nvCxnSpPr>
        <p:spPr>
          <a:xfrm flipH="1">
            <a:off x="14490700" y="10364107"/>
            <a:ext cx="1158878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15CBEEC0-E1CA-A14B-0FBE-EE9689EE07F0}"/>
              </a:ext>
            </a:extLst>
          </p:cNvPr>
          <p:cNvGrpSpPr/>
          <p:nvPr/>
        </p:nvGrpSpPr>
        <p:grpSpPr>
          <a:xfrm>
            <a:off x="15876320" y="5647208"/>
            <a:ext cx="4860712" cy="1879545"/>
            <a:chOff x="17064400" y="4645617"/>
            <a:chExt cx="4860712" cy="187954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3B2D9B-50D1-7A17-9DC0-1C29AFBA0413}"/>
                </a:ext>
              </a:extLst>
            </p:cNvPr>
            <p:cNvSpPr txBox="1"/>
            <p:nvPr/>
          </p:nvSpPr>
          <p:spPr>
            <a:xfrm>
              <a:off x="17234793" y="4645617"/>
              <a:ext cx="37064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임수가 </a:t>
              </a:r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갑목을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생하는 구조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23A43DF-A326-CF16-381E-14B5894985C8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95732B-A38C-602D-AB33-F73CF481300F}"/>
                </a:ext>
              </a:extLst>
            </p:cNvPr>
            <p:cNvSpPr txBox="1"/>
            <p:nvPr/>
          </p:nvSpPr>
          <p:spPr>
            <a:xfrm>
              <a:off x="17229596" y="5210112"/>
              <a:ext cx="46955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웃음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낙천성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연구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학자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예술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문학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사진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D3D59D4-1056-3C1E-D013-FEC684E1DC3F}"/>
                </a:ext>
              </a:extLst>
            </p:cNvPr>
            <p:cNvSpPr txBox="1"/>
            <p:nvPr/>
          </p:nvSpPr>
          <p:spPr>
            <a:xfrm>
              <a:off x="17229596" y="5667582"/>
              <a:ext cx="33137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식복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조용한 파티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함께 먹기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E037CDA-5335-8E21-7A87-A9D06E4F7EBA}"/>
                </a:ext>
              </a:extLst>
            </p:cNvPr>
            <p:cNvSpPr txBox="1"/>
            <p:nvPr/>
          </p:nvSpPr>
          <p:spPr>
            <a:xfrm>
              <a:off x="17229596" y="6125052"/>
              <a:ext cx="4692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많이 벌고 많이 쓰는 힘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눈치 </a:t>
              </a:r>
              <a:r>
                <a:rPr lang="ko-KR" altLang="en-US" sz="20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안봄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4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차원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3B05595-C573-A59D-C197-AEF12CF14A1B}"/>
              </a:ext>
            </a:extLst>
          </p:cNvPr>
          <p:cNvSpPr txBox="1"/>
          <p:nvPr/>
        </p:nvSpPr>
        <p:spPr>
          <a:xfrm>
            <a:off x="7505515" y="2235912"/>
            <a:ext cx="12763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水</a:t>
            </a:r>
            <a:endParaRPr lang="en-US" altLang="ko-KR" sz="3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54860-D06E-C36E-4A84-2614C58C605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16989AA-60D7-64DA-D143-6EAD01B1829E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34" name="사각형: 둥근 대각선 방향 모서리 33">
              <a:extLst>
                <a:ext uri="{FF2B5EF4-FFF2-40B4-BE49-F238E27FC236}">
                  <a16:creationId xmlns:a16="http://schemas.microsoft.com/office/drawing/2014/main" id="{D463EAFA-E433-7275-760A-D18F168C761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C864DC-C689-4422-691C-5364404F2222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04ACCF5-21E0-EDA6-F51C-F111BBFCDD01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580A41-E8D6-EDB9-0604-CAE2D551EAE6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겨울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316A0C-174E-9139-314C-E70CFD7E7DC6}"/>
              </a:ext>
            </a:extLst>
          </p:cNvPr>
          <p:cNvSpPr txBox="1"/>
          <p:nvPr/>
        </p:nvSpPr>
        <p:spPr>
          <a:xfrm>
            <a:off x="5602233" y="1709104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해수란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21AD7F-E2CE-E52B-911A-8F3913E587BF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AD3C12-A856-D3D0-771F-34CE6B43EA94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1AC6715-574F-BB85-5100-C56543D09061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6D1C1D-2E3F-376C-F1D1-9540061B0E09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3B43B084-211E-57B8-9059-F38DCE331327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BA900766-ACD6-6678-35DE-A8626DB72946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0C63AA88-1051-C4D4-5859-2F57503B19C5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10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63BC9A-AA85-9A7D-1ABD-4C4144FF7985}"/>
              </a:ext>
            </a:extLst>
          </p:cNvPr>
          <p:cNvSpPr txBox="1"/>
          <p:nvPr/>
        </p:nvSpPr>
        <p:spPr>
          <a:xfrm>
            <a:off x="3827350" y="10529727"/>
            <a:ext cx="3504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약수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국물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용수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빙과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55B31-DC2E-CC87-3C63-820CAAF86EC2}"/>
              </a:ext>
            </a:extLst>
          </p:cNvPr>
          <p:cNvSpPr txBox="1"/>
          <p:nvPr/>
        </p:nvSpPr>
        <p:spPr>
          <a:xfrm>
            <a:off x="18170947" y="9204345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새로운 주체의 탄생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AC37C5-7641-69FC-73F6-E85E06036981}"/>
              </a:ext>
            </a:extLst>
          </p:cNvPr>
          <p:cNvSpPr txBox="1"/>
          <p:nvPr/>
        </p:nvSpPr>
        <p:spPr>
          <a:xfrm>
            <a:off x="18170947" y="9867036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활동적인 생명력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458F9-1394-BDAE-92D2-2EDC35BB5361}"/>
              </a:ext>
            </a:extLst>
          </p:cNvPr>
          <p:cNvSpPr txBox="1"/>
          <p:nvPr/>
        </p:nvSpPr>
        <p:spPr>
          <a:xfrm>
            <a:off x="18170947" y="10529727"/>
            <a:ext cx="475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여유와 행복의 시기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(VS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사화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BE8CCF-1B56-DDC2-F7AA-4330E6B96292}"/>
              </a:ext>
            </a:extLst>
          </p:cNvPr>
          <p:cNvSpPr txBox="1"/>
          <p:nvPr/>
        </p:nvSpPr>
        <p:spPr>
          <a:xfrm>
            <a:off x="3970166" y="5020670"/>
            <a:ext cx="1558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지혜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인정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예지력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아이디어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총명함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생각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망상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창조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저장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연구</a:t>
            </a:r>
            <a:endParaRPr lang="en-US" altLang="ko-KR" sz="40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72659-DAAE-86EF-E937-4519E3A5C939}"/>
              </a:ext>
            </a:extLst>
          </p:cNvPr>
          <p:cNvSpPr txBox="1"/>
          <p:nvPr/>
        </p:nvSpPr>
        <p:spPr>
          <a:xfrm>
            <a:off x="3763056" y="2780962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AD838-D751-D98B-E058-43D4A1ED74AC}"/>
              </a:ext>
            </a:extLst>
          </p:cNvPr>
          <p:cNvSpPr txBox="1"/>
          <p:nvPr/>
        </p:nvSpPr>
        <p:spPr>
          <a:xfrm>
            <a:off x="4494922" y="3677552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키워드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A7F4B6-C719-6C48-C190-3331A48361AC}"/>
              </a:ext>
            </a:extLst>
          </p:cNvPr>
          <p:cNvSpPr txBox="1"/>
          <p:nvPr/>
        </p:nvSpPr>
        <p:spPr>
          <a:xfrm>
            <a:off x="618928" y="8462393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A5FF08-751C-BD2A-8002-BC1712CC93C4}"/>
              </a:ext>
            </a:extLst>
          </p:cNvPr>
          <p:cNvSpPr txBox="1"/>
          <p:nvPr/>
        </p:nvSpPr>
        <p:spPr>
          <a:xfrm>
            <a:off x="1350794" y="9354945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물상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1D98FAAB-6B26-E4AE-6A94-4FB3EEAA3D44}"/>
              </a:ext>
            </a:extLst>
          </p:cNvPr>
          <p:cNvCxnSpPr>
            <a:cxnSpLocks/>
          </p:cNvCxnSpPr>
          <p:nvPr/>
        </p:nvCxnSpPr>
        <p:spPr>
          <a:xfrm>
            <a:off x="3345553" y="8858250"/>
            <a:ext cx="0" cy="2856616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02101B8-7F6C-BD7B-DBD7-A4AD4A37586B}"/>
              </a:ext>
            </a:extLst>
          </p:cNvPr>
          <p:cNvSpPr txBox="1"/>
          <p:nvPr/>
        </p:nvSpPr>
        <p:spPr>
          <a:xfrm>
            <a:off x="13827327" y="8406069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0F0796-7A99-4224-F4E3-4A87BF97F7EC}"/>
              </a:ext>
            </a:extLst>
          </p:cNvPr>
          <p:cNvSpPr txBox="1"/>
          <p:nvPr/>
        </p:nvSpPr>
        <p:spPr>
          <a:xfrm>
            <a:off x="14556942" y="9354945"/>
            <a:ext cx="28520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운에서의</a:t>
            </a:r>
            <a:endParaRPr lang="en-US" altLang="ko-KR" sz="5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해수</a:t>
            </a: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7BAEA194-A478-48FF-FE07-5EDDA5413215}"/>
              </a:ext>
            </a:extLst>
          </p:cNvPr>
          <p:cNvCxnSpPr>
            <a:cxnSpLocks/>
          </p:cNvCxnSpPr>
          <p:nvPr/>
        </p:nvCxnSpPr>
        <p:spPr>
          <a:xfrm>
            <a:off x="17729603" y="8698326"/>
            <a:ext cx="0" cy="2882878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7AF28CB-9A64-F1DD-DCFF-6F645330F12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0520274-3854-0B98-D0BF-4C0838310806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18" name="사각형: 둥근 대각선 방향 모서리 17">
              <a:extLst>
                <a:ext uri="{FF2B5EF4-FFF2-40B4-BE49-F238E27FC236}">
                  <a16:creationId xmlns:a16="http://schemas.microsoft.com/office/drawing/2014/main" id="{529973E5-99C2-F03D-2A87-37450665DAD1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A6DB36-A023-CA3E-8D94-D3983DA5B86E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E38877C-A73D-2D07-417F-3CB00F94C53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2F5E9B-73D1-640C-EC9D-D362CD7C7A8A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겨울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2BC717-7F45-D689-D310-C7A6F09619BF}"/>
              </a:ext>
            </a:extLst>
          </p:cNvPr>
          <p:cNvSpPr txBox="1"/>
          <p:nvPr/>
        </p:nvSpPr>
        <p:spPr>
          <a:xfrm>
            <a:off x="5602233" y="1709104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해수의 특징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F36E8F-8ED2-E214-E1B1-F6C5B9EBBCCF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192004-0EAB-8C53-F992-460B4A6AB319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53824C-1599-E5EF-ACDF-23857222B89F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20B148-E8B9-E876-7365-57F2F1ECF964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8C9FBA3C-156C-2CF6-C933-34249FC0FF9C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4F473EB0-1D5C-5C21-212B-03A7243C7813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E6B69DDA-4DC7-E555-B81C-0A54F30559B7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F82D3A-41C6-924E-C267-D8693D52362C}"/>
              </a:ext>
            </a:extLst>
          </p:cNvPr>
          <p:cNvSpPr txBox="1"/>
          <p:nvPr/>
        </p:nvSpPr>
        <p:spPr>
          <a:xfrm>
            <a:off x="3827350" y="9204345"/>
            <a:ext cx="3849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바다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해외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수출입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항해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1E485-D10C-F4E7-96ED-9EFFC0B71F9C}"/>
              </a:ext>
            </a:extLst>
          </p:cNvPr>
          <p:cNvSpPr txBox="1"/>
          <p:nvPr/>
        </p:nvSpPr>
        <p:spPr>
          <a:xfrm>
            <a:off x="3827350" y="9867036"/>
            <a:ext cx="4193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농수산물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냉동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하천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우물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2061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2054860-D06E-C36E-4A84-2614C58C605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16989AA-60D7-64DA-D143-6EAD01B1829E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34" name="사각형: 둥근 대각선 방향 모서리 33">
              <a:extLst>
                <a:ext uri="{FF2B5EF4-FFF2-40B4-BE49-F238E27FC236}">
                  <a16:creationId xmlns:a16="http://schemas.microsoft.com/office/drawing/2014/main" id="{D463EAFA-E433-7275-760A-D18F168C761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C864DC-C689-4422-691C-5364404F2222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04ACCF5-21E0-EDA6-F51C-F111BBFCDD01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580A41-E8D6-EDB9-0604-CAE2D551EAE6}"/>
              </a:ext>
            </a:extLst>
          </p:cNvPr>
          <p:cNvSpPr txBox="1"/>
          <p:nvPr/>
        </p:nvSpPr>
        <p:spPr>
          <a:xfrm>
            <a:off x="475332" y="1432106"/>
            <a:ext cx="17577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인신사해 </a:t>
            </a:r>
            <a:r>
              <a:rPr lang="en-US" altLang="ko-KR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- </a:t>
            </a:r>
            <a:r>
              <a:rPr lang="ko-KR" altLang="en-US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지장간으로 살펴보는 생지</a:t>
            </a:r>
            <a:r>
              <a:rPr lang="en-US" altLang="ko-KR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</a:t>
            </a:r>
            <a:r>
              <a:rPr lang="ko-KR" altLang="en-US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生地</a:t>
            </a:r>
            <a:r>
              <a:rPr lang="en-US" altLang="ko-KR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E20B42-15B4-40FE-B400-29D0EA63BB59}"/>
              </a:ext>
            </a:extLst>
          </p:cNvPr>
          <p:cNvSpPr txBox="1"/>
          <p:nvPr/>
        </p:nvSpPr>
        <p:spPr>
          <a:xfrm>
            <a:off x="1775605" y="4272525"/>
            <a:ext cx="2111764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양간으로만 구성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강한 추동성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약동하는 힘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이동성과 활동성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&lt;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역마살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&gt;,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거침없이 드러냄</a:t>
            </a: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중기가 다음 계절을 의미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미래지향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진취적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희망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여행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도전</a:t>
            </a: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인목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병화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+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인목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강하게 버티고 서서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갑목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자신을 드러냄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병화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</a:p>
          <a:p>
            <a:pPr marL="742950" indent="-742950">
              <a:buAutoNum type="arabicPeriod"/>
            </a:pP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사화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solidFill>
                  <a:schemeClr val="accent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경금 </a:t>
            </a:r>
            <a:r>
              <a:rPr lang="en-US" altLang="ko-KR" sz="4000">
                <a:solidFill>
                  <a:schemeClr val="accent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+ </a:t>
            </a:r>
            <a:r>
              <a:rPr lang="ko-KR" altLang="en-US" sz="4000">
                <a:solidFill>
                  <a:schemeClr val="accent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병화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자신을 드러내며 극단적으로 현재를 향유</a:t>
            </a: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신금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임수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+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경금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강한 주체성을 바탕으로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경금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통찰과 인기를 향해 나감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임수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</a:p>
          <a:p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해수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갑목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+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임수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유연함과 통찰을 바탕으로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임수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긍정적이고 활동력을 뿜어냄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갑목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endParaRPr lang="en-US" altLang="ko-KR" sz="4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6775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2054860-D06E-C36E-4A84-2614C58C605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16989AA-60D7-64DA-D143-6EAD01B1829E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34" name="사각형: 둥근 대각선 방향 모서리 33">
              <a:extLst>
                <a:ext uri="{FF2B5EF4-FFF2-40B4-BE49-F238E27FC236}">
                  <a16:creationId xmlns:a16="http://schemas.microsoft.com/office/drawing/2014/main" id="{D463EAFA-E433-7275-760A-D18F168C761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C864DC-C689-4422-691C-5364404F2222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04ACCF5-21E0-EDA6-F51C-F111BBFCDD01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580A41-E8D6-EDB9-0604-CAE2D551EAE6}"/>
              </a:ext>
            </a:extLst>
          </p:cNvPr>
          <p:cNvSpPr txBox="1"/>
          <p:nvPr/>
        </p:nvSpPr>
        <p:spPr>
          <a:xfrm>
            <a:off x="475332" y="1432106"/>
            <a:ext cx="17541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자오묘유 </a:t>
            </a:r>
            <a:r>
              <a:rPr lang="en-US" altLang="ko-KR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- </a:t>
            </a:r>
            <a:r>
              <a:rPr lang="ko-KR" altLang="en-US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지장간으로 살펴보는 왕지</a:t>
            </a:r>
            <a:r>
              <a:rPr lang="en-US" altLang="ko-KR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</a:t>
            </a:r>
            <a:r>
              <a:rPr lang="ko-KR" altLang="en-US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旺地</a:t>
            </a:r>
            <a:r>
              <a:rPr lang="en-US" altLang="ko-KR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E20B42-15B4-40FE-B400-29D0EA63BB59}"/>
              </a:ext>
            </a:extLst>
          </p:cNvPr>
          <p:cNvSpPr txBox="1"/>
          <p:nvPr/>
        </p:nvSpPr>
        <p:spPr>
          <a:xfrm>
            <a:off x="1775605" y="4272525"/>
            <a:ext cx="201533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음간으로만 구성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안정성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진짜 힘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알짜배기</a:t>
            </a: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현재 계절만으로 구성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양보하지 않고 자신을 증명함</a:t>
            </a: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하나의 기운으로만 구성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순수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순결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집중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안정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매력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가지고 싶은 보물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&lt;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도화살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63786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2054860-D06E-C36E-4A84-2614C58C605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16989AA-60D7-64DA-D143-6EAD01B1829E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34" name="사각형: 둥근 대각선 방향 모서리 33">
              <a:extLst>
                <a:ext uri="{FF2B5EF4-FFF2-40B4-BE49-F238E27FC236}">
                  <a16:creationId xmlns:a16="http://schemas.microsoft.com/office/drawing/2014/main" id="{D463EAFA-E433-7275-760A-D18F168C761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EC864DC-C689-4422-691C-5364404F2222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04ACCF5-21E0-EDA6-F51C-F111BBFCDD01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580A41-E8D6-EDB9-0604-CAE2D551EAE6}"/>
              </a:ext>
            </a:extLst>
          </p:cNvPr>
          <p:cNvSpPr txBox="1"/>
          <p:nvPr/>
        </p:nvSpPr>
        <p:spPr>
          <a:xfrm>
            <a:off x="475332" y="1432106"/>
            <a:ext cx="17541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진술축미 </a:t>
            </a:r>
            <a:r>
              <a:rPr lang="en-US" altLang="ko-KR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- </a:t>
            </a:r>
            <a:r>
              <a:rPr lang="ko-KR" altLang="en-US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지장간으로 살펴보는 고지</a:t>
            </a:r>
            <a:r>
              <a:rPr lang="en-US" altLang="ko-KR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(</a:t>
            </a:r>
            <a:r>
              <a:rPr lang="ko-KR" altLang="en-US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庫地</a:t>
            </a:r>
            <a:r>
              <a:rPr lang="en-US" altLang="ko-KR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)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E20B42-15B4-40FE-B400-29D0EA63BB59}"/>
              </a:ext>
            </a:extLst>
          </p:cNvPr>
          <p:cNvSpPr txBox="1"/>
          <p:nvPr/>
        </p:nvSpPr>
        <p:spPr>
          <a:xfrm>
            <a:off x="1775605" y="4272525"/>
            <a:ext cx="22131799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 토의 정기로 구성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조화와 중재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흔들리지 않음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이동하지 않음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과거지향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숙고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&lt;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화개살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&gt;</a:t>
            </a:r>
          </a:p>
          <a:p>
            <a:pPr marL="742950" indent="-742950">
              <a:buAutoNum type="arabicPeriod"/>
            </a:pP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중기에 음간을 안고 있음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알짜배기를 품에 안고 보관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항아리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저장창고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은행</a:t>
            </a: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이전 계절의 기운을 안고 있음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과거지향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복고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과거를 돌이킴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과거의 유산을 보호</a:t>
            </a: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현재 계절의 기운을 안고 있음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현재 기운의 마무리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정리정돈</a:t>
            </a: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742950" indent="-742950">
              <a:buAutoNum type="arabicPeriod"/>
            </a:pP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모두 세가지의 기운이 섞여 있음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잡기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雜氣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복잡함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알수없음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고뇌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다양성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혼종</a:t>
            </a: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en-US" altLang="ko-KR" sz="4000">
                <a:solidFill>
                  <a:schemeClr val="accent2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             </a:t>
            </a:r>
            <a:r>
              <a:rPr lang="ko-KR" altLang="en-US" sz="2800">
                <a:solidFill>
                  <a:schemeClr val="accent2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현재        과거         보관</a:t>
            </a:r>
            <a:endParaRPr lang="en-US" altLang="ko-KR" sz="2800">
              <a:solidFill>
                <a:schemeClr val="accent2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6. 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진토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을목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+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계수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+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무토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습토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계수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양간이 음간들을 품고 있음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안정성 </a:t>
            </a: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미토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정화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+ </a:t>
            </a:r>
            <a:r>
              <a:rPr lang="ko-KR" altLang="en-US" sz="4000">
                <a:solidFill>
                  <a:schemeClr val="accent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을목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4000">
                <a:solidFill>
                  <a:schemeClr val="accent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+ </a:t>
            </a:r>
            <a:r>
              <a:rPr lang="ko-KR" altLang="en-US" sz="4000">
                <a:solidFill>
                  <a:schemeClr val="accent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기토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조토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정화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을목이 기토를 극함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불안정성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변화가능성</a:t>
            </a: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술토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solidFill>
                  <a:schemeClr val="accent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신금 </a:t>
            </a:r>
            <a:r>
              <a:rPr lang="en-US" altLang="ko-KR" sz="4000">
                <a:solidFill>
                  <a:schemeClr val="accent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+ </a:t>
            </a:r>
            <a:r>
              <a:rPr lang="ko-KR" altLang="en-US" sz="4000">
                <a:solidFill>
                  <a:schemeClr val="accent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정화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+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무토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조토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정화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정화가 신금을 극함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과거지향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현재의 부정</a:t>
            </a: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축토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계수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+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신금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+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기토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습토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계수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하강의 음간만으로 구성 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소극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저장</a:t>
            </a:r>
            <a:r>
              <a:rPr lang="en-US" altLang="ko-KR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응축</a:t>
            </a:r>
            <a:endParaRPr lang="en-US" altLang="ko-KR" sz="4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3353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B60BD663-2A03-B4B4-345B-87BDB0A4657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9BF9031-B499-17D8-3C86-3BED1BD3411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72659-DAAE-86EF-E937-4519E3A5C939}"/>
              </a:ext>
            </a:extLst>
          </p:cNvPr>
          <p:cNvSpPr txBox="1"/>
          <p:nvPr/>
        </p:nvSpPr>
        <p:spPr>
          <a:xfrm>
            <a:off x="618928" y="3495126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AD838-D751-D98B-E058-43D4A1ED74AC}"/>
              </a:ext>
            </a:extLst>
          </p:cNvPr>
          <p:cNvSpPr txBox="1"/>
          <p:nvPr/>
        </p:nvSpPr>
        <p:spPr>
          <a:xfrm>
            <a:off x="1350794" y="4391716"/>
            <a:ext cx="3451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인중</a:t>
            </a:r>
            <a:r>
              <a:rPr lang="en-US" altLang="ko-KR" sz="5400" b="1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5400" b="1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人中</a:t>
            </a:r>
            <a:r>
              <a:rPr lang="en-US" altLang="ko-KR" sz="5400" b="1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endParaRPr lang="ko-KR" altLang="en-US" sz="2800" b="1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FDC032BC-3757-0AFD-05D0-51D3478F6791}"/>
              </a:ext>
            </a:extLst>
          </p:cNvPr>
          <p:cNvCxnSpPr>
            <a:cxnSpLocks/>
          </p:cNvCxnSpPr>
          <p:nvPr/>
        </p:nvCxnSpPr>
        <p:spPr>
          <a:xfrm>
            <a:off x="1090298" y="6109557"/>
            <a:ext cx="0" cy="748443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13FA05-656B-C8F7-FC19-DD9C06F23AF4}"/>
              </a:ext>
            </a:extLst>
          </p:cNvPr>
          <p:cNvSpPr txBox="1"/>
          <p:nvPr/>
        </p:nvSpPr>
        <p:spPr>
          <a:xfrm>
            <a:off x="1563450" y="6195309"/>
            <a:ext cx="6168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/>
            <a:r>
              <a:rPr lang="ko-KR" altLang="en-US" sz="2800">
                <a:solidFill>
                  <a:srgbClr val="FF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코의 아랫부분은 아랫사람</a:t>
            </a:r>
            <a:r>
              <a:rPr lang="en-US" altLang="ko-KR" sz="2800">
                <a:solidFill>
                  <a:srgbClr val="FF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FF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자녀</a:t>
            </a:r>
            <a:r>
              <a:rPr lang="en-US" altLang="ko-KR" sz="2800">
                <a:solidFill>
                  <a:srgbClr val="FF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FF000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의 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6685CB-4283-38F5-2A9A-54DBBA9F8782}"/>
              </a:ext>
            </a:extLst>
          </p:cNvPr>
          <p:cNvSpPr txBox="1"/>
          <p:nvPr/>
        </p:nvSpPr>
        <p:spPr>
          <a:xfrm>
            <a:off x="475332" y="1432106"/>
            <a:ext cx="6910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3</a:t>
            </a:r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분 관상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684CC3-1E58-44C3-97E8-D02DFEBD0340}"/>
              </a:ext>
            </a:extLst>
          </p:cNvPr>
          <p:cNvSpPr txBox="1"/>
          <p:nvPr/>
        </p:nvSpPr>
        <p:spPr>
          <a:xfrm>
            <a:off x="9655233" y="6109557"/>
            <a:ext cx="13854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 latinLnBrk="1">
              <a:buAutoNum type="arabicPeriod"/>
            </a:pP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인중은 생식기와 깊은 관련이 있음</a:t>
            </a:r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(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 수</a:t>
            </a:r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</a:p>
          <a:p>
            <a:pPr marL="514350" indent="-514350" fontAlgn="base" latinLnBrk="1">
              <a:buAutoNum type="arabicPeriod"/>
            </a:pPr>
            <a:endParaRPr lang="en-US" altLang="ko-KR" sz="28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fontAlgn="base" latinLnBrk="1"/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균형잡히고 선명한 인중 </a:t>
            </a:r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생식기의 원활한 기능 암시</a:t>
            </a:r>
            <a:endParaRPr lang="en-US" altLang="ko-KR" sz="28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fontAlgn="base" latinLnBrk="1"/>
            <a:endParaRPr lang="en-US" altLang="ko-KR" sz="28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fontAlgn="base" latinLnBrk="1"/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길고 선명한 인중 </a:t>
            </a:r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아량이 넓어 자손과 아랫사람과의 관계가 원활함</a:t>
            </a:r>
            <a:endParaRPr lang="en-US" altLang="ko-KR" sz="28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fontAlgn="base" latinLnBrk="1"/>
            <a:endParaRPr lang="en-US" altLang="ko-KR" sz="28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fontAlgn="base" latinLnBrk="1"/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3. 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짧은 인중 </a:t>
            </a:r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성격이 급하여 포용력이 떨어짐</a:t>
            </a:r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자손과 아랫사람과의 관계 불화 암시</a:t>
            </a:r>
            <a:endParaRPr lang="en-US" altLang="ko-KR" sz="28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fontAlgn="base" latinLnBrk="1"/>
            <a:endParaRPr lang="en-US" altLang="ko-KR" sz="28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fontAlgn="base" latinLnBrk="1"/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4. 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휘어진 인중</a:t>
            </a:r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희미한 인중은 불화 암시</a:t>
            </a:r>
            <a:endParaRPr lang="en-US" altLang="ko-KR" sz="28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fontAlgn="base" latinLnBrk="1"/>
            <a:endParaRPr lang="en-US" altLang="ko-KR" sz="28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fontAlgn="base" latinLnBrk="1"/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5. 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인중의 점 </a:t>
            </a:r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인중에 난 점은 반드시 좋은 조화를 방해하는 요소</a:t>
            </a:r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 </a:t>
            </a:r>
          </a:p>
          <a:p>
            <a:pPr fontAlgn="base" latinLnBrk="1"/>
            <a:endParaRPr lang="ko-KR" altLang="en-US" sz="28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6" name="AutoShape 6" descr="눈 만화 icon">
            <a:extLst>
              <a:ext uri="{FF2B5EF4-FFF2-40B4-BE49-F238E27FC236}">
                <a16:creationId xmlns:a16="http://schemas.microsoft.com/office/drawing/2014/main" id="{E13BAD20-C12A-42C2-9CF3-B210B2A58E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66066" y="6705600"/>
            <a:ext cx="5378334" cy="537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" name="AutoShape 8" descr="눈 만화 icon">
            <a:extLst>
              <a:ext uri="{FF2B5EF4-FFF2-40B4-BE49-F238E27FC236}">
                <a16:creationId xmlns:a16="http://schemas.microsoft.com/office/drawing/2014/main" id="{8501C050-1A4E-4281-87C7-C2A94D3462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33591" y="6705599"/>
            <a:ext cx="5110809" cy="511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6" name="Picture 2" descr="인중수술, 섬세한 기술이 중요">
            <a:extLst>
              <a:ext uri="{FF2B5EF4-FFF2-40B4-BE49-F238E27FC236}">
                <a16:creationId xmlns:a16="http://schemas.microsoft.com/office/drawing/2014/main" id="{D14786F2-C590-4DC3-BDB5-C5108CBD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32" y="7434908"/>
            <a:ext cx="65722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9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63BC9A-AA85-9A7D-1ABD-4C4144FF7985}"/>
              </a:ext>
            </a:extLst>
          </p:cNvPr>
          <p:cNvSpPr txBox="1"/>
          <p:nvPr/>
        </p:nvSpPr>
        <p:spPr>
          <a:xfrm>
            <a:off x="4006681" y="9940751"/>
            <a:ext cx="4482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술 장사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물 장사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목욕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숙박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C0213-2442-F932-0A4A-CA296950DBDC}"/>
              </a:ext>
            </a:extLst>
          </p:cNvPr>
          <p:cNvSpPr txBox="1"/>
          <p:nvPr/>
        </p:nvSpPr>
        <p:spPr>
          <a:xfrm>
            <a:off x="4006681" y="10637842"/>
            <a:ext cx="723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로비스트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브로커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심부름 센터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탐사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잠복근무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55B31-DC2E-CC87-3C63-820CAAF86EC2}"/>
              </a:ext>
            </a:extLst>
          </p:cNvPr>
          <p:cNvSpPr txBox="1"/>
          <p:nvPr/>
        </p:nvSpPr>
        <p:spPr>
          <a:xfrm>
            <a:off x="18489370" y="9158572"/>
            <a:ext cx="341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생명력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생명의 잉태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AC37C5-7641-69FC-73F6-E85E06036981}"/>
              </a:ext>
            </a:extLst>
          </p:cNvPr>
          <p:cNvSpPr txBox="1"/>
          <p:nvPr/>
        </p:nvSpPr>
        <p:spPr>
          <a:xfrm>
            <a:off x="18489370" y="9821263"/>
            <a:ext cx="323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정신적으로 충만함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458F9-1394-BDAE-92D2-2EDC35BB5361}"/>
              </a:ext>
            </a:extLst>
          </p:cNvPr>
          <p:cNvSpPr txBox="1"/>
          <p:nvPr/>
        </p:nvSpPr>
        <p:spPr>
          <a:xfrm>
            <a:off x="18489370" y="10483954"/>
            <a:ext cx="209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감성적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예민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BE8CCF-1B56-DDC2-F7AA-4330E6B96292}"/>
              </a:ext>
            </a:extLst>
          </p:cNvPr>
          <p:cNvSpPr txBox="1"/>
          <p:nvPr/>
        </p:nvSpPr>
        <p:spPr>
          <a:xfrm>
            <a:off x="3828172" y="4971882"/>
            <a:ext cx="16727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지혜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생각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총명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저장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재능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끼</a:t>
            </a:r>
            <a:r>
              <a:rPr lang="en-US" altLang="ko-KR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</a:t>
            </a:r>
            <a:r>
              <a:rPr lang="ko-KR" altLang="en-US" sz="4000" b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침착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예민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변화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감정기복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의심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비밀</a:t>
            </a:r>
            <a:endParaRPr lang="en-US" altLang="ko-KR" sz="40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72659-DAAE-86EF-E937-4519E3A5C939}"/>
              </a:ext>
            </a:extLst>
          </p:cNvPr>
          <p:cNvSpPr txBox="1"/>
          <p:nvPr/>
        </p:nvSpPr>
        <p:spPr>
          <a:xfrm>
            <a:off x="3096306" y="2780962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AD838-D751-D98B-E058-43D4A1ED74AC}"/>
              </a:ext>
            </a:extLst>
          </p:cNvPr>
          <p:cNvSpPr txBox="1"/>
          <p:nvPr/>
        </p:nvSpPr>
        <p:spPr>
          <a:xfrm>
            <a:off x="3828172" y="3677552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키워드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A7F4B6-C719-6C48-C190-3331A48361AC}"/>
              </a:ext>
            </a:extLst>
          </p:cNvPr>
          <p:cNvSpPr txBox="1"/>
          <p:nvPr/>
        </p:nvSpPr>
        <p:spPr>
          <a:xfrm>
            <a:off x="798259" y="8477733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A5FF08-751C-BD2A-8002-BC1712CC93C4}"/>
              </a:ext>
            </a:extLst>
          </p:cNvPr>
          <p:cNvSpPr txBox="1"/>
          <p:nvPr/>
        </p:nvSpPr>
        <p:spPr>
          <a:xfrm>
            <a:off x="1530125" y="9370285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물상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1D98FAAB-6B26-E4AE-6A94-4FB3EEAA3D44}"/>
              </a:ext>
            </a:extLst>
          </p:cNvPr>
          <p:cNvCxnSpPr>
            <a:cxnSpLocks/>
          </p:cNvCxnSpPr>
          <p:nvPr/>
        </p:nvCxnSpPr>
        <p:spPr>
          <a:xfrm>
            <a:off x="3524884" y="8477733"/>
            <a:ext cx="0" cy="3520057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02101B8-7F6C-BD7B-DBD7-A4AD4A37586B}"/>
              </a:ext>
            </a:extLst>
          </p:cNvPr>
          <p:cNvSpPr txBox="1"/>
          <p:nvPr/>
        </p:nvSpPr>
        <p:spPr>
          <a:xfrm>
            <a:off x="14145750" y="8360296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0F0796-7A99-4224-F4E3-4A87BF97F7EC}"/>
              </a:ext>
            </a:extLst>
          </p:cNvPr>
          <p:cNvSpPr txBox="1"/>
          <p:nvPr/>
        </p:nvSpPr>
        <p:spPr>
          <a:xfrm>
            <a:off x="14875365" y="9309172"/>
            <a:ext cx="28520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운에서의</a:t>
            </a:r>
            <a:endParaRPr lang="en-US" altLang="ko-KR" sz="5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자수</a:t>
            </a: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7BAEA194-A478-48FF-FE07-5EDDA5413215}"/>
              </a:ext>
            </a:extLst>
          </p:cNvPr>
          <p:cNvCxnSpPr>
            <a:cxnSpLocks/>
          </p:cNvCxnSpPr>
          <p:nvPr/>
        </p:nvCxnSpPr>
        <p:spPr>
          <a:xfrm>
            <a:off x="18048026" y="8652553"/>
            <a:ext cx="0" cy="2882878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7AF28CB-9A64-F1DD-DCFF-6F645330F12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0520274-3854-0B98-D0BF-4C0838310806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18" name="사각형: 둥근 대각선 방향 모서리 17">
              <a:extLst>
                <a:ext uri="{FF2B5EF4-FFF2-40B4-BE49-F238E27FC236}">
                  <a16:creationId xmlns:a16="http://schemas.microsoft.com/office/drawing/2014/main" id="{529973E5-99C2-F03D-2A87-37450665DAD1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A6DB36-A023-CA3E-8D94-D3983DA5B86E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E38877C-A73D-2D07-417F-3CB00F94C53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2F5E9B-73D1-640C-EC9D-D362CD7C7A8A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겨울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2BC717-7F45-D689-D310-C7A6F09619BF}"/>
              </a:ext>
            </a:extLst>
          </p:cNvPr>
          <p:cNvSpPr txBox="1"/>
          <p:nvPr/>
        </p:nvSpPr>
        <p:spPr>
          <a:xfrm>
            <a:off x="5602233" y="1709104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자수의 특징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F36E8F-8ED2-E214-E1B1-F6C5B9EBBCCF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192004-0EAB-8C53-F992-460B4A6AB319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53824C-1599-E5EF-ACDF-23857222B89F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20B148-E8B9-E876-7365-57F2F1ECF964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8C9FBA3C-156C-2CF6-C933-34249FC0FF9C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4F473EB0-1D5C-5C21-212B-03A7243C7813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E6B69DDA-4DC7-E555-B81C-0A54F30559B7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F82D3A-41C6-924E-C267-D8693D52362C}"/>
              </a:ext>
            </a:extLst>
          </p:cNvPr>
          <p:cNvSpPr txBox="1"/>
          <p:nvPr/>
        </p:nvSpPr>
        <p:spPr>
          <a:xfrm>
            <a:off x="4006681" y="8546569"/>
            <a:ext cx="6377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좁은 장소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밀폐된 장소에서 활동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내근직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1E485-D10C-F4E7-96ED-9EFFC0B71F9C}"/>
              </a:ext>
            </a:extLst>
          </p:cNvPr>
          <p:cNvSpPr txBox="1"/>
          <p:nvPr/>
        </p:nvSpPr>
        <p:spPr>
          <a:xfrm>
            <a:off x="4006681" y="9243660"/>
            <a:ext cx="4036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연구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종교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교육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컨설팅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3526D41-B947-F5D6-625B-F38483FDA1F0}"/>
              </a:ext>
            </a:extLst>
          </p:cNvPr>
          <p:cNvSpPr txBox="1"/>
          <p:nvPr/>
        </p:nvSpPr>
        <p:spPr>
          <a:xfrm>
            <a:off x="4006681" y="11334934"/>
            <a:ext cx="4107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대형 선박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냉방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얼음창고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383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25D3B8B4-79FC-8E8C-96A3-A80438BFFCD0}"/>
              </a:ext>
            </a:extLst>
          </p:cNvPr>
          <p:cNvSpPr/>
          <p:nvPr/>
        </p:nvSpPr>
        <p:spPr>
          <a:xfrm>
            <a:off x="4723779" y="3730062"/>
            <a:ext cx="7696847" cy="7696847"/>
          </a:xfrm>
          <a:prstGeom prst="donut">
            <a:avLst>
              <a:gd name="adj" fmla="val 2108"/>
            </a:avLst>
          </a:prstGeom>
          <a:solidFill>
            <a:srgbClr val="36A2B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0BD663-2A03-B4B4-345B-87BDB0A4657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6367250-C9E5-A778-7C4D-CB5B1B5809E0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40" name="사각형: 둥근 대각선 방향 모서리 39">
              <a:extLst>
                <a:ext uri="{FF2B5EF4-FFF2-40B4-BE49-F238E27FC236}">
                  <a16:creationId xmlns:a16="http://schemas.microsoft.com/office/drawing/2014/main" id="{72191F3D-1A4C-BEB3-5E3F-C55C327DADE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35D4F4-07CF-C49E-D0EE-E1697E1B1CAA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9BF9031-B499-17D8-3C86-3BED1BD3411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3F23B0-C295-782C-26E6-25FB43991CAB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겨울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D2D179-4E0A-68EC-00A7-1A651D5FF428}"/>
              </a:ext>
            </a:extLst>
          </p:cNvPr>
          <p:cNvSpPr txBox="1"/>
          <p:nvPr/>
        </p:nvSpPr>
        <p:spPr>
          <a:xfrm>
            <a:off x="5602233" y="1709104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축토란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6EA2FB-1DEB-FC36-879F-FAFF8203D4CC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EEF7D6-68B3-2948-3038-6F0DFCDDD242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BE919A-8667-157D-CB72-E3402CB3E6FF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FFD743-DBEE-2CA0-000C-7C4895D75F5B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C04D3A7B-91AA-BEEE-AF6D-8A546CEFD34E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E346730B-41AE-6145-9EED-B5346DA4BC0B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573EAF4-4A36-D5E1-53EA-425B5A22DFD7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6C44511-980A-A824-4F3A-6089E0BE3417}"/>
              </a:ext>
            </a:extLst>
          </p:cNvPr>
          <p:cNvSpPr txBox="1"/>
          <p:nvPr/>
        </p:nvSpPr>
        <p:spPr>
          <a:xfrm>
            <a:off x="7943666" y="2159712"/>
            <a:ext cx="12763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토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土</a:t>
            </a:r>
            <a:endParaRPr lang="en-US" altLang="ko-KR" sz="3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0B73E3-32D5-76E6-E31B-1A2F79BE1365}"/>
              </a:ext>
            </a:extLst>
          </p:cNvPr>
          <p:cNvSpPr txBox="1"/>
          <p:nvPr/>
        </p:nvSpPr>
        <p:spPr>
          <a:xfrm>
            <a:off x="1255079" y="5307118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가족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水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CB1D0C4-4C58-4F0D-7CC4-128F33032BC9}"/>
              </a:ext>
            </a:extLst>
          </p:cNvPr>
          <p:cNvSpPr txBox="1"/>
          <p:nvPr/>
        </p:nvSpPr>
        <p:spPr>
          <a:xfrm>
            <a:off x="12924330" y="5949025"/>
            <a:ext cx="2980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계수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신금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기토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8E3B53B-0064-6DB5-6017-DE9D36E3F349}"/>
              </a:ext>
            </a:extLst>
          </p:cNvPr>
          <p:cNvSpPr txBox="1"/>
          <p:nvPr/>
        </p:nvSpPr>
        <p:spPr>
          <a:xfrm>
            <a:off x="13064372" y="9081419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계동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季冬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564FB9-F540-C5F3-F8F0-6EFFA5D48291}"/>
              </a:ext>
            </a:extLst>
          </p:cNvPr>
          <p:cNvSpPr txBox="1"/>
          <p:nvPr/>
        </p:nvSpPr>
        <p:spPr>
          <a:xfrm>
            <a:off x="1416524" y="8834366"/>
            <a:ext cx="25619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고지 </a:t>
            </a:r>
            <a:r>
              <a:rPr lang="en-US" altLang="ko-KR" sz="3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3800">
                <a:latin typeface="휴먼모음T" panose="02030504000101010101" pitchFamily="18" charset="-127"/>
                <a:ea typeface="휴먼모음T" panose="02030504000101010101" pitchFamily="18" charset="-127"/>
              </a:rPr>
              <a:t>庫地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8B0C24-8E8C-99AA-7B86-3DE12696E9DF}"/>
              </a:ext>
            </a:extLst>
          </p:cNvPr>
          <p:cNvSpPr txBox="1"/>
          <p:nvPr/>
        </p:nvSpPr>
        <p:spPr>
          <a:xfrm>
            <a:off x="1264698" y="5921683"/>
            <a:ext cx="25907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금 </a:t>
            </a:r>
            <a:r>
              <a:rPr lang="ko-KR" altLang="en-US" sz="3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金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59CB212-0C92-D599-34E0-EDBAD12B5F35}"/>
              </a:ext>
            </a:extLst>
          </p:cNvPr>
          <p:cNvSpPr/>
          <p:nvPr/>
        </p:nvSpPr>
        <p:spPr>
          <a:xfrm>
            <a:off x="6733118" y="5718944"/>
            <a:ext cx="3678170" cy="3678170"/>
          </a:xfrm>
          <a:prstGeom prst="ellipse">
            <a:avLst/>
          </a:prstGeom>
          <a:solidFill>
            <a:srgbClr val="E2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4F660-1440-19CA-675A-E36A042514E8}"/>
              </a:ext>
            </a:extLst>
          </p:cNvPr>
          <p:cNvSpPr txBox="1"/>
          <p:nvPr/>
        </p:nvSpPr>
        <p:spPr>
          <a:xfrm>
            <a:off x="7591807" y="6601939"/>
            <a:ext cx="19607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축토</a:t>
            </a:r>
            <a:endParaRPr lang="en-US" altLang="ko-KR" sz="7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  <a:p>
            <a:pPr algn="ctr"/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丑土</a:t>
            </a:r>
            <a:endParaRPr lang="ko-KR" altLang="en-US" sz="6000" b="1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626B3AC-9070-9BAB-77F2-88F6F421E959}"/>
              </a:ext>
            </a:extLst>
          </p:cNvPr>
          <p:cNvSpPr/>
          <p:nvPr/>
        </p:nvSpPr>
        <p:spPr>
          <a:xfrm>
            <a:off x="7682197" y="2950750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9DF97-CFCC-2A29-579D-E1AB8E9DC9A3}"/>
              </a:ext>
            </a:extLst>
          </p:cNvPr>
          <p:cNvSpPr txBox="1"/>
          <p:nvPr/>
        </p:nvSpPr>
        <p:spPr>
          <a:xfrm>
            <a:off x="8011792" y="3502201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75A1BC5-FC38-C9A8-7168-27A1B00DA1C1}"/>
              </a:ext>
            </a:extLst>
          </p:cNvPr>
          <p:cNvSpPr/>
          <p:nvPr/>
        </p:nvSpPr>
        <p:spPr>
          <a:xfrm>
            <a:off x="11109215" y="49966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7D4DC2F-605F-49E6-F863-C7F474B87B72}"/>
              </a:ext>
            </a:extLst>
          </p:cNvPr>
          <p:cNvSpPr/>
          <p:nvPr/>
        </p:nvSpPr>
        <p:spPr>
          <a:xfrm>
            <a:off x="11029445" y="85071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F0DF3-54F4-6CAE-581D-C503106F66CF}"/>
              </a:ext>
            </a:extLst>
          </p:cNvPr>
          <p:cNvSpPr txBox="1"/>
          <p:nvPr/>
        </p:nvSpPr>
        <p:spPr>
          <a:xfrm>
            <a:off x="11359040" y="9110987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5CC6050-499F-0E34-213D-E1328C8D90E1}"/>
              </a:ext>
            </a:extLst>
          </p:cNvPr>
          <p:cNvSpPr/>
          <p:nvPr/>
        </p:nvSpPr>
        <p:spPr>
          <a:xfrm>
            <a:off x="4412253" y="85071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9A9F5-5DC3-4F35-1381-17C64DADA0B6}"/>
              </a:ext>
            </a:extLst>
          </p:cNvPr>
          <p:cNvSpPr txBox="1"/>
          <p:nvPr/>
        </p:nvSpPr>
        <p:spPr>
          <a:xfrm>
            <a:off x="4741848" y="9081419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역할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81ECAF9-4DCE-06BB-3E1E-4EFAF401E4FE}"/>
              </a:ext>
            </a:extLst>
          </p:cNvPr>
          <p:cNvSpPr/>
          <p:nvPr/>
        </p:nvSpPr>
        <p:spPr>
          <a:xfrm>
            <a:off x="4255179" y="49966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5CD13-4C93-90D9-B38F-639007AFB045}"/>
              </a:ext>
            </a:extLst>
          </p:cNvPr>
          <p:cNvSpPr txBox="1"/>
          <p:nvPr/>
        </p:nvSpPr>
        <p:spPr>
          <a:xfrm>
            <a:off x="11200082" y="5615179"/>
            <a:ext cx="1588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지장간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9C2E3-865B-8F73-4E29-BD6F1581CCBE}"/>
              </a:ext>
            </a:extLst>
          </p:cNvPr>
          <p:cNvSpPr txBox="1"/>
          <p:nvPr/>
        </p:nvSpPr>
        <p:spPr>
          <a:xfrm>
            <a:off x="6973469" y="12309904"/>
            <a:ext cx="31806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밤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1:30~3:30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7ACBAC1-4B30-1F49-F7FA-7886F303B02B}"/>
              </a:ext>
            </a:extLst>
          </p:cNvPr>
          <p:cNvSpPr/>
          <p:nvPr/>
        </p:nvSpPr>
        <p:spPr>
          <a:xfrm>
            <a:off x="7682197" y="10385297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06DF-250C-C515-1187-5AA42FFAE309}"/>
              </a:ext>
            </a:extLst>
          </p:cNvPr>
          <p:cNvSpPr txBox="1"/>
          <p:nvPr/>
        </p:nvSpPr>
        <p:spPr>
          <a:xfrm>
            <a:off x="8021410" y="10686474"/>
            <a:ext cx="11208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67423A-F34C-BBC2-6EC5-6917D300A6F5}"/>
              </a:ext>
            </a:extLst>
          </p:cNvPr>
          <p:cNvSpPr txBox="1"/>
          <p:nvPr/>
        </p:nvSpPr>
        <p:spPr>
          <a:xfrm>
            <a:off x="13377192" y="5240402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17E6B0-4178-D6DE-29B0-2696D91FA81C}"/>
              </a:ext>
            </a:extLst>
          </p:cNvPr>
          <p:cNvSpPr txBox="1"/>
          <p:nvPr/>
        </p:nvSpPr>
        <p:spPr>
          <a:xfrm>
            <a:off x="14779794" y="5235078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己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C5563-F4E3-5BBE-E460-A8A200168B59}"/>
              </a:ext>
            </a:extLst>
          </p:cNvPr>
          <p:cNvSpPr txBox="1"/>
          <p:nvPr/>
        </p:nvSpPr>
        <p:spPr>
          <a:xfrm>
            <a:off x="1109550" y="9524989"/>
            <a:ext cx="317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계절을 닫는 작용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9CA04-4F3E-C0DF-2673-A507D2DF0442}"/>
              </a:ext>
            </a:extLst>
          </p:cNvPr>
          <p:cNvSpPr txBox="1"/>
          <p:nvPr/>
        </p:nvSpPr>
        <p:spPr>
          <a:xfrm>
            <a:off x="4348706" y="5346295"/>
            <a:ext cx="1588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본질과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성향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B627ECDA-9336-1823-7B09-62DC2CD829D6}"/>
              </a:ext>
            </a:extLst>
          </p:cNvPr>
          <p:cNvCxnSpPr>
            <a:cxnSpLocks/>
          </p:cNvCxnSpPr>
          <p:nvPr/>
        </p:nvCxnSpPr>
        <p:spPr>
          <a:xfrm flipH="1">
            <a:off x="12625003" y="3160843"/>
            <a:ext cx="2476941" cy="2185452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2EB8B589-9B80-B69E-57B2-388EEB793BF1}"/>
              </a:ext>
            </a:extLst>
          </p:cNvPr>
          <p:cNvCxnSpPr>
            <a:cxnSpLocks/>
          </p:cNvCxnSpPr>
          <p:nvPr/>
        </p:nvCxnSpPr>
        <p:spPr>
          <a:xfrm flipH="1">
            <a:off x="15095595" y="3167192"/>
            <a:ext cx="1576297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82EB22F-6091-2EFE-334B-F318BAA6D322}"/>
              </a:ext>
            </a:extLst>
          </p:cNvPr>
          <p:cNvSpPr txBox="1"/>
          <p:nvPr/>
        </p:nvSpPr>
        <p:spPr>
          <a:xfrm>
            <a:off x="17064400" y="1774872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지장간의</a:t>
            </a:r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의미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C3C7F4-3E5A-B862-EDF6-830B050636EE}"/>
              </a:ext>
            </a:extLst>
          </p:cNvPr>
          <p:cNvSpPr txBox="1"/>
          <p:nvPr/>
        </p:nvSpPr>
        <p:spPr>
          <a:xfrm>
            <a:off x="17064400" y="10519119"/>
            <a:ext cx="484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시간적 특성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A66553-C540-D132-0F76-6137EC63063C}"/>
              </a:ext>
            </a:extLst>
          </p:cNvPr>
          <p:cNvSpPr txBox="1"/>
          <p:nvPr/>
        </p:nvSpPr>
        <p:spPr>
          <a:xfrm>
            <a:off x="17234793" y="11479876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끝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2C6302-05E9-3202-6362-6883BBBB76C4}"/>
              </a:ext>
            </a:extLst>
          </p:cNvPr>
          <p:cNvSpPr txBox="1"/>
          <p:nvPr/>
        </p:nvSpPr>
        <p:spPr>
          <a:xfrm>
            <a:off x="17234793" y="13142075"/>
            <a:ext cx="2810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끝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웅크림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준비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기다림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12B571-F26D-69ED-45AB-A99D44C7357B}"/>
              </a:ext>
            </a:extLst>
          </p:cNvPr>
          <p:cNvSpPr txBox="1"/>
          <p:nvPr/>
        </p:nvSpPr>
        <p:spPr>
          <a:xfrm>
            <a:off x="17234793" y="12028997"/>
            <a:ext cx="6070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완전한 소멸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먼 훗날의 기약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용출 직전 한끝이 모자람</a:t>
            </a: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4FFF75E2-D15B-3F82-E68E-CB3538A528CB}"/>
              </a:ext>
            </a:extLst>
          </p:cNvPr>
          <p:cNvSpPr/>
          <p:nvPr/>
        </p:nvSpPr>
        <p:spPr>
          <a:xfrm>
            <a:off x="17064400" y="11621175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6AFB44-A23C-29D7-EF8D-2A95AB79EEA2}"/>
              </a:ext>
            </a:extLst>
          </p:cNvPr>
          <p:cNvSpPr txBox="1"/>
          <p:nvPr/>
        </p:nvSpPr>
        <p:spPr>
          <a:xfrm>
            <a:off x="17234793" y="12635126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가장 어두운 시간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88618659-71BE-AE70-C6A3-A91B41907D46}"/>
              </a:ext>
            </a:extLst>
          </p:cNvPr>
          <p:cNvSpPr/>
          <p:nvPr/>
        </p:nvSpPr>
        <p:spPr>
          <a:xfrm>
            <a:off x="17064400" y="12776425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D1C7E5EA-EF6B-535E-4A32-94368EC582EB}"/>
              </a:ext>
            </a:extLst>
          </p:cNvPr>
          <p:cNvCxnSpPr>
            <a:cxnSpLocks/>
          </p:cNvCxnSpPr>
          <p:nvPr/>
        </p:nvCxnSpPr>
        <p:spPr>
          <a:xfrm flipH="1">
            <a:off x="9220390" y="11656413"/>
            <a:ext cx="5327460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>
            <a:extLst>
              <a:ext uri="{FF2B5EF4-FFF2-40B4-BE49-F238E27FC236}">
                <a16:creationId xmlns:a16="http://schemas.microsoft.com/office/drawing/2014/main" id="{BF796031-963A-95E0-DB63-2835674D3887}"/>
              </a:ext>
            </a:extLst>
          </p:cNvPr>
          <p:cNvCxnSpPr>
            <a:cxnSpLocks/>
          </p:cNvCxnSpPr>
          <p:nvPr/>
        </p:nvCxnSpPr>
        <p:spPr>
          <a:xfrm flipH="1">
            <a:off x="14547850" y="11089479"/>
            <a:ext cx="2308630" cy="563581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FCBAD74-8739-9C9F-D6BD-BBD809BE1F7B}"/>
              </a:ext>
            </a:extLst>
          </p:cNvPr>
          <p:cNvSpPr txBox="1"/>
          <p:nvPr/>
        </p:nvSpPr>
        <p:spPr>
          <a:xfrm>
            <a:off x="14078493" y="5231186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辛</a:t>
            </a:r>
          </a:p>
        </p:txBody>
      </p: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C928244D-9E92-C5FB-36D2-2CB350D9B244}"/>
              </a:ext>
            </a:extLst>
          </p:cNvPr>
          <p:cNvGrpSpPr/>
          <p:nvPr/>
        </p:nvGrpSpPr>
        <p:grpSpPr>
          <a:xfrm>
            <a:off x="17064400" y="2735629"/>
            <a:ext cx="6308612" cy="1745707"/>
            <a:chOff x="17064400" y="2735629"/>
            <a:chExt cx="6308612" cy="174570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3223C1C-1458-6AB4-EC22-207D0D03BE75}"/>
                </a:ext>
              </a:extLst>
            </p:cNvPr>
            <p:cNvSpPr txBox="1"/>
            <p:nvPr/>
          </p:nvSpPr>
          <p:spPr>
            <a:xfrm>
              <a:off x="17234793" y="2735629"/>
              <a:ext cx="6138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음간들간의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결합 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+ 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하강의 기운들만으로 결합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D47B58B-9082-06B8-5DFB-9C13F8DA0E62}"/>
                </a:ext>
              </a:extLst>
            </p:cNvPr>
            <p:cNvSpPr txBox="1"/>
            <p:nvPr/>
          </p:nvSpPr>
          <p:spPr>
            <a:xfrm>
              <a:off x="17234793" y="3320543"/>
              <a:ext cx="46826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정보저장능력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체계적 정리 보관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암기력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75F6618C-E3F3-8CBB-D0E9-F8B72D7CE4A3}"/>
                </a:ext>
              </a:extLst>
            </p:cNvPr>
            <p:cNvSpPr/>
            <p:nvPr/>
          </p:nvSpPr>
          <p:spPr>
            <a:xfrm>
              <a:off x="17064400" y="2876928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2FB30C5-A9B6-31F0-F62E-58508321FC01}"/>
                </a:ext>
              </a:extLst>
            </p:cNvPr>
            <p:cNvSpPr txBox="1"/>
            <p:nvPr/>
          </p:nvSpPr>
          <p:spPr>
            <a:xfrm>
              <a:off x="17234793" y="3689855"/>
              <a:ext cx="6083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저축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내부의 기운이 꽉 찬 상태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끈기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정직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우직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고집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0271DBD-B358-22AC-963B-6B04157C572F}"/>
                </a:ext>
              </a:extLst>
            </p:cNvPr>
            <p:cNvSpPr txBox="1"/>
            <p:nvPr/>
          </p:nvSpPr>
          <p:spPr>
            <a:xfrm>
              <a:off x="17241980" y="4081226"/>
              <a:ext cx="31790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감정의 응축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표현의 시간차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68FBB354-7C62-1EE1-5763-1B0DA909E142}"/>
              </a:ext>
            </a:extLst>
          </p:cNvPr>
          <p:cNvGrpSpPr/>
          <p:nvPr/>
        </p:nvGrpSpPr>
        <p:grpSpPr>
          <a:xfrm>
            <a:off x="17064400" y="4757601"/>
            <a:ext cx="7362560" cy="1751461"/>
            <a:chOff x="17064400" y="4645617"/>
            <a:chExt cx="7362560" cy="175146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63411FD-2C13-0186-4291-334D3E4BECFF}"/>
                </a:ext>
              </a:extLst>
            </p:cNvPr>
            <p:cNvSpPr txBox="1"/>
            <p:nvPr/>
          </p:nvSpPr>
          <p:spPr>
            <a:xfrm>
              <a:off x="17234793" y="5185958"/>
              <a:ext cx="6317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절정의 수렴의 힘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물건을 잘 버리지 않음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표현하지 않음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61E5A1-E156-9805-0A85-1EAB6A5EEA1E}"/>
                </a:ext>
              </a:extLst>
            </p:cNvPr>
            <p:cNvSpPr txBox="1"/>
            <p:nvPr/>
          </p:nvSpPr>
          <p:spPr>
            <a:xfrm>
              <a:off x="17234793" y="4645617"/>
              <a:ext cx="6338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하강의 힘을 가진 </a:t>
              </a:r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음간들이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한 공간에 </a:t>
              </a:r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모여있음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044210C-99B0-788C-BAF7-0A19743D2158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E6185CB-3FD2-51B7-F2B6-A09822576389}"/>
                </a:ext>
              </a:extLst>
            </p:cNvPr>
            <p:cNvSpPr txBox="1"/>
            <p:nvPr/>
          </p:nvSpPr>
          <p:spPr>
            <a:xfrm>
              <a:off x="17241980" y="5583434"/>
              <a:ext cx="7184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답답한 상황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미래의 불확실성에 대한 답답함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상황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/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일상의 반복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133E878-22E2-3E66-ACB2-A57936BCB8B5}"/>
                </a:ext>
              </a:extLst>
            </p:cNvPr>
            <p:cNvSpPr txBox="1"/>
            <p:nvPr/>
          </p:nvSpPr>
          <p:spPr>
            <a:xfrm>
              <a:off x="17241980" y="5996968"/>
              <a:ext cx="41264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숙련된 일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인간 문화재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전통의 수호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E4417070-533A-F7A0-A498-B161C25577AF}"/>
              </a:ext>
            </a:extLst>
          </p:cNvPr>
          <p:cNvGrpSpPr/>
          <p:nvPr/>
        </p:nvGrpSpPr>
        <p:grpSpPr>
          <a:xfrm>
            <a:off x="17064400" y="6785327"/>
            <a:ext cx="6803112" cy="1762514"/>
            <a:chOff x="17064400" y="6727977"/>
            <a:chExt cx="6803112" cy="1762514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9CFF70D-AD0C-C55D-6DD4-EDB8742DA7B9}"/>
                </a:ext>
              </a:extLst>
            </p:cNvPr>
            <p:cNvSpPr txBox="1"/>
            <p:nvPr/>
          </p:nvSpPr>
          <p:spPr>
            <a:xfrm>
              <a:off x="17234793" y="7268318"/>
              <a:ext cx="48045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침잠하는 하강의 기운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계수의 힘이 강화됨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A06D3B4-1A47-080B-532C-0A7DFCAE1225}"/>
                </a:ext>
              </a:extLst>
            </p:cNvPr>
            <p:cNvSpPr txBox="1"/>
            <p:nvPr/>
          </p:nvSpPr>
          <p:spPr>
            <a:xfrm>
              <a:off x="17234793" y="6727977"/>
              <a:ext cx="46826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기토에서 시작된 힘이 계수로 모임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34" name="직사각형 133">
              <a:extLst>
                <a:ext uri="{FF2B5EF4-FFF2-40B4-BE49-F238E27FC236}">
                  <a16:creationId xmlns:a16="http://schemas.microsoft.com/office/drawing/2014/main" id="{52CE8C33-97B2-12BD-5D14-AD85546A9051}"/>
                </a:ext>
              </a:extLst>
            </p:cNvPr>
            <p:cNvSpPr/>
            <p:nvPr/>
          </p:nvSpPr>
          <p:spPr>
            <a:xfrm>
              <a:off x="17064400" y="686927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D1412BF-186A-735F-9D9E-C713C5601E24}"/>
                </a:ext>
              </a:extLst>
            </p:cNvPr>
            <p:cNvSpPr txBox="1"/>
            <p:nvPr/>
          </p:nvSpPr>
          <p:spPr>
            <a:xfrm>
              <a:off x="17241980" y="7668366"/>
              <a:ext cx="6625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습토이자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0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냉토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기억력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뭉침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억울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우울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), </a:t>
              </a:r>
              <a:r>
                <a:rPr lang="ko-KR" altLang="en-US" sz="2000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암축되어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있는 땅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2E96EE6-DC0E-2A92-A688-B4D4752A5F71}"/>
                </a:ext>
              </a:extLst>
            </p:cNvPr>
            <p:cNvSpPr txBox="1"/>
            <p:nvPr/>
          </p:nvSpPr>
          <p:spPr>
            <a:xfrm>
              <a:off x="17241980" y="8090381"/>
              <a:ext cx="17379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기다림의 시간</a:t>
              </a:r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96E21152-E905-E178-6B53-2E9A5B4604DD}"/>
              </a:ext>
            </a:extLst>
          </p:cNvPr>
          <p:cNvGrpSpPr/>
          <p:nvPr/>
        </p:nvGrpSpPr>
        <p:grpSpPr>
          <a:xfrm>
            <a:off x="17064400" y="8824107"/>
            <a:ext cx="6508988" cy="940451"/>
            <a:chOff x="17064400" y="8759802"/>
            <a:chExt cx="6508988" cy="94045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C2AF4EC-263E-7555-CE4F-9A8046A54F4A}"/>
                </a:ext>
              </a:extLst>
            </p:cNvPr>
            <p:cNvSpPr txBox="1"/>
            <p:nvPr/>
          </p:nvSpPr>
          <p:spPr>
            <a:xfrm>
              <a:off x="17234793" y="9300143"/>
              <a:ext cx="61831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가을의 기억을 저장함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가을의 냉혹함을 품에 안고 버팀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47B0594-F4EC-F7D7-BD49-B4EF6CB9C7D4}"/>
                </a:ext>
              </a:extLst>
            </p:cNvPr>
            <p:cNvSpPr txBox="1"/>
            <p:nvPr/>
          </p:nvSpPr>
          <p:spPr>
            <a:xfrm>
              <a:off x="17234793" y="8759802"/>
              <a:ext cx="6338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지장간의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중기가 이전 계절의 기운을 안고 있음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60BF42EB-9DAF-8867-8627-1DEC64F51681}"/>
                </a:ext>
              </a:extLst>
            </p:cNvPr>
            <p:cNvSpPr/>
            <p:nvPr/>
          </p:nvSpPr>
          <p:spPr>
            <a:xfrm>
              <a:off x="17064400" y="8901101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99" name="직선 연결선 98">
            <a:extLst>
              <a:ext uri="{FF2B5EF4-FFF2-40B4-BE49-F238E27FC236}">
                <a16:creationId xmlns:a16="http://schemas.microsoft.com/office/drawing/2014/main" id="{2E1CC895-7F9B-5BC4-26F5-8CE274962C1B}"/>
              </a:ext>
            </a:extLst>
          </p:cNvPr>
          <p:cNvCxnSpPr>
            <a:cxnSpLocks/>
          </p:cNvCxnSpPr>
          <p:nvPr/>
        </p:nvCxnSpPr>
        <p:spPr>
          <a:xfrm flipH="1" flipV="1">
            <a:off x="12534977" y="9901974"/>
            <a:ext cx="2215495" cy="107777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>
            <a:extLst>
              <a:ext uri="{FF2B5EF4-FFF2-40B4-BE49-F238E27FC236}">
                <a16:creationId xmlns:a16="http://schemas.microsoft.com/office/drawing/2014/main" id="{5C8A405E-0DA4-83F6-F3BB-E186FAC855DE}"/>
              </a:ext>
            </a:extLst>
          </p:cNvPr>
          <p:cNvCxnSpPr>
            <a:cxnSpLocks/>
          </p:cNvCxnSpPr>
          <p:nvPr/>
        </p:nvCxnSpPr>
        <p:spPr>
          <a:xfrm flipH="1">
            <a:off x="14750472" y="10931901"/>
            <a:ext cx="2080203" cy="47843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330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63BC9A-AA85-9A7D-1ABD-4C4144FF7985}"/>
              </a:ext>
            </a:extLst>
          </p:cNvPr>
          <p:cNvSpPr txBox="1"/>
          <p:nvPr/>
        </p:nvSpPr>
        <p:spPr>
          <a:xfrm>
            <a:off x="5161691" y="10542269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냉장고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고철통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55B31-DC2E-CC87-3C63-820CAAF86EC2}"/>
              </a:ext>
            </a:extLst>
          </p:cNvPr>
          <p:cNvSpPr txBox="1"/>
          <p:nvPr/>
        </p:nvSpPr>
        <p:spPr>
          <a:xfrm>
            <a:off x="17722085" y="9199714"/>
            <a:ext cx="2972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수렴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멈춤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기다림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AC37C5-7641-69FC-73F6-E85E06036981}"/>
              </a:ext>
            </a:extLst>
          </p:cNvPr>
          <p:cNvSpPr txBox="1"/>
          <p:nvPr/>
        </p:nvSpPr>
        <p:spPr>
          <a:xfrm>
            <a:off x="17722085" y="9862405"/>
            <a:ext cx="2454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음의 정적인 힘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458F9-1394-BDAE-92D2-2EDC35BB5361}"/>
              </a:ext>
            </a:extLst>
          </p:cNvPr>
          <p:cNvSpPr txBox="1"/>
          <p:nvPr/>
        </p:nvSpPr>
        <p:spPr>
          <a:xfrm>
            <a:off x="17722085" y="10525096"/>
            <a:ext cx="5492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&lt;</a:t>
            </a:r>
            <a:r>
              <a:rPr lang="ko-KR" altLang="en-US" sz="28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음간들의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수축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실천보다는 준비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&gt;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BE8CCF-1B56-DDC2-F7AA-4330E6B96292}"/>
              </a:ext>
            </a:extLst>
          </p:cNvPr>
          <p:cNvSpPr txBox="1"/>
          <p:nvPr/>
        </p:nvSpPr>
        <p:spPr>
          <a:xfrm>
            <a:off x="2840722" y="5104881"/>
            <a:ext cx="18702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우직함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근면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성실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고집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끈기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노력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명예욕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내성적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인내심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보수적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저장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기억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암기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72659-DAAE-86EF-E937-4519E3A5C939}"/>
              </a:ext>
            </a:extLst>
          </p:cNvPr>
          <p:cNvSpPr txBox="1"/>
          <p:nvPr/>
        </p:nvSpPr>
        <p:spPr>
          <a:xfrm>
            <a:off x="2441320" y="2794571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AD838-D751-D98B-E058-43D4A1ED74AC}"/>
              </a:ext>
            </a:extLst>
          </p:cNvPr>
          <p:cNvSpPr txBox="1"/>
          <p:nvPr/>
        </p:nvSpPr>
        <p:spPr>
          <a:xfrm>
            <a:off x="3173186" y="3691161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키워드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A7F4B6-C719-6C48-C190-3331A48361AC}"/>
              </a:ext>
            </a:extLst>
          </p:cNvPr>
          <p:cNvSpPr txBox="1"/>
          <p:nvPr/>
        </p:nvSpPr>
        <p:spPr>
          <a:xfrm>
            <a:off x="1953269" y="8411595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A5FF08-751C-BD2A-8002-BC1712CC93C4}"/>
              </a:ext>
            </a:extLst>
          </p:cNvPr>
          <p:cNvSpPr txBox="1"/>
          <p:nvPr/>
        </p:nvSpPr>
        <p:spPr>
          <a:xfrm>
            <a:off x="2685135" y="9304147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물상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1D98FAAB-6B26-E4AE-6A94-4FB3EEAA3D44}"/>
              </a:ext>
            </a:extLst>
          </p:cNvPr>
          <p:cNvCxnSpPr>
            <a:cxnSpLocks/>
          </p:cNvCxnSpPr>
          <p:nvPr/>
        </p:nvCxnSpPr>
        <p:spPr>
          <a:xfrm>
            <a:off x="4679894" y="8959852"/>
            <a:ext cx="0" cy="2413000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02101B8-7F6C-BD7B-DBD7-A4AD4A37586B}"/>
              </a:ext>
            </a:extLst>
          </p:cNvPr>
          <p:cNvSpPr txBox="1"/>
          <p:nvPr/>
        </p:nvSpPr>
        <p:spPr>
          <a:xfrm>
            <a:off x="13378465" y="8401438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0F0796-7A99-4224-F4E3-4A87BF97F7EC}"/>
              </a:ext>
            </a:extLst>
          </p:cNvPr>
          <p:cNvSpPr txBox="1"/>
          <p:nvPr/>
        </p:nvSpPr>
        <p:spPr>
          <a:xfrm>
            <a:off x="14108080" y="9350314"/>
            <a:ext cx="28520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운에서의</a:t>
            </a:r>
            <a:endParaRPr lang="en-US" altLang="ko-KR" sz="5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ko-KR" altLang="en-US" sz="5400" dirty="0" err="1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축토</a:t>
            </a:r>
            <a:endParaRPr lang="ko-KR" altLang="en-US" sz="5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7BAEA194-A478-48FF-FE07-5EDDA5413215}"/>
              </a:ext>
            </a:extLst>
          </p:cNvPr>
          <p:cNvCxnSpPr>
            <a:cxnSpLocks/>
          </p:cNvCxnSpPr>
          <p:nvPr/>
        </p:nvCxnSpPr>
        <p:spPr>
          <a:xfrm>
            <a:off x="17280741" y="9006019"/>
            <a:ext cx="0" cy="2413000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7AF28CB-9A64-F1DD-DCFF-6F645330F12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0520274-3854-0B98-D0BF-4C0838310806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18" name="사각형: 둥근 대각선 방향 모서리 17">
              <a:extLst>
                <a:ext uri="{FF2B5EF4-FFF2-40B4-BE49-F238E27FC236}">
                  <a16:creationId xmlns:a16="http://schemas.microsoft.com/office/drawing/2014/main" id="{529973E5-99C2-F03D-2A87-37450665DAD1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A6DB36-A023-CA3E-8D94-D3983DA5B86E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E38877C-A73D-2D07-417F-3CB00F94C53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2F5E9B-73D1-640C-EC9D-D362CD7C7A8A}"/>
              </a:ext>
            </a:extLst>
          </p:cNvPr>
          <p:cNvSpPr txBox="1"/>
          <p:nvPr/>
        </p:nvSpPr>
        <p:spPr>
          <a:xfrm>
            <a:off x="475332" y="1432106"/>
            <a:ext cx="4883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겨울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2BC717-7F45-D689-D310-C7A6F09619BF}"/>
              </a:ext>
            </a:extLst>
          </p:cNvPr>
          <p:cNvSpPr txBox="1"/>
          <p:nvPr/>
        </p:nvSpPr>
        <p:spPr>
          <a:xfrm>
            <a:off x="5602233" y="1709104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축토의</a:t>
            </a:r>
            <a:r>
              <a:rPr lang="ko-KR" altLang="en-US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특징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F36E8F-8ED2-E214-E1B1-F6C5B9EBBCCF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192004-0EAB-8C53-F992-460B4A6AB319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53824C-1599-E5EF-ACDF-23857222B89F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20B148-E8B9-E876-7365-57F2F1ECF964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8C9FBA3C-156C-2CF6-C933-34249FC0FF9C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4F473EB0-1D5C-5C21-212B-03A7243C7813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E6B69DDA-4DC7-E555-B81C-0A54F30559B7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F82D3A-41C6-924E-C267-D8693D52362C}"/>
              </a:ext>
            </a:extLst>
          </p:cNvPr>
          <p:cNvSpPr txBox="1"/>
          <p:nvPr/>
        </p:nvSpPr>
        <p:spPr>
          <a:xfrm>
            <a:off x="5161691" y="9148087"/>
            <a:ext cx="4036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논밭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습지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굴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터널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묘지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1E485-D10C-F4E7-96ED-9EFFC0B71F9C}"/>
              </a:ext>
            </a:extLst>
          </p:cNvPr>
          <p:cNvSpPr txBox="1"/>
          <p:nvPr/>
        </p:nvSpPr>
        <p:spPr>
          <a:xfrm>
            <a:off x="5161691" y="9845178"/>
            <a:ext cx="4193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지하실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연구실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공방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골방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659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25D3B8B4-79FC-8E8C-96A3-A80438BFFCD0}"/>
              </a:ext>
            </a:extLst>
          </p:cNvPr>
          <p:cNvSpPr/>
          <p:nvPr/>
        </p:nvSpPr>
        <p:spPr>
          <a:xfrm>
            <a:off x="4285629" y="3806262"/>
            <a:ext cx="7696847" cy="7696847"/>
          </a:xfrm>
          <a:prstGeom prst="donut">
            <a:avLst>
              <a:gd name="adj" fmla="val 2108"/>
            </a:avLst>
          </a:prstGeom>
          <a:solidFill>
            <a:srgbClr val="36A2B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0BD663-2A03-B4B4-345B-87BDB0A4657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6367250-C9E5-A778-7C4D-CB5B1B5809E0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40" name="사각형: 둥근 대각선 방향 모서리 39">
              <a:extLst>
                <a:ext uri="{FF2B5EF4-FFF2-40B4-BE49-F238E27FC236}">
                  <a16:creationId xmlns:a16="http://schemas.microsoft.com/office/drawing/2014/main" id="{72191F3D-1A4C-BEB3-5E3F-C55C327DADE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35D4F4-07CF-C49E-D0EE-E1697E1B1CAA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9BF9031-B499-17D8-3C86-3BED1BD3411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3F23B0-C295-782C-26E6-25FB43991CAB}"/>
              </a:ext>
            </a:extLst>
          </p:cNvPr>
          <p:cNvSpPr txBox="1"/>
          <p:nvPr/>
        </p:nvSpPr>
        <p:spPr>
          <a:xfrm>
            <a:off x="475332" y="1432106"/>
            <a:ext cx="4203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봄</a:t>
            </a:r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지지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D2D179-4E0A-68EC-00A7-1A651D5FF428}"/>
              </a:ext>
            </a:extLst>
          </p:cNvPr>
          <p:cNvSpPr txBox="1"/>
          <p:nvPr/>
        </p:nvSpPr>
        <p:spPr>
          <a:xfrm>
            <a:off x="4909721" y="1708764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인목이란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6EA2FB-1DEB-FC36-879F-FAFF8203D4CC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EEF7D6-68B3-2948-3038-6F0DFCDDD242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BE919A-8667-157D-CB72-E3402CB3E6FF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FFD743-DBEE-2CA0-000C-7C4895D75F5B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C04D3A7B-91AA-BEEE-AF6D-8A546CEFD34E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E346730B-41AE-6145-9EED-B5346DA4BC0B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573EAF4-4A36-D5E1-53EA-425B5A22DFD7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6C44511-980A-A824-4F3A-6089E0BE3417}"/>
              </a:ext>
            </a:extLst>
          </p:cNvPr>
          <p:cNvSpPr txBox="1"/>
          <p:nvPr/>
        </p:nvSpPr>
        <p:spPr>
          <a:xfrm>
            <a:off x="7505515" y="2235912"/>
            <a:ext cx="12763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목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木</a:t>
            </a:r>
            <a:endParaRPr lang="en-US" altLang="ko-KR" sz="3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0B73E3-32D5-76E6-E31B-1A2F79BE1365}"/>
              </a:ext>
            </a:extLst>
          </p:cNvPr>
          <p:cNvSpPr txBox="1"/>
          <p:nvPr/>
        </p:nvSpPr>
        <p:spPr>
          <a:xfrm>
            <a:off x="816929" y="5383318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가족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목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木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564FB9-F540-C5F3-F8F0-6EFFA5D48291}"/>
              </a:ext>
            </a:extLst>
          </p:cNvPr>
          <p:cNvSpPr txBox="1"/>
          <p:nvPr/>
        </p:nvSpPr>
        <p:spPr>
          <a:xfrm>
            <a:off x="968756" y="8910566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생지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生地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8B0C24-8E8C-99AA-7B86-3DE12696E9DF}"/>
              </a:ext>
            </a:extLst>
          </p:cNvPr>
          <p:cNvSpPr txBox="1"/>
          <p:nvPr/>
        </p:nvSpPr>
        <p:spPr>
          <a:xfrm>
            <a:off x="816930" y="5997883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火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59CB212-0C92-D599-34E0-EDBAD12B5F35}"/>
              </a:ext>
            </a:extLst>
          </p:cNvPr>
          <p:cNvSpPr/>
          <p:nvPr/>
        </p:nvSpPr>
        <p:spPr>
          <a:xfrm>
            <a:off x="6294968" y="5795144"/>
            <a:ext cx="3678170" cy="3678170"/>
          </a:xfrm>
          <a:prstGeom prst="ellipse">
            <a:avLst/>
          </a:prstGeom>
          <a:solidFill>
            <a:srgbClr val="D9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4F660-1440-19CA-675A-E36A042514E8}"/>
              </a:ext>
            </a:extLst>
          </p:cNvPr>
          <p:cNvSpPr txBox="1"/>
          <p:nvPr/>
        </p:nvSpPr>
        <p:spPr>
          <a:xfrm>
            <a:off x="7153657" y="6678139"/>
            <a:ext cx="19607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인목</a:t>
            </a:r>
            <a:endParaRPr lang="en-US" altLang="ko-KR" sz="7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  <a:p>
            <a:pPr algn="ctr"/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寅</a:t>
            </a:r>
            <a:r>
              <a:rPr lang="ko-KR" altLang="en-US" sz="6000" b="1" dirty="0">
                <a:solidFill>
                  <a:srgbClr val="28282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木</a:t>
            </a:r>
            <a:endParaRPr lang="ko-KR" altLang="en-US" sz="6000" b="1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626B3AC-9070-9BAB-77F2-88F6F421E959}"/>
              </a:ext>
            </a:extLst>
          </p:cNvPr>
          <p:cNvSpPr/>
          <p:nvPr/>
        </p:nvSpPr>
        <p:spPr>
          <a:xfrm>
            <a:off x="7244047" y="3026950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9DF97-CFCC-2A29-579D-E1AB8E9DC9A3}"/>
              </a:ext>
            </a:extLst>
          </p:cNvPr>
          <p:cNvSpPr txBox="1"/>
          <p:nvPr/>
        </p:nvSpPr>
        <p:spPr>
          <a:xfrm>
            <a:off x="7573642" y="3578401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75A1BC5-FC38-C9A8-7168-27A1B00DA1C1}"/>
              </a:ext>
            </a:extLst>
          </p:cNvPr>
          <p:cNvSpPr/>
          <p:nvPr/>
        </p:nvSpPr>
        <p:spPr>
          <a:xfrm>
            <a:off x="10671065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7D4DC2F-605F-49E6-F863-C7F474B87B72}"/>
              </a:ext>
            </a:extLst>
          </p:cNvPr>
          <p:cNvSpPr/>
          <p:nvPr/>
        </p:nvSpPr>
        <p:spPr>
          <a:xfrm>
            <a:off x="10591295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F0DF3-54F4-6CAE-581D-C503106F66CF}"/>
              </a:ext>
            </a:extLst>
          </p:cNvPr>
          <p:cNvSpPr txBox="1"/>
          <p:nvPr/>
        </p:nvSpPr>
        <p:spPr>
          <a:xfrm>
            <a:off x="10920890" y="9187187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5CC6050-499F-0E34-213D-E1328C8D90E1}"/>
              </a:ext>
            </a:extLst>
          </p:cNvPr>
          <p:cNvSpPr/>
          <p:nvPr/>
        </p:nvSpPr>
        <p:spPr>
          <a:xfrm>
            <a:off x="3974103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9A9F5-5DC3-4F35-1381-17C64DADA0B6}"/>
              </a:ext>
            </a:extLst>
          </p:cNvPr>
          <p:cNvSpPr txBox="1"/>
          <p:nvPr/>
        </p:nvSpPr>
        <p:spPr>
          <a:xfrm>
            <a:off x="4303698" y="9157619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역할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81ECAF9-4DCE-06BB-3E1E-4EFAF401E4FE}"/>
              </a:ext>
            </a:extLst>
          </p:cNvPr>
          <p:cNvSpPr/>
          <p:nvPr/>
        </p:nvSpPr>
        <p:spPr>
          <a:xfrm>
            <a:off x="3817029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5CD13-4C93-90D9-B38F-639007AFB045}"/>
              </a:ext>
            </a:extLst>
          </p:cNvPr>
          <p:cNvSpPr txBox="1"/>
          <p:nvPr/>
        </p:nvSpPr>
        <p:spPr>
          <a:xfrm>
            <a:off x="10761932" y="5691379"/>
            <a:ext cx="1588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지장간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9C2E3-865B-8F73-4E29-BD6F1581CCBE}"/>
              </a:ext>
            </a:extLst>
          </p:cNvPr>
          <p:cNvSpPr txBox="1"/>
          <p:nvPr/>
        </p:nvSpPr>
        <p:spPr>
          <a:xfrm>
            <a:off x="6250787" y="12386104"/>
            <a:ext cx="374974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새벽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3:30~5:30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7ACBAC1-4B30-1F49-F7FA-7886F303B02B}"/>
              </a:ext>
            </a:extLst>
          </p:cNvPr>
          <p:cNvSpPr/>
          <p:nvPr/>
        </p:nvSpPr>
        <p:spPr>
          <a:xfrm>
            <a:off x="7244047" y="10461497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06DF-250C-C515-1187-5AA42FFAE309}"/>
              </a:ext>
            </a:extLst>
          </p:cNvPr>
          <p:cNvSpPr txBox="1"/>
          <p:nvPr/>
        </p:nvSpPr>
        <p:spPr>
          <a:xfrm>
            <a:off x="7583260" y="10762674"/>
            <a:ext cx="11208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C5563-F4E3-5BBE-E460-A8A200168B59}"/>
              </a:ext>
            </a:extLst>
          </p:cNvPr>
          <p:cNvSpPr txBox="1"/>
          <p:nvPr/>
        </p:nvSpPr>
        <p:spPr>
          <a:xfrm>
            <a:off x="671401" y="9601189"/>
            <a:ext cx="317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계절을 여는 작용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9CA04-4F3E-C0DF-2673-A507D2DF0442}"/>
              </a:ext>
            </a:extLst>
          </p:cNvPr>
          <p:cNvSpPr txBox="1"/>
          <p:nvPr/>
        </p:nvSpPr>
        <p:spPr>
          <a:xfrm>
            <a:off x="3910556" y="5422495"/>
            <a:ext cx="1588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본질과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성향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539954-6090-2E9A-7237-231148D8B017}"/>
              </a:ext>
            </a:extLst>
          </p:cNvPr>
          <p:cNvSpPr txBox="1"/>
          <p:nvPr/>
        </p:nvSpPr>
        <p:spPr>
          <a:xfrm>
            <a:off x="12486182" y="6025225"/>
            <a:ext cx="2980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무토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병화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갑목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D88A06-72AF-E2DA-2839-C0861F8BC403}"/>
              </a:ext>
            </a:extLst>
          </p:cNvPr>
          <p:cNvSpPr txBox="1"/>
          <p:nvPr/>
        </p:nvSpPr>
        <p:spPr>
          <a:xfrm>
            <a:off x="12626224" y="9157619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맹춘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孟春</a:t>
            </a:r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392CFC-7C5F-61E9-6CF8-34E87E4E4D6E}"/>
              </a:ext>
            </a:extLst>
          </p:cNvPr>
          <p:cNvSpPr txBox="1"/>
          <p:nvPr/>
        </p:nvSpPr>
        <p:spPr>
          <a:xfrm>
            <a:off x="12939042" y="5307386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戊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BD480C-99D5-D00A-F5AE-91B3CA7DFE14}"/>
              </a:ext>
            </a:extLst>
          </p:cNvPr>
          <p:cNvSpPr txBox="1"/>
          <p:nvPr/>
        </p:nvSpPr>
        <p:spPr>
          <a:xfrm>
            <a:off x="14341644" y="5307386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甲</a:t>
            </a:r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C68A2E98-1E2E-08C4-0F1E-70D46480AAB7}"/>
              </a:ext>
            </a:extLst>
          </p:cNvPr>
          <p:cNvCxnSpPr>
            <a:cxnSpLocks/>
          </p:cNvCxnSpPr>
          <p:nvPr/>
        </p:nvCxnSpPr>
        <p:spPr>
          <a:xfrm flipH="1">
            <a:off x="11982476" y="2438758"/>
            <a:ext cx="2681318" cy="2868628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41241C48-BD44-7BE4-23F1-7255E219C239}"/>
              </a:ext>
            </a:extLst>
          </p:cNvPr>
          <p:cNvCxnSpPr>
            <a:cxnSpLocks/>
          </p:cNvCxnSpPr>
          <p:nvPr/>
        </p:nvCxnSpPr>
        <p:spPr>
          <a:xfrm flipH="1">
            <a:off x="14657445" y="2445107"/>
            <a:ext cx="1576297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DD9B960-E88A-FCA8-4D02-1CEEBB70DFE1}"/>
              </a:ext>
            </a:extLst>
          </p:cNvPr>
          <p:cNvSpPr txBox="1"/>
          <p:nvPr/>
        </p:nvSpPr>
        <p:spPr>
          <a:xfrm>
            <a:off x="16633437" y="2076442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지장간의</a:t>
            </a:r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의미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8ED8C8-B286-7F22-69CB-78159689763E}"/>
              </a:ext>
            </a:extLst>
          </p:cNvPr>
          <p:cNvSpPr txBox="1"/>
          <p:nvPr/>
        </p:nvSpPr>
        <p:spPr>
          <a:xfrm>
            <a:off x="16633437" y="9954248"/>
            <a:ext cx="484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시간적 특성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A40C9A-113B-1427-FDEF-AAD36FAF131D}"/>
              </a:ext>
            </a:extLst>
          </p:cNvPr>
          <p:cNvSpPr txBox="1"/>
          <p:nvPr/>
        </p:nvSpPr>
        <p:spPr>
          <a:xfrm>
            <a:off x="16803830" y="10915005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</a:t>
            </a:r>
            <a:r>
              <a: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</a:t>
            </a:r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D2D08E-3F62-E811-15E0-B95A5DCB2077}"/>
              </a:ext>
            </a:extLst>
          </p:cNvPr>
          <p:cNvSpPr txBox="1"/>
          <p:nvPr/>
        </p:nvSpPr>
        <p:spPr>
          <a:xfrm>
            <a:off x="16803830" y="12577204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기대감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흥분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068C6B-95C1-6659-0AE3-0BA17F32895D}"/>
              </a:ext>
            </a:extLst>
          </p:cNvPr>
          <p:cNvSpPr txBox="1"/>
          <p:nvPr/>
        </p:nvSpPr>
        <p:spPr>
          <a:xfrm>
            <a:off x="16803830" y="11464126"/>
            <a:ext cx="2613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서툶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낯선곳으로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도전</a:t>
            </a: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2D9B00DF-20FD-039D-7FFB-C037717DA295}"/>
              </a:ext>
            </a:extLst>
          </p:cNvPr>
          <p:cNvSpPr/>
          <p:nvPr/>
        </p:nvSpPr>
        <p:spPr>
          <a:xfrm>
            <a:off x="16633437" y="11056304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53463F-77A4-8504-2C1D-847878953600}"/>
              </a:ext>
            </a:extLst>
          </p:cNvPr>
          <p:cNvSpPr txBox="1"/>
          <p:nvPr/>
        </p:nvSpPr>
        <p:spPr>
          <a:xfrm>
            <a:off x="16803830" y="12070255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동트기 직전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9BC9D96-B45D-DA70-6642-4839C2DE4B50}"/>
              </a:ext>
            </a:extLst>
          </p:cNvPr>
          <p:cNvSpPr/>
          <p:nvPr/>
        </p:nvSpPr>
        <p:spPr>
          <a:xfrm>
            <a:off x="16633437" y="12211554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C755C529-706F-4224-3841-176A8DF73E39}"/>
              </a:ext>
            </a:extLst>
          </p:cNvPr>
          <p:cNvCxnSpPr>
            <a:cxnSpLocks/>
          </p:cNvCxnSpPr>
          <p:nvPr/>
        </p:nvCxnSpPr>
        <p:spPr>
          <a:xfrm flipH="1">
            <a:off x="8782240" y="11732613"/>
            <a:ext cx="5327460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69D5095A-BCCB-3541-81E7-BB1AD638BE86}"/>
              </a:ext>
            </a:extLst>
          </p:cNvPr>
          <p:cNvCxnSpPr>
            <a:cxnSpLocks/>
          </p:cNvCxnSpPr>
          <p:nvPr/>
        </p:nvCxnSpPr>
        <p:spPr>
          <a:xfrm flipH="1">
            <a:off x="14109700" y="11165679"/>
            <a:ext cx="2308630" cy="563581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1377D210-E08B-DEE0-2DA3-513551381359}"/>
              </a:ext>
            </a:extLst>
          </p:cNvPr>
          <p:cNvSpPr txBox="1"/>
          <p:nvPr/>
        </p:nvSpPr>
        <p:spPr>
          <a:xfrm>
            <a:off x="13640343" y="5307386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丙</a:t>
            </a:r>
          </a:p>
        </p:txBody>
      </p: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BAD6D5A-5E82-89A2-1387-8460E46E3B32}"/>
              </a:ext>
            </a:extLst>
          </p:cNvPr>
          <p:cNvGrpSpPr/>
          <p:nvPr/>
        </p:nvGrpSpPr>
        <p:grpSpPr>
          <a:xfrm>
            <a:off x="16633437" y="3037199"/>
            <a:ext cx="7311264" cy="1745707"/>
            <a:chOff x="17064400" y="2735629"/>
            <a:chExt cx="7311264" cy="1745707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C87B5FD-6D48-DCE2-9C00-F3208DAE2868}"/>
                </a:ext>
              </a:extLst>
            </p:cNvPr>
            <p:cNvSpPr txBox="1"/>
            <p:nvPr/>
          </p:nvSpPr>
          <p:spPr>
            <a:xfrm>
              <a:off x="17234793" y="2735629"/>
              <a:ext cx="2654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정기의 의미 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갑목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1EA2C78-1731-54CB-E3FE-01340FFB0FC8}"/>
                </a:ext>
              </a:extLst>
            </p:cNvPr>
            <p:cNvSpPr txBox="1"/>
            <p:nvPr/>
          </p:nvSpPr>
          <p:spPr>
            <a:xfrm>
              <a:off x="17234793" y="3320543"/>
              <a:ext cx="53238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역동성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활발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추진력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기획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의욕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리더십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명예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endPara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DF5D1144-67FA-CF05-5E5A-92E01E320A6F}"/>
                </a:ext>
              </a:extLst>
            </p:cNvPr>
            <p:cNvSpPr/>
            <p:nvPr/>
          </p:nvSpPr>
          <p:spPr>
            <a:xfrm>
              <a:off x="17064400" y="2876928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19536F8-C17E-41FC-446C-FA92B8007F74}"/>
                </a:ext>
              </a:extLst>
            </p:cNvPr>
            <p:cNvSpPr txBox="1"/>
            <p:nvPr/>
          </p:nvSpPr>
          <p:spPr>
            <a:xfrm>
              <a:off x="17234793" y="3689855"/>
              <a:ext cx="5136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폭발적 기운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급한 성정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반항적 기질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자존심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D480DAD-CFED-A475-27E9-B258F97596C2}"/>
                </a:ext>
              </a:extLst>
            </p:cNvPr>
            <p:cNvSpPr txBox="1"/>
            <p:nvPr/>
          </p:nvSpPr>
          <p:spPr>
            <a:xfrm>
              <a:off x="17241980" y="4081226"/>
              <a:ext cx="71336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의협심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자유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독립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인간 중심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따뜻한 마음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순수함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노련함 부족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3F588910-500A-0298-8F8D-FD66BCB24913}"/>
              </a:ext>
            </a:extLst>
          </p:cNvPr>
          <p:cNvGrpSpPr/>
          <p:nvPr/>
        </p:nvGrpSpPr>
        <p:grpSpPr>
          <a:xfrm>
            <a:off x="16633437" y="5059171"/>
            <a:ext cx="7371403" cy="1645703"/>
            <a:chOff x="17064400" y="4645617"/>
            <a:chExt cx="7371403" cy="1645703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AE3C08A-219C-ED3D-8678-C338A96C835C}"/>
                </a:ext>
              </a:extLst>
            </p:cNvPr>
            <p:cNvSpPr txBox="1"/>
            <p:nvPr/>
          </p:nvSpPr>
          <p:spPr>
            <a:xfrm>
              <a:off x="17234793" y="5185958"/>
              <a:ext cx="5774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힘의 크기가 가장 크고 돋보임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큰 꿈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모험심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도전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9BCBBC9-E8A1-4F72-28FE-5FA27371F35B}"/>
                </a:ext>
              </a:extLst>
            </p:cNvPr>
            <p:cNvSpPr txBox="1"/>
            <p:nvPr/>
          </p:nvSpPr>
          <p:spPr>
            <a:xfrm>
              <a:off x="17234793" y="4645617"/>
              <a:ext cx="72010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양간들간의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결합 </a:t>
              </a:r>
              <a:r>
                <a:rPr lang="en-US" altLang="ko-KR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+ 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양간 중 상승의 기운들만으로 결합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0C7D9AE1-18E1-FF7B-085C-56036A31775A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B428D76-40A5-A76C-7401-B47DC34576AC}"/>
                </a:ext>
              </a:extLst>
            </p:cNvPr>
            <p:cNvSpPr txBox="1"/>
            <p:nvPr/>
          </p:nvSpPr>
          <p:spPr>
            <a:xfrm>
              <a:off x="17241980" y="5583434"/>
              <a:ext cx="61815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시작의 힘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권력 쟁취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강한 뒷배를 가지고 있음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(</a:t>
              </a:r>
              <a:r>
                <a:rPr lang="ko-KR" altLang="en-US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자신감</a:t>
              </a:r>
              <a:r>
                <a:rPr lang="en-US" altLang="ko-KR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)</a:t>
              </a:r>
            </a:p>
            <a:p>
              <a:r>
                <a:rPr lang="ko-KR" altLang="en-US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병화를 무기로 쓰는 갑목 </a:t>
              </a:r>
              <a:r>
                <a:rPr lang="en-US" altLang="ko-KR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– </a:t>
              </a:r>
              <a:r>
                <a:rPr lang="ko-KR" altLang="en-US" sz="200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경금의 공격 방어</a:t>
              </a:r>
              <a:endPara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34DBF218-0136-85FA-C289-CEDF7803B362}"/>
              </a:ext>
            </a:extLst>
          </p:cNvPr>
          <p:cNvGrpSpPr/>
          <p:nvPr/>
        </p:nvGrpSpPr>
        <p:grpSpPr>
          <a:xfrm>
            <a:off x="16633437" y="6783806"/>
            <a:ext cx="4655916" cy="940451"/>
            <a:chOff x="17064400" y="6727977"/>
            <a:chExt cx="4655916" cy="94045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B9CB490-2D53-8068-FEFB-ED2D1655A94F}"/>
                </a:ext>
              </a:extLst>
            </p:cNvPr>
            <p:cNvSpPr txBox="1"/>
            <p:nvPr/>
          </p:nvSpPr>
          <p:spPr>
            <a:xfrm>
              <a:off x="17234793" y="7268318"/>
              <a:ext cx="44855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폭발적인 상승하는 기운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극단적 승부욕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77A01AC-9ACA-210A-0E0C-B0A475778CC2}"/>
                </a:ext>
              </a:extLst>
            </p:cNvPr>
            <p:cNvSpPr txBox="1"/>
            <p:nvPr/>
          </p:nvSpPr>
          <p:spPr>
            <a:xfrm>
              <a:off x="17234793" y="6727977"/>
              <a:ext cx="3762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갑목</a:t>
              </a:r>
              <a:r>
                <a:rPr lang="en-US" altLang="ko-KR" sz="2400" b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-</a:t>
              </a:r>
              <a:r>
                <a:rPr lang="ko-KR" altLang="en-US" sz="2400" b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병화로 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연결되는 흐름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6DE24176-4818-2BF5-1347-9609B7D58E21}"/>
                </a:ext>
              </a:extLst>
            </p:cNvPr>
            <p:cNvSpPr/>
            <p:nvPr/>
          </p:nvSpPr>
          <p:spPr>
            <a:xfrm>
              <a:off x="17064400" y="686927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62A3682D-3704-944E-E993-720711185CC9}"/>
              </a:ext>
            </a:extLst>
          </p:cNvPr>
          <p:cNvGrpSpPr/>
          <p:nvPr/>
        </p:nvGrpSpPr>
        <p:grpSpPr>
          <a:xfrm>
            <a:off x="16633437" y="8175255"/>
            <a:ext cx="7238354" cy="940451"/>
            <a:chOff x="17064400" y="8759802"/>
            <a:chExt cx="7238354" cy="940451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CF938E41-879D-D974-27BC-1E82EA319535}"/>
                </a:ext>
              </a:extLst>
            </p:cNvPr>
            <p:cNvSpPr txBox="1"/>
            <p:nvPr/>
          </p:nvSpPr>
          <p:spPr>
            <a:xfrm>
              <a:off x="17234793" y="9300143"/>
              <a:ext cx="7067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봄을 열면서 여름을 예비함</a:t>
              </a:r>
              <a:r>
                <a:rPr lang="en-US" altLang="ko-KR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, </a:t>
              </a:r>
              <a:r>
                <a:rPr lang="ko-KR" altLang="en-US" sz="2000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여름의 맹렬함을 품에 안고 꿈을 꿈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D639AA6-D798-1F2E-24AF-A1F782514D54}"/>
                </a:ext>
              </a:extLst>
            </p:cNvPr>
            <p:cNvSpPr txBox="1"/>
            <p:nvPr/>
          </p:nvSpPr>
          <p:spPr>
            <a:xfrm>
              <a:off x="17234793" y="8759802"/>
              <a:ext cx="63385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 err="1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지장간의</a:t>
              </a:r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중기가 다음 계절의 기운을 안고 있음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FB3AA20D-7633-DE6B-A949-9B0EED4D9840}"/>
                </a:ext>
              </a:extLst>
            </p:cNvPr>
            <p:cNvSpPr/>
            <p:nvPr/>
          </p:nvSpPr>
          <p:spPr>
            <a:xfrm>
              <a:off x="17064400" y="8901101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4" name="직선 연결선 123">
            <a:extLst>
              <a:ext uri="{FF2B5EF4-FFF2-40B4-BE49-F238E27FC236}">
                <a16:creationId xmlns:a16="http://schemas.microsoft.com/office/drawing/2014/main" id="{DE94E187-EA4B-1CD8-189B-74C1EE8CF50E}"/>
              </a:ext>
            </a:extLst>
          </p:cNvPr>
          <p:cNvCxnSpPr>
            <a:cxnSpLocks/>
          </p:cNvCxnSpPr>
          <p:nvPr/>
        </p:nvCxnSpPr>
        <p:spPr>
          <a:xfrm flipH="1" flipV="1">
            <a:off x="12096827" y="9978174"/>
            <a:ext cx="2215495" cy="107777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>
            <a:extLst>
              <a:ext uri="{FF2B5EF4-FFF2-40B4-BE49-F238E27FC236}">
                <a16:creationId xmlns:a16="http://schemas.microsoft.com/office/drawing/2014/main" id="{CBF9A943-B34A-538F-B4F7-9F25D347FE93}"/>
              </a:ext>
            </a:extLst>
          </p:cNvPr>
          <p:cNvCxnSpPr>
            <a:cxnSpLocks/>
          </p:cNvCxnSpPr>
          <p:nvPr/>
        </p:nvCxnSpPr>
        <p:spPr>
          <a:xfrm flipH="1">
            <a:off x="14312322" y="11008101"/>
            <a:ext cx="2080203" cy="47843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73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63BC9A-AA85-9A7D-1ABD-4C4144FF7985}"/>
              </a:ext>
            </a:extLst>
          </p:cNvPr>
          <p:cNvSpPr txBox="1"/>
          <p:nvPr/>
        </p:nvSpPr>
        <p:spPr>
          <a:xfrm>
            <a:off x="3827350" y="10593067"/>
            <a:ext cx="788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교육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나무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목재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가구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지물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섬유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의류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화폐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문구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55B31-DC2E-CC87-3C63-820CAAF86EC2}"/>
              </a:ext>
            </a:extLst>
          </p:cNvPr>
          <p:cNvSpPr txBox="1"/>
          <p:nvPr/>
        </p:nvSpPr>
        <p:spPr>
          <a:xfrm>
            <a:off x="17681062" y="9194256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인문학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AC37C5-7641-69FC-73F6-E85E06036981}"/>
              </a:ext>
            </a:extLst>
          </p:cNvPr>
          <p:cNvSpPr txBox="1"/>
          <p:nvPr/>
        </p:nvSpPr>
        <p:spPr>
          <a:xfrm>
            <a:off x="17681062" y="9856947"/>
            <a:ext cx="4451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이동성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추동력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양적 활동력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1458F9-1394-BDAE-92D2-2EDC35BB5361}"/>
              </a:ext>
            </a:extLst>
          </p:cNvPr>
          <p:cNvSpPr txBox="1"/>
          <p:nvPr/>
        </p:nvSpPr>
        <p:spPr>
          <a:xfrm>
            <a:off x="17681062" y="10519638"/>
            <a:ext cx="6346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&lt;</a:t>
            </a:r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 수를 제어함</a:t>
            </a:r>
            <a:r>
              <a:rPr lang="en-US" altLang="ko-KR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=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생각보다는 행동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&gt;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BE8CCF-1B56-DDC2-F7AA-4330E6B96292}"/>
              </a:ext>
            </a:extLst>
          </p:cNvPr>
          <p:cNvSpPr txBox="1"/>
          <p:nvPr/>
        </p:nvSpPr>
        <p:spPr>
          <a:xfrm>
            <a:off x="4651313" y="5052043"/>
            <a:ext cx="16468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인정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의욕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성장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성공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명예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자존심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사랑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베풂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자유로움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인간 중심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72659-DAAE-86EF-E937-4519E3A5C939}"/>
              </a:ext>
            </a:extLst>
          </p:cNvPr>
          <p:cNvSpPr txBox="1"/>
          <p:nvPr/>
        </p:nvSpPr>
        <p:spPr>
          <a:xfrm>
            <a:off x="4051461" y="2794571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AD838-D751-D98B-E058-43D4A1ED74AC}"/>
              </a:ext>
            </a:extLst>
          </p:cNvPr>
          <p:cNvSpPr txBox="1"/>
          <p:nvPr/>
        </p:nvSpPr>
        <p:spPr>
          <a:xfrm>
            <a:off x="4783327" y="3691161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키워드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A7F4B6-C719-6C48-C190-3331A48361AC}"/>
              </a:ext>
            </a:extLst>
          </p:cNvPr>
          <p:cNvSpPr txBox="1"/>
          <p:nvPr/>
        </p:nvSpPr>
        <p:spPr>
          <a:xfrm>
            <a:off x="618928" y="8462393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A5FF08-751C-BD2A-8002-BC1712CC93C4}"/>
              </a:ext>
            </a:extLst>
          </p:cNvPr>
          <p:cNvSpPr txBox="1"/>
          <p:nvPr/>
        </p:nvSpPr>
        <p:spPr>
          <a:xfrm>
            <a:off x="1350794" y="9354945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물상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1D98FAAB-6B26-E4AE-6A94-4FB3EEAA3D44}"/>
              </a:ext>
            </a:extLst>
          </p:cNvPr>
          <p:cNvCxnSpPr>
            <a:cxnSpLocks/>
          </p:cNvCxnSpPr>
          <p:nvPr/>
        </p:nvCxnSpPr>
        <p:spPr>
          <a:xfrm>
            <a:off x="3345553" y="9010650"/>
            <a:ext cx="0" cy="2413000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02101B8-7F6C-BD7B-DBD7-A4AD4A37586B}"/>
              </a:ext>
            </a:extLst>
          </p:cNvPr>
          <p:cNvSpPr txBox="1"/>
          <p:nvPr/>
        </p:nvSpPr>
        <p:spPr>
          <a:xfrm>
            <a:off x="13337442" y="8395980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0F0796-7A99-4224-F4E3-4A87BF97F7EC}"/>
              </a:ext>
            </a:extLst>
          </p:cNvPr>
          <p:cNvSpPr txBox="1"/>
          <p:nvPr/>
        </p:nvSpPr>
        <p:spPr>
          <a:xfrm>
            <a:off x="14067057" y="9344856"/>
            <a:ext cx="28520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운에서의</a:t>
            </a:r>
            <a:endParaRPr lang="en-US" altLang="ko-KR" sz="5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인목</a:t>
            </a: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7BAEA194-A478-48FF-FE07-5EDDA5413215}"/>
              </a:ext>
            </a:extLst>
          </p:cNvPr>
          <p:cNvCxnSpPr>
            <a:cxnSpLocks/>
          </p:cNvCxnSpPr>
          <p:nvPr/>
        </p:nvCxnSpPr>
        <p:spPr>
          <a:xfrm>
            <a:off x="17239718" y="9000561"/>
            <a:ext cx="0" cy="2413000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F82D3A-41C6-924E-C267-D8693D52362C}"/>
              </a:ext>
            </a:extLst>
          </p:cNvPr>
          <p:cNvSpPr txBox="1"/>
          <p:nvPr/>
        </p:nvSpPr>
        <p:spPr>
          <a:xfrm>
            <a:off x="3827350" y="9198885"/>
            <a:ext cx="4538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항공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통신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전기전자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자동차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1E485-D10C-F4E7-96ED-9EFFC0B71F9C}"/>
              </a:ext>
            </a:extLst>
          </p:cNvPr>
          <p:cNvSpPr txBox="1"/>
          <p:nvPr/>
        </p:nvSpPr>
        <p:spPr>
          <a:xfrm>
            <a:off x="3827350" y="9895976"/>
            <a:ext cx="3316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무기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폭발물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발화물</a:t>
            </a:r>
            <a:endParaRPr lang="ko-KR" altLang="en-US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8E20C-EAD8-CDD2-6DCD-95EB7F23A0AB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780AA0C-6310-F5F1-88A3-9267A3AF2F09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9" name="사각형: 둥근 대각선 방향 모서리 8">
              <a:extLst>
                <a:ext uri="{FF2B5EF4-FFF2-40B4-BE49-F238E27FC236}">
                  <a16:creationId xmlns:a16="http://schemas.microsoft.com/office/drawing/2014/main" id="{F70F1F30-7F43-CA4F-EA83-B1D1D268D2BB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380C45-CCB9-EB76-C7F6-25D995C783C7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DE5CBED-E156-379B-9AEE-4DA6BE9031A9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E445F-9EB9-AF32-550F-8203DC08B739}"/>
              </a:ext>
            </a:extLst>
          </p:cNvPr>
          <p:cNvSpPr txBox="1"/>
          <p:nvPr/>
        </p:nvSpPr>
        <p:spPr>
          <a:xfrm>
            <a:off x="475332" y="1432106"/>
            <a:ext cx="3995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57B7B-C662-2650-AC32-B6BE314F5899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ED60B2-2F96-9E63-8ADE-71AE8603904D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2B043C-F4DC-B4F4-CACB-1EA8F34EBEB7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99D807-1BD8-A23E-6634-3093D786C8F8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A61180B7-AC85-5AEB-1C2D-E0DB736D60B2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3095DC27-06C9-6483-69FB-34FFDF96845C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3461AC6E-C872-3848-FE8B-D64A27F02B34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D5A9295-18EE-9EAE-997B-74B516A244B1}"/>
              </a:ext>
            </a:extLst>
          </p:cNvPr>
          <p:cNvSpPr txBox="1"/>
          <p:nvPr/>
        </p:nvSpPr>
        <p:spPr>
          <a:xfrm>
            <a:off x="4909721" y="1708764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인목의 특징</a:t>
            </a:r>
          </a:p>
        </p:txBody>
      </p:sp>
    </p:spTree>
    <p:extLst>
      <p:ext uri="{BB962C8B-B14F-4D97-AF65-F5344CB8AC3E}">
        <p14:creationId xmlns:p14="http://schemas.microsoft.com/office/powerpoint/2010/main" val="352593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25D3B8B4-79FC-8E8C-96A3-A80438BFFCD0}"/>
              </a:ext>
            </a:extLst>
          </p:cNvPr>
          <p:cNvSpPr/>
          <p:nvPr/>
        </p:nvSpPr>
        <p:spPr>
          <a:xfrm>
            <a:off x="4285629" y="3806262"/>
            <a:ext cx="7696847" cy="7696847"/>
          </a:xfrm>
          <a:prstGeom prst="donut">
            <a:avLst>
              <a:gd name="adj" fmla="val 2108"/>
            </a:avLst>
          </a:prstGeom>
          <a:solidFill>
            <a:srgbClr val="36A2B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0BD663-2A03-B4B4-345B-87BDB0A46578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96367250-C9E5-A778-7C4D-CB5B1B5809E0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40" name="사각형: 둥근 대각선 방향 모서리 39">
              <a:extLst>
                <a:ext uri="{FF2B5EF4-FFF2-40B4-BE49-F238E27FC236}">
                  <a16:creationId xmlns:a16="http://schemas.microsoft.com/office/drawing/2014/main" id="{72191F3D-1A4C-BEB3-5E3F-C55C327DADE6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35D4F4-07CF-C49E-D0EE-E1697E1B1CAA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89BF9031-B499-17D8-3C86-3BED1BD3411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3F23B0-C295-782C-26E6-25FB43991CAB}"/>
              </a:ext>
            </a:extLst>
          </p:cNvPr>
          <p:cNvSpPr txBox="1"/>
          <p:nvPr/>
        </p:nvSpPr>
        <p:spPr>
          <a:xfrm>
            <a:off x="475332" y="1432106"/>
            <a:ext cx="3995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D2D179-4E0A-68EC-00A7-1A651D5FF428}"/>
              </a:ext>
            </a:extLst>
          </p:cNvPr>
          <p:cNvSpPr txBox="1"/>
          <p:nvPr/>
        </p:nvSpPr>
        <p:spPr>
          <a:xfrm>
            <a:off x="4909721" y="1708764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묘목이란</a:t>
            </a:r>
            <a:r>
              <a:rPr lang="en-US" altLang="ko-KR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?</a:t>
            </a:r>
            <a:endParaRPr lang="ko-KR" altLang="en-US" sz="36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16EA2FB-1DEB-FC36-879F-FAFF8203D4CC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EEF7D6-68B3-2948-3038-6F0DFCDDD242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7BE919A-8667-157D-CB72-E3402CB3E6FF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FFD743-DBEE-2CA0-000C-7C4895D75F5B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C04D3A7B-91AA-BEEE-AF6D-8A546CEFD34E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E346730B-41AE-6145-9EED-B5346DA4BC0B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573EAF4-4A36-D5E1-53EA-425B5A22DFD7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A6C44511-980A-A824-4F3A-6089E0BE3417}"/>
              </a:ext>
            </a:extLst>
          </p:cNvPr>
          <p:cNvSpPr txBox="1"/>
          <p:nvPr/>
        </p:nvSpPr>
        <p:spPr>
          <a:xfrm>
            <a:off x="7505515" y="2235912"/>
            <a:ext cx="12763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목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木</a:t>
            </a:r>
            <a:endParaRPr lang="en-US" altLang="ko-KR" sz="38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0B73E3-32D5-76E6-E31B-1A2F79BE1365}"/>
              </a:ext>
            </a:extLst>
          </p:cNvPr>
          <p:cNvSpPr txBox="1"/>
          <p:nvPr/>
        </p:nvSpPr>
        <p:spPr>
          <a:xfrm>
            <a:off x="816929" y="5383318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가족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목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木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564FB9-F540-C5F3-F8F0-6EFFA5D48291}"/>
              </a:ext>
            </a:extLst>
          </p:cNvPr>
          <p:cNvSpPr txBox="1"/>
          <p:nvPr/>
        </p:nvSpPr>
        <p:spPr>
          <a:xfrm>
            <a:off x="968756" y="8910566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왕지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[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旺地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]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8B0C24-8E8C-99AA-7B86-3DE12696E9DF}"/>
              </a:ext>
            </a:extLst>
          </p:cNvPr>
          <p:cNvSpPr txBox="1"/>
          <p:nvPr/>
        </p:nvSpPr>
        <p:spPr>
          <a:xfrm>
            <a:off x="816930" y="5997883"/>
            <a:ext cx="26100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친구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목 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木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59CB212-0C92-D599-34E0-EDBAD12B5F35}"/>
              </a:ext>
            </a:extLst>
          </p:cNvPr>
          <p:cNvSpPr/>
          <p:nvPr/>
        </p:nvSpPr>
        <p:spPr>
          <a:xfrm>
            <a:off x="6294968" y="5795144"/>
            <a:ext cx="3678170" cy="3678170"/>
          </a:xfrm>
          <a:prstGeom prst="ellipse">
            <a:avLst/>
          </a:prstGeom>
          <a:solidFill>
            <a:srgbClr val="D8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4F660-1440-19CA-675A-E36A042514E8}"/>
              </a:ext>
            </a:extLst>
          </p:cNvPr>
          <p:cNvSpPr txBox="1"/>
          <p:nvPr/>
        </p:nvSpPr>
        <p:spPr>
          <a:xfrm>
            <a:off x="7153657" y="6678139"/>
            <a:ext cx="196079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묘목</a:t>
            </a:r>
            <a:endParaRPr lang="en-US" altLang="ko-KR" sz="7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  <a:p>
            <a:pPr algn="ctr"/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卯</a:t>
            </a:r>
            <a:r>
              <a:rPr lang="ko-KR" altLang="en-US" sz="6000" b="1" dirty="0">
                <a:solidFill>
                  <a:srgbClr val="28282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木</a:t>
            </a:r>
            <a:endParaRPr lang="ko-KR" altLang="en-US" sz="6000" b="1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626B3AC-9070-9BAB-77F2-88F6F421E959}"/>
              </a:ext>
            </a:extLst>
          </p:cNvPr>
          <p:cNvSpPr/>
          <p:nvPr/>
        </p:nvSpPr>
        <p:spPr>
          <a:xfrm>
            <a:off x="7244047" y="3026950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9DF97-CFCC-2A29-579D-E1AB8E9DC9A3}"/>
              </a:ext>
            </a:extLst>
          </p:cNvPr>
          <p:cNvSpPr txBox="1"/>
          <p:nvPr/>
        </p:nvSpPr>
        <p:spPr>
          <a:xfrm>
            <a:off x="7573642" y="3578401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오행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75A1BC5-FC38-C9A8-7168-27A1B00DA1C1}"/>
              </a:ext>
            </a:extLst>
          </p:cNvPr>
          <p:cNvSpPr/>
          <p:nvPr/>
        </p:nvSpPr>
        <p:spPr>
          <a:xfrm>
            <a:off x="10671065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7D4DC2F-605F-49E6-F863-C7F474B87B72}"/>
              </a:ext>
            </a:extLst>
          </p:cNvPr>
          <p:cNvSpPr/>
          <p:nvPr/>
        </p:nvSpPr>
        <p:spPr>
          <a:xfrm>
            <a:off x="10591295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F0DF3-54F4-6CAE-581D-C503106F66CF}"/>
              </a:ext>
            </a:extLst>
          </p:cNvPr>
          <p:cNvSpPr txBox="1"/>
          <p:nvPr/>
        </p:nvSpPr>
        <p:spPr>
          <a:xfrm>
            <a:off x="10920890" y="9187187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5CC6050-499F-0E34-213D-E1328C8D90E1}"/>
              </a:ext>
            </a:extLst>
          </p:cNvPr>
          <p:cNvSpPr/>
          <p:nvPr/>
        </p:nvSpPr>
        <p:spPr>
          <a:xfrm>
            <a:off x="3974103" y="8583308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59A9F5-5DC3-4F35-1381-17C64DADA0B6}"/>
              </a:ext>
            </a:extLst>
          </p:cNvPr>
          <p:cNvSpPr txBox="1"/>
          <p:nvPr/>
        </p:nvSpPr>
        <p:spPr>
          <a:xfrm>
            <a:off x="4303698" y="9157619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역할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81ECAF9-4DCE-06BB-3E1E-4EFAF401E4FE}"/>
              </a:ext>
            </a:extLst>
          </p:cNvPr>
          <p:cNvSpPr/>
          <p:nvPr/>
        </p:nvSpPr>
        <p:spPr>
          <a:xfrm>
            <a:off x="3817029" y="5072831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5CD13-4C93-90D9-B38F-639007AFB045}"/>
              </a:ext>
            </a:extLst>
          </p:cNvPr>
          <p:cNvSpPr txBox="1"/>
          <p:nvPr/>
        </p:nvSpPr>
        <p:spPr>
          <a:xfrm>
            <a:off x="10761932" y="5691379"/>
            <a:ext cx="15888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지장간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9C2E3-865B-8F73-4E29-BD6F1581CCBE}"/>
              </a:ext>
            </a:extLst>
          </p:cNvPr>
          <p:cNvSpPr txBox="1"/>
          <p:nvPr/>
        </p:nvSpPr>
        <p:spPr>
          <a:xfrm>
            <a:off x="6261207" y="12386104"/>
            <a:ext cx="372890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</a:t>
            </a:r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</a:t>
            </a:r>
            <a:endParaRPr lang="en-US" altLang="ko-KR" sz="3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오전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5:30~7:30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7ACBAC1-4B30-1F49-F7FA-7886F303B02B}"/>
              </a:ext>
            </a:extLst>
          </p:cNvPr>
          <p:cNvSpPr/>
          <p:nvPr/>
        </p:nvSpPr>
        <p:spPr>
          <a:xfrm>
            <a:off x="7244047" y="10461497"/>
            <a:ext cx="1780011" cy="1780011"/>
          </a:xfrm>
          <a:prstGeom prst="ellipse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06DF-250C-C515-1187-5AA42FFAE309}"/>
              </a:ext>
            </a:extLst>
          </p:cNvPr>
          <p:cNvSpPr txBox="1"/>
          <p:nvPr/>
        </p:nvSpPr>
        <p:spPr>
          <a:xfrm>
            <a:off x="7583260" y="10762674"/>
            <a:ext cx="11208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월과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3C5563-F4E3-5BBE-E460-A8A200168B59}"/>
              </a:ext>
            </a:extLst>
          </p:cNvPr>
          <p:cNvSpPr txBox="1"/>
          <p:nvPr/>
        </p:nvSpPr>
        <p:spPr>
          <a:xfrm>
            <a:off x="671401" y="9601189"/>
            <a:ext cx="3175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계절의 중심 기운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49CA04-4F3E-C0DF-2673-A507D2DF0442}"/>
              </a:ext>
            </a:extLst>
          </p:cNvPr>
          <p:cNvSpPr txBox="1"/>
          <p:nvPr/>
        </p:nvSpPr>
        <p:spPr>
          <a:xfrm>
            <a:off x="3910556" y="5422495"/>
            <a:ext cx="15888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본질과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38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성향</a:t>
            </a:r>
            <a:endParaRPr lang="en-US" altLang="ko-KR" sz="38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539954-6090-2E9A-7237-231148D8B017}"/>
              </a:ext>
            </a:extLst>
          </p:cNvPr>
          <p:cNvSpPr txBox="1"/>
          <p:nvPr/>
        </p:nvSpPr>
        <p:spPr>
          <a:xfrm>
            <a:off x="12987924" y="6025225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갑목</a:t>
            </a:r>
            <a:r>
              <a:rPr lang="en-US" altLang="ko-KR" sz="32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3200" dirty="0" err="1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을목</a:t>
            </a:r>
            <a:endParaRPr lang="en-US" altLang="ko-KR" sz="3200" dirty="0">
              <a:solidFill>
                <a:srgbClr val="75758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D88A06-72AF-E2DA-2839-C0861F8BC403}"/>
              </a:ext>
            </a:extLst>
          </p:cNvPr>
          <p:cNvSpPr txBox="1"/>
          <p:nvPr/>
        </p:nvSpPr>
        <p:spPr>
          <a:xfrm>
            <a:off x="12626224" y="9201161"/>
            <a:ext cx="25811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중춘 </a:t>
            </a:r>
            <a:r>
              <a:rPr lang="en-US" altLang="ko-KR" sz="3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仲春</a:t>
            </a:r>
            <a:r>
              <a:rPr lang="en-US" altLang="ko-KR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E392CFC-7C5F-61E9-6CF8-34E87E4E4D6E}"/>
              </a:ext>
            </a:extLst>
          </p:cNvPr>
          <p:cNvSpPr txBox="1"/>
          <p:nvPr/>
        </p:nvSpPr>
        <p:spPr>
          <a:xfrm>
            <a:off x="13157972" y="5315222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甲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BD480C-99D5-D00A-F5AE-91B3CA7DFE14}"/>
              </a:ext>
            </a:extLst>
          </p:cNvPr>
          <p:cNvSpPr txBox="1"/>
          <p:nvPr/>
        </p:nvSpPr>
        <p:spPr>
          <a:xfrm>
            <a:off x="14016054" y="5313445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乙</a:t>
            </a:r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C68A2E98-1E2E-08C4-0F1E-70D46480AAB7}"/>
              </a:ext>
            </a:extLst>
          </p:cNvPr>
          <p:cNvCxnSpPr>
            <a:cxnSpLocks/>
          </p:cNvCxnSpPr>
          <p:nvPr/>
        </p:nvCxnSpPr>
        <p:spPr>
          <a:xfrm flipH="1">
            <a:off x="12186853" y="3237043"/>
            <a:ext cx="2476941" cy="2185452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41241C48-BD44-7BE4-23F1-7255E219C239}"/>
              </a:ext>
            </a:extLst>
          </p:cNvPr>
          <p:cNvCxnSpPr>
            <a:cxnSpLocks/>
          </p:cNvCxnSpPr>
          <p:nvPr/>
        </p:nvCxnSpPr>
        <p:spPr>
          <a:xfrm flipH="1">
            <a:off x="14657445" y="3243392"/>
            <a:ext cx="1576297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DD9B960-E88A-FCA8-4D02-1CEEBB70DFE1}"/>
              </a:ext>
            </a:extLst>
          </p:cNvPr>
          <p:cNvSpPr txBox="1"/>
          <p:nvPr/>
        </p:nvSpPr>
        <p:spPr>
          <a:xfrm>
            <a:off x="16633437" y="3087907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지장간의</a:t>
            </a:r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의미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8ED8C8-B286-7F22-69CB-78159689763E}"/>
              </a:ext>
            </a:extLst>
          </p:cNvPr>
          <p:cNvSpPr txBox="1"/>
          <p:nvPr/>
        </p:nvSpPr>
        <p:spPr>
          <a:xfrm>
            <a:off x="16629122" y="9288557"/>
            <a:ext cx="48494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계절과 시간적 특성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5A40C9A-113B-1427-FDEF-AAD36FAF131D}"/>
              </a:ext>
            </a:extLst>
          </p:cNvPr>
          <p:cNvSpPr txBox="1"/>
          <p:nvPr/>
        </p:nvSpPr>
        <p:spPr>
          <a:xfrm>
            <a:off x="16799515" y="10249314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완연한 봄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D2D08E-3F62-E811-15E0-B95A5DCB2077}"/>
              </a:ext>
            </a:extLst>
          </p:cNvPr>
          <p:cNvSpPr txBox="1"/>
          <p:nvPr/>
        </p:nvSpPr>
        <p:spPr>
          <a:xfrm>
            <a:off x="16799515" y="11911513"/>
            <a:ext cx="6824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세상에 드러남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확실한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변화와 여유 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vs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인목의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성급함과 대비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068C6B-95C1-6659-0AE3-0BA17F32895D}"/>
              </a:ext>
            </a:extLst>
          </p:cNvPr>
          <p:cNvSpPr txBox="1"/>
          <p:nvPr/>
        </p:nvSpPr>
        <p:spPr>
          <a:xfrm>
            <a:off x="16799515" y="10798435"/>
            <a:ext cx="5742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잉여의 양기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완연하고 온화한 힘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확장성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부드러움</a:t>
            </a: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2D9B00DF-20FD-039D-7FFB-C037717DA295}"/>
              </a:ext>
            </a:extLst>
          </p:cNvPr>
          <p:cNvSpPr/>
          <p:nvPr/>
        </p:nvSpPr>
        <p:spPr>
          <a:xfrm>
            <a:off x="16629122" y="10390613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C53463F-77A4-8504-2C1D-847878953600}"/>
              </a:ext>
            </a:extLst>
          </p:cNvPr>
          <p:cNvSpPr txBox="1"/>
          <p:nvPr/>
        </p:nvSpPr>
        <p:spPr>
          <a:xfrm>
            <a:off x="16799515" y="11404564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일출</a:t>
            </a:r>
            <a:endParaRPr lang="en-US" altLang="ko-KR" sz="2400" b="1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6" name="직사각형 95">
            <a:extLst>
              <a:ext uri="{FF2B5EF4-FFF2-40B4-BE49-F238E27FC236}">
                <a16:creationId xmlns:a16="http://schemas.microsoft.com/office/drawing/2014/main" id="{B9BC9D96-B45D-DA70-6642-4839C2DE4B50}"/>
              </a:ext>
            </a:extLst>
          </p:cNvPr>
          <p:cNvSpPr/>
          <p:nvPr/>
        </p:nvSpPr>
        <p:spPr>
          <a:xfrm>
            <a:off x="16629122" y="11545863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C755C529-706F-4224-3841-176A8DF73E39}"/>
              </a:ext>
            </a:extLst>
          </p:cNvPr>
          <p:cNvCxnSpPr>
            <a:cxnSpLocks/>
          </p:cNvCxnSpPr>
          <p:nvPr/>
        </p:nvCxnSpPr>
        <p:spPr>
          <a:xfrm flipH="1">
            <a:off x="8782240" y="11732613"/>
            <a:ext cx="5327460" cy="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69D5095A-BCCB-3541-81E7-BB1AD638BE86}"/>
              </a:ext>
            </a:extLst>
          </p:cNvPr>
          <p:cNvCxnSpPr>
            <a:cxnSpLocks/>
          </p:cNvCxnSpPr>
          <p:nvPr/>
        </p:nvCxnSpPr>
        <p:spPr>
          <a:xfrm flipH="1">
            <a:off x="14109700" y="11165679"/>
            <a:ext cx="2308630" cy="563581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BC87B5FD-6D48-DCE2-9C00-F3208DAE2868}"/>
              </a:ext>
            </a:extLst>
          </p:cNvPr>
          <p:cNvSpPr txBox="1"/>
          <p:nvPr/>
        </p:nvSpPr>
        <p:spPr>
          <a:xfrm>
            <a:off x="16803830" y="4048664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정기의 의미 </a:t>
            </a:r>
            <a:r>
              <a: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2400" b="1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을목</a:t>
            </a:r>
            <a:r>
              <a: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1EA2C78-1731-54CB-E3FE-01340FFB0FC8}"/>
              </a:ext>
            </a:extLst>
          </p:cNvPr>
          <p:cNvSpPr txBox="1"/>
          <p:nvPr/>
        </p:nvSpPr>
        <p:spPr>
          <a:xfrm>
            <a:off x="16813426" y="6702464"/>
            <a:ext cx="649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압박을 이겨내고 성장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아름다운 조화를 만들어내는 능력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endParaRPr lang="ko-KR" altLang="en-US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DF5D1144-67FA-CF05-5E5A-92E01E320A6F}"/>
              </a:ext>
            </a:extLst>
          </p:cNvPr>
          <p:cNvSpPr/>
          <p:nvPr/>
        </p:nvSpPr>
        <p:spPr>
          <a:xfrm>
            <a:off x="16633437" y="4189963"/>
            <a:ext cx="121915" cy="121915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19536F8-C17E-41FC-446C-FA92B8007F74}"/>
              </a:ext>
            </a:extLst>
          </p:cNvPr>
          <p:cNvSpPr txBox="1"/>
          <p:nvPr/>
        </p:nvSpPr>
        <p:spPr>
          <a:xfrm>
            <a:off x="16789822" y="7228256"/>
            <a:ext cx="6367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새로운 것에 새로운 것을 덧붙이는 반복을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바탕으로 성장</a:t>
            </a:r>
            <a:endParaRPr lang="en-US" altLang="ko-KR" sz="2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&lt;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급격한 변화보다는 안정적 성장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&gt;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3F588910-500A-0298-8F8D-FD66BCB24913}"/>
              </a:ext>
            </a:extLst>
          </p:cNvPr>
          <p:cNvGrpSpPr/>
          <p:nvPr/>
        </p:nvGrpSpPr>
        <p:grpSpPr>
          <a:xfrm>
            <a:off x="16633437" y="6070636"/>
            <a:ext cx="4173412" cy="461665"/>
            <a:chOff x="17064400" y="4645617"/>
            <a:chExt cx="4173412" cy="461665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9BCBBC9-E8A1-4F72-28FE-5FA27371F35B}"/>
                </a:ext>
              </a:extLst>
            </p:cNvPr>
            <p:cNvSpPr txBox="1"/>
            <p:nvPr/>
          </p:nvSpPr>
          <p:spPr>
            <a:xfrm>
              <a:off x="17234793" y="4645617"/>
              <a:ext cx="4003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오행 목으로만 이뤄진 지장간</a:t>
              </a:r>
              <a:endParaRPr lang="en-US" altLang="ko-KR" sz="24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endParaRPr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0C7D9AE1-18E1-FF7B-085C-56036A31775A}"/>
                </a:ext>
              </a:extLst>
            </p:cNvPr>
            <p:cNvSpPr/>
            <p:nvPr/>
          </p:nvSpPr>
          <p:spPr>
            <a:xfrm>
              <a:off x="17064400" y="4786916"/>
              <a:ext cx="121915" cy="121915"/>
            </a:xfrm>
            <a:prstGeom prst="rect">
              <a:avLst/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4" name="직선 연결선 123">
            <a:extLst>
              <a:ext uri="{FF2B5EF4-FFF2-40B4-BE49-F238E27FC236}">
                <a16:creationId xmlns:a16="http://schemas.microsoft.com/office/drawing/2014/main" id="{DE94E187-EA4B-1CD8-189B-74C1EE8CF50E}"/>
              </a:ext>
            </a:extLst>
          </p:cNvPr>
          <p:cNvCxnSpPr>
            <a:cxnSpLocks/>
          </p:cNvCxnSpPr>
          <p:nvPr/>
        </p:nvCxnSpPr>
        <p:spPr>
          <a:xfrm flipH="1" flipV="1">
            <a:off x="12096827" y="9978174"/>
            <a:ext cx="2215495" cy="107777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>
            <a:extLst>
              <a:ext uri="{FF2B5EF4-FFF2-40B4-BE49-F238E27FC236}">
                <a16:creationId xmlns:a16="http://schemas.microsoft.com/office/drawing/2014/main" id="{CBF9A943-B34A-538F-B4F7-9F25D347FE93}"/>
              </a:ext>
            </a:extLst>
          </p:cNvPr>
          <p:cNvCxnSpPr>
            <a:cxnSpLocks/>
          </p:cNvCxnSpPr>
          <p:nvPr/>
        </p:nvCxnSpPr>
        <p:spPr>
          <a:xfrm flipH="1">
            <a:off x="14312322" y="11008101"/>
            <a:ext cx="2080203" cy="47843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BA30FA-750D-5887-966E-415E4E9686F3}"/>
              </a:ext>
            </a:extLst>
          </p:cNvPr>
          <p:cNvSpPr txBox="1"/>
          <p:nvPr/>
        </p:nvSpPr>
        <p:spPr>
          <a:xfrm>
            <a:off x="16789822" y="8034268"/>
            <a:ext cx="7524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어리고 연약 순수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 err="1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상처입기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쉬움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목을 방어할 무기가 없음 </a:t>
            </a:r>
            <a:r>
              <a:rPr lang="en-US" altLang="ko-KR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vs </a:t>
            </a:r>
            <a:r>
              <a:rPr lang="ko-KR" altLang="en-US" sz="20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인목</a:t>
            </a:r>
            <a:endParaRPr lang="en-US" altLang="ko-KR" sz="20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1EA2C78-1731-54CB-E3FE-01340FFB0FC8}"/>
              </a:ext>
            </a:extLst>
          </p:cNvPr>
          <p:cNvSpPr txBox="1"/>
          <p:nvPr/>
        </p:nvSpPr>
        <p:spPr>
          <a:xfrm>
            <a:off x="16690079" y="4697373"/>
            <a:ext cx="6495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1"/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창조력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명랑함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풍요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온순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인정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분주함과 분산력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탈중심</a:t>
            </a:r>
            <a:endParaRPr lang="en-US" altLang="ko-KR" sz="200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fontAlgn="base" latinLnBrk="1"/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</a:p>
          <a:p>
            <a:pPr fontAlgn="base" latinLnBrk="1"/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유연성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성장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환경 이용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천진난만</a:t>
            </a:r>
            <a:r>
              <a:rPr lang="en-US" altLang="ko-KR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0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겁이 없음</a:t>
            </a:r>
          </a:p>
        </p:txBody>
      </p:sp>
    </p:spTree>
    <p:extLst>
      <p:ext uri="{BB962C8B-B14F-4D97-AF65-F5344CB8AC3E}">
        <p14:creationId xmlns:p14="http://schemas.microsoft.com/office/powerpoint/2010/main" val="28360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63BC9A-AA85-9A7D-1ABD-4C4144FF7985}"/>
              </a:ext>
            </a:extLst>
          </p:cNvPr>
          <p:cNvSpPr txBox="1"/>
          <p:nvPr/>
        </p:nvSpPr>
        <p:spPr>
          <a:xfrm>
            <a:off x="4513939" y="10528037"/>
            <a:ext cx="4381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교육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신문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잡지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출판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인쇄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55B31-DC2E-CC87-3C63-820CAAF86EC2}"/>
              </a:ext>
            </a:extLst>
          </p:cNvPr>
          <p:cNvSpPr txBox="1"/>
          <p:nvPr/>
        </p:nvSpPr>
        <p:spPr>
          <a:xfrm>
            <a:off x="18379317" y="9634392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확장성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AC37C5-7641-69FC-73F6-E85E06036981}"/>
              </a:ext>
            </a:extLst>
          </p:cNvPr>
          <p:cNvSpPr txBox="1"/>
          <p:nvPr/>
        </p:nvSpPr>
        <p:spPr>
          <a:xfrm>
            <a:off x="18379317" y="10297083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점진적인 성장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BE8CCF-1B56-DDC2-F7AA-4330E6B96292}"/>
              </a:ext>
            </a:extLst>
          </p:cNvPr>
          <p:cNvSpPr txBox="1"/>
          <p:nvPr/>
        </p:nvSpPr>
        <p:spPr>
          <a:xfrm>
            <a:off x="7966013" y="5052043"/>
            <a:ext cx="8435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인정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은근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끈기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명예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자존감</a:t>
            </a:r>
            <a:r>
              <a:rPr lang="en-US" altLang="ko-KR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4000" b="1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온순함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72659-DAAE-86EF-E937-4519E3A5C939}"/>
              </a:ext>
            </a:extLst>
          </p:cNvPr>
          <p:cNvSpPr txBox="1"/>
          <p:nvPr/>
        </p:nvSpPr>
        <p:spPr>
          <a:xfrm>
            <a:off x="7137561" y="2794571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9AD838-D751-D98B-E058-43D4A1ED74AC}"/>
              </a:ext>
            </a:extLst>
          </p:cNvPr>
          <p:cNvSpPr txBox="1"/>
          <p:nvPr/>
        </p:nvSpPr>
        <p:spPr>
          <a:xfrm>
            <a:off x="7869427" y="3691161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키워드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A7F4B6-C719-6C48-C190-3331A48361AC}"/>
              </a:ext>
            </a:extLst>
          </p:cNvPr>
          <p:cNvSpPr txBox="1"/>
          <p:nvPr/>
        </p:nvSpPr>
        <p:spPr>
          <a:xfrm>
            <a:off x="1305517" y="8397363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A5FF08-751C-BD2A-8002-BC1712CC93C4}"/>
              </a:ext>
            </a:extLst>
          </p:cNvPr>
          <p:cNvSpPr txBox="1"/>
          <p:nvPr/>
        </p:nvSpPr>
        <p:spPr>
          <a:xfrm>
            <a:off x="2037383" y="9289915"/>
            <a:ext cx="1518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물상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1D98FAAB-6B26-E4AE-6A94-4FB3EEAA3D44}"/>
              </a:ext>
            </a:extLst>
          </p:cNvPr>
          <p:cNvCxnSpPr>
            <a:cxnSpLocks/>
          </p:cNvCxnSpPr>
          <p:nvPr/>
        </p:nvCxnSpPr>
        <p:spPr>
          <a:xfrm>
            <a:off x="4032142" y="8945620"/>
            <a:ext cx="0" cy="2413000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02101B8-7F6C-BD7B-DBD7-A4AD4A37586B}"/>
              </a:ext>
            </a:extLst>
          </p:cNvPr>
          <p:cNvSpPr txBox="1"/>
          <p:nvPr/>
        </p:nvSpPr>
        <p:spPr>
          <a:xfrm>
            <a:off x="14035697" y="8397966"/>
            <a:ext cx="17684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600" dirty="0">
                <a:solidFill>
                  <a:srgbClr val="CBE8EB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</a:t>
            </a:r>
            <a:endParaRPr lang="ko-KR" altLang="en-US" sz="16600" dirty="0">
              <a:solidFill>
                <a:srgbClr val="CBE8EB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0F0796-7A99-4224-F4E3-4A87BF97F7EC}"/>
              </a:ext>
            </a:extLst>
          </p:cNvPr>
          <p:cNvSpPr txBox="1"/>
          <p:nvPr/>
        </p:nvSpPr>
        <p:spPr>
          <a:xfrm>
            <a:off x="14765312" y="9346842"/>
            <a:ext cx="28520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운에서의</a:t>
            </a:r>
            <a:endParaRPr lang="en-US" altLang="ko-KR" sz="5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ko-KR" altLang="en-US" sz="5400" dirty="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묘목</a:t>
            </a: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7BAEA194-A478-48FF-FE07-5EDDA5413215}"/>
              </a:ext>
            </a:extLst>
          </p:cNvPr>
          <p:cNvCxnSpPr>
            <a:cxnSpLocks/>
          </p:cNvCxnSpPr>
          <p:nvPr/>
        </p:nvCxnSpPr>
        <p:spPr>
          <a:xfrm>
            <a:off x="17937973" y="9002547"/>
            <a:ext cx="0" cy="2413000"/>
          </a:xfrm>
          <a:prstGeom prst="line">
            <a:avLst/>
          </a:prstGeom>
          <a:ln w="57150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0F82D3A-41C6-924E-C267-D8693D52362C}"/>
              </a:ext>
            </a:extLst>
          </p:cNvPr>
          <p:cNvSpPr txBox="1"/>
          <p:nvPr/>
        </p:nvSpPr>
        <p:spPr>
          <a:xfrm>
            <a:off x="4513939" y="9133855"/>
            <a:ext cx="395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예술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기획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조경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디자인</a:t>
            </a:r>
            <a:endParaRPr lang="en-US" altLang="ko-KR" sz="2800" dirty="0"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1E485-D10C-F4E7-96ED-9EFFC0B71F9C}"/>
              </a:ext>
            </a:extLst>
          </p:cNvPr>
          <p:cNvSpPr txBox="1"/>
          <p:nvPr/>
        </p:nvSpPr>
        <p:spPr>
          <a:xfrm>
            <a:off x="4513939" y="9830946"/>
            <a:ext cx="5860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인테리어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장식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초목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화초 </a:t>
            </a:r>
            <a:r>
              <a:rPr lang="en-US" altLang="ko-KR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2800" dirty="0"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반려동물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8E20C-EAD8-CDD2-6DCD-95EB7F23A0AB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dirty="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입문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780AA0C-6310-F5F1-88A3-9267A3AF2F09}"/>
              </a:ext>
            </a:extLst>
          </p:cNvPr>
          <p:cNvGrpSpPr/>
          <p:nvPr/>
        </p:nvGrpSpPr>
        <p:grpSpPr>
          <a:xfrm>
            <a:off x="4921792" y="563202"/>
            <a:ext cx="3113353" cy="478333"/>
            <a:chOff x="-301928" y="722639"/>
            <a:chExt cx="3691300" cy="478333"/>
          </a:xfrm>
        </p:grpSpPr>
        <p:sp>
          <p:nvSpPr>
            <p:cNvPr id="9" name="사각형: 둥근 대각선 방향 모서리 8">
              <a:extLst>
                <a:ext uri="{FF2B5EF4-FFF2-40B4-BE49-F238E27FC236}">
                  <a16:creationId xmlns:a16="http://schemas.microsoft.com/office/drawing/2014/main" id="{F70F1F30-7F43-CA4F-EA83-B1D1D268D2BB}"/>
                </a:ext>
              </a:extLst>
            </p:cNvPr>
            <p:cNvSpPr/>
            <p:nvPr/>
          </p:nvSpPr>
          <p:spPr>
            <a:xfrm>
              <a:off x="-84382" y="722639"/>
              <a:ext cx="3256208" cy="46166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36A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380C45-CCB9-EB76-C7F6-25D995C783C7}"/>
                </a:ext>
              </a:extLst>
            </p:cNvPr>
            <p:cNvSpPr txBox="1"/>
            <p:nvPr/>
          </p:nvSpPr>
          <p:spPr>
            <a:xfrm>
              <a:off x="-301928" y="739307"/>
              <a:ext cx="369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제 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6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강</a:t>
              </a:r>
              <a:r>
                <a:rPr lang="en-US" altLang="ko-KR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 </a:t>
              </a:r>
              <a:r>
                <a:rPr lang="ko-KR" altLang="en-US" sz="2400" dirty="0">
                  <a:solidFill>
                    <a:srgbClr val="E8EAEE"/>
                  </a:solidFill>
                  <a:latin typeface="G마켓 산스 TTF Medium" panose="02000000000000000000" pitchFamily="2" charset="-127"/>
                  <a:ea typeface="G마켓 산스 TTF Medium" panose="02000000000000000000" pitchFamily="2" charset="-127"/>
                </a:rPr>
                <a:t>지지</a:t>
              </a: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DE5CBED-E156-379B-9AEE-4DA6BE9031A9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8E445F-9EB9-AF32-550F-8203DC08B739}"/>
              </a:ext>
            </a:extLst>
          </p:cNvPr>
          <p:cNvSpPr txBox="1"/>
          <p:nvPr/>
        </p:nvSpPr>
        <p:spPr>
          <a:xfrm>
            <a:off x="475332" y="1432106"/>
            <a:ext cx="3995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봄</a:t>
            </a:r>
            <a:r>
              <a:rPr lang="ko-KR" altLang="en-US" sz="7200" b="1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의 지지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9A1F81-093F-B9E1-195A-FF00FB737C84}"/>
              </a:ext>
            </a:extLst>
          </p:cNvPr>
          <p:cNvSpPr txBox="1"/>
          <p:nvPr/>
        </p:nvSpPr>
        <p:spPr>
          <a:xfrm>
            <a:off x="4909721" y="1708764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묘목의 특징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57B7B-C662-2650-AC32-B6BE314F5899}"/>
              </a:ext>
            </a:extLst>
          </p:cNvPr>
          <p:cNvSpPr txBox="1"/>
          <p:nvPr/>
        </p:nvSpPr>
        <p:spPr>
          <a:xfrm>
            <a:off x="14329731" y="563203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겨울의 지지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ED60B2-2F96-9E63-8ADE-71AE8603904D}"/>
              </a:ext>
            </a:extLst>
          </p:cNvPr>
          <p:cNvSpPr txBox="1"/>
          <p:nvPr/>
        </p:nvSpPr>
        <p:spPr>
          <a:xfrm>
            <a:off x="16960143" y="590586"/>
            <a:ext cx="152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>
                <a:solidFill>
                  <a:srgbClr val="36A2B4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봄의 지지</a:t>
            </a:r>
            <a:endParaRPr lang="ko-KR" altLang="en-US" sz="2400" dirty="0">
              <a:solidFill>
                <a:srgbClr val="36A2B4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2B043C-F4DC-B4F4-CACB-1EA8F34EBEB7}"/>
              </a:ext>
            </a:extLst>
          </p:cNvPr>
          <p:cNvSpPr txBox="1"/>
          <p:nvPr/>
        </p:nvSpPr>
        <p:spPr>
          <a:xfrm>
            <a:off x="19365778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여름의 지지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99D807-1BD8-A23E-6634-3093D786C8F8}"/>
              </a:ext>
            </a:extLst>
          </p:cNvPr>
          <p:cNvSpPr txBox="1"/>
          <p:nvPr/>
        </p:nvSpPr>
        <p:spPr>
          <a:xfrm>
            <a:off x="21883803" y="563203"/>
            <a:ext cx="1754006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ko-KR" altLang="en-US" sz="2400" dirty="0">
                <a:solidFill>
                  <a:srgbClr val="75758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가을의 지지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A61180B7-AC85-5AEB-1C2D-E0DB736D60B2}"/>
              </a:ext>
            </a:extLst>
          </p:cNvPr>
          <p:cNvCxnSpPr>
            <a:cxnSpLocks/>
          </p:cNvCxnSpPr>
          <p:nvPr/>
        </p:nvCxnSpPr>
        <p:spPr>
          <a:xfrm>
            <a:off x="16465745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3095DC27-06C9-6483-69FB-34FFDF96845C}"/>
              </a:ext>
            </a:extLst>
          </p:cNvPr>
          <p:cNvCxnSpPr>
            <a:cxnSpLocks/>
          </p:cNvCxnSpPr>
          <p:nvPr/>
        </p:nvCxnSpPr>
        <p:spPr>
          <a:xfrm>
            <a:off x="18983768" y="660685"/>
            <a:ext cx="0" cy="266700"/>
          </a:xfrm>
          <a:prstGeom prst="line">
            <a:avLst/>
          </a:prstGeom>
          <a:ln w="28575">
            <a:solidFill>
              <a:srgbClr val="36A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3461AC6E-C872-3848-FE8B-D64A27F02B34}"/>
              </a:ext>
            </a:extLst>
          </p:cNvPr>
          <p:cNvCxnSpPr>
            <a:cxnSpLocks/>
          </p:cNvCxnSpPr>
          <p:nvPr/>
        </p:nvCxnSpPr>
        <p:spPr>
          <a:xfrm>
            <a:off x="21501791" y="660685"/>
            <a:ext cx="0" cy="266700"/>
          </a:xfrm>
          <a:prstGeom prst="line">
            <a:avLst/>
          </a:prstGeom>
          <a:ln w="28575">
            <a:solidFill>
              <a:srgbClr val="757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91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800" dirty="0" smtClean="0">
            <a:latin typeface="G마켓 산스 TTF Medium" panose="02000000000000000000" pitchFamily="2" charset="-127"/>
            <a:ea typeface="G마켓 산스 TTF Medium" panose="02000000000000000000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2456</TotalTime>
  <Words>3505</Words>
  <Application>Microsoft Office PowerPoint</Application>
  <PresentationFormat>사용자 지정</PresentationFormat>
  <Paragraphs>877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G마켓 산스 TTF Bold</vt:lpstr>
      <vt:lpstr>G마켓 산스 TTF Medium</vt:lpstr>
      <vt:lpstr>휴먼모음T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설 지원</dc:creator>
  <cp:lastModifiedBy>재석 최</cp:lastModifiedBy>
  <cp:revision>64</cp:revision>
  <dcterms:created xsi:type="dcterms:W3CDTF">2023-01-30T12:44:44Z</dcterms:created>
  <dcterms:modified xsi:type="dcterms:W3CDTF">2023-08-22T02:02:01Z</dcterms:modified>
</cp:coreProperties>
</file>