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72" r:id="rId2"/>
    <p:sldId id="439" r:id="rId3"/>
    <p:sldId id="473" r:id="rId4"/>
    <p:sldId id="451" r:id="rId5"/>
    <p:sldId id="428" r:id="rId6"/>
    <p:sldId id="429" r:id="rId7"/>
    <p:sldId id="430" r:id="rId8"/>
    <p:sldId id="431" r:id="rId9"/>
    <p:sldId id="432" r:id="rId10"/>
    <p:sldId id="433" r:id="rId11"/>
    <p:sldId id="435" r:id="rId12"/>
    <p:sldId id="434" r:id="rId13"/>
    <p:sldId id="339" r:id="rId14"/>
    <p:sldId id="436" r:id="rId15"/>
    <p:sldId id="437" r:id="rId16"/>
    <p:sldId id="447" r:id="rId17"/>
    <p:sldId id="449" r:id="rId18"/>
    <p:sldId id="441" r:id="rId19"/>
    <p:sldId id="444" r:id="rId20"/>
    <p:sldId id="461" r:id="rId21"/>
    <p:sldId id="459" r:id="rId22"/>
    <p:sldId id="469" r:id="rId23"/>
    <p:sldId id="438" r:id="rId24"/>
    <p:sldId id="446" r:id="rId25"/>
    <p:sldId id="450" r:id="rId26"/>
    <p:sldId id="442" r:id="rId27"/>
    <p:sldId id="443" r:id="rId28"/>
    <p:sldId id="462" r:id="rId29"/>
    <p:sldId id="463" r:id="rId30"/>
    <p:sldId id="454" r:id="rId31"/>
    <p:sldId id="456" r:id="rId32"/>
    <p:sldId id="455" r:id="rId33"/>
    <p:sldId id="468" r:id="rId34"/>
    <p:sldId id="470" r:id="rId35"/>
    <p:sldId id="471" r:id="rId36"/>
    <p:sldId id="457" r:id="rId37"/>
    <p:sldId id="460" r:id="rId38"/>
    <p:sldId id="464" r:id="rId39"/>
    <p:sldId id="465" r:id="rId40"/>
    <p:sldId id="466" r:id="rId41"/>
    <p:sldId id="467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99"/>
    <a:srgbClr val="56A91F"/>
    <a:srgbClr val="FBD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58" autoAdjust="0"/>
  </p:normalViewPr>
  <p:slideViewPr>
    <p:cSldViewPr>
      <p:cViewPr varScale="1">
        <p:scale>
          <a:sx n="29" d="100"/>
          <a:sy n="29" d="100"/>
        </p:scale>
        <p:origin x="1068" y="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6"/>
    </p:cViewPr>
  </p:sorterViewPr>
  <p:notesViewPr>
    <p:cSldViewPr>
      <p:cViewPr varScale="1">
        <p:scale>
          <a:sx n="65" d="100"/>
          <a:sy n="65" d="100"/>
        </p:scale>
        <p:origin x="-315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A43E-A670-4E49-B866-A858CC240573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8AB5-63B1-40C1-BEA7-DBEADA5A3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67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7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3CCB-6861-BF8A-282A-620306E10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6EA92F-CC76-29B1-81A3-C950C571C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61CCDF-DB7C-783D-4CF0-298DF8897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89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61A7-E750-169C-C261-CF0C36D4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249086-0A84-BBF2-AF65-0A5906FED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40C34F-A185-B4DE-C4EE-56BDB6009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1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C7325-82B6-CC0A-9A11-93B443D6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D19C07-E480-A122-D7EF-427DB1BAA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4E9A32-2A3A-F43C-AC7F-9416A039F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28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593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C3003-9524-B11D-6E77-DE64C3E0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12B6B8-3B08-0283-661F-8E4A73B20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D72E85-86E1-C920-4FDA-03898FD29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72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E4024-066C-4481-D332-7B31CB68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548BDC-A9AC-049D-A020-41D7E0B34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17A871-EB4E-85CB-E495-9720AD21F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474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EA1CB-E878-D478-684A-276CFC1DC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677AEB-D9C3-A71B-2820-91BC8764E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017B5D-1125-5CF8-F191-31658D888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569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EA1CB-E878-D478-684A-276CFC1DC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677AEB-D9C3-A71B-2820-91BC8764E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017B5D-1125-5CF8-F191-31658D888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56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60C8-F32C-4039-05D3-7AA5FE4C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915944-09B2-0352-98AA-7B4C1739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2C890D-5BF2-4D90-2733-6F6C634DE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592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60C8-F32C-4039-05D3-7AA5FE4C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915944-09B2-0352-98AA-7B4C1739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2C890D-5BF2-4D90-2733-6F6C634DE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592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60C8-F32C-4039-05D3-7AA5FE4C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915944-09B2-0352-98AA-7B4C1739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2C890D-5BF2-4D90-2733-6F6C634DE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59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3CCB-6861-BF8A-282A-620306E10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6EA92F-CC76-29B1-81A3-C950C571C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61CCDF-DB7C-783D-4CF0-298DF8897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898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60C8-F32C-4039-05D3-7AA5FE4C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915944-09B2-0352-98AA-7B4C1739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2C890D-5BF2-4D90-2733-6F6C634DE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592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138C-8503-D1EF-8D73-FC82A246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48405D-3D8F-8DB6-5ABB-50D599788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EE6792-1A0B-D9F9-A539-856E13824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41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4584-DDFC-B07D-1E1C-3C56BE9B7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4A39CE-D7A1-043F-7B25-63A4C7A74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A977F0-C2B8-5D3C-0B36-2E910E8A9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99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76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12512-9216-6AB5-3783-AF15B9225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BABB86-E928-1881-DBE3-85FC9BDC1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B4F9B4-DC18-9728-390B-5EFF9BE4D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152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BED0-1D46-232D-A71E-97F534B6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54240C-FCA2-3421-149A-25A072C0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7C29BFB-CEB6-990B-040A-D3E7E7D22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792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81A-910C-5A67-C03E-E4E1C586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7400F5-F4B7-15FF-F2B4-C7D9E4E84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D2ABD-99B6-C0BF-88B9-098D37DE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81A-910C-5A67-C03E-E4E1C586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7400F5-F4B7-15FF-F2B4-C7D9E4E84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D2ABD-99B6-C0BF-88B9-098D37DE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81A-910C-5A67-C03E-E4E1C586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7400F5-F4B7-15FF-F2B4-C7D9E4E84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D2ABD-99B6-C0BF-88B9-098D37DE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81A-910C-5A67-C03E-E4E1C586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7400F5-F4B7-15FF-F2B4-C7D9E4E84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D2ABD-99B6-C0BF-88B9-098D37DE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21004-CDEA-8168-3827-ABE8C21A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3F6AF6-EDF4-D9FA-FC18-D8FD3FEAC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1E5B64-84BF-A8BB-49FB-530540268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610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46BE-52A2-A01A-7E2A-74E7DBE4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6CC5D1-AB3C-137D-8101-C2D4FEF47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368801-4EB3-29D2-3D29-6CA14211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74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46BE-52A2-A01A-7E2A-74E7DBE4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6CC5D1-AB3C-137D-8101-C2D4FEF47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368801-4EB3-29D2-3D29-6CA14211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74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46BE-52A2-A01A-7E2A-74E7DBE4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6CC5D1-AB3C-137D-8101-C2D4FEF47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368801-4EB3-29D2-3D29-6CA14211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7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1814-94B6-AFFC-1595-7B3E4AB8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20DA5A-36AA-BF19-212D-A9D98E3C9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F07BA1-3CBE-4B69-B94F-D3148780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734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21004-CDEA-8168-3827-ABE8C21A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3F6AF6-EDF4-D9FA-FC18-D8FD3FEAC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1E5B64-84BF-A8BB-49FB-530540268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610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81A-910C-5A67-C03E-E4E1C586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7400F5-F4B7-15FF-F2B4-C7D9E4E84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D2ABD-99B6-C0BF-88B9-098D37DE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6BD2-D071-02E1-C72F-4679131F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4CEC1D-27C6-9A2D-0938-EB71728E8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A49380-7D9E-05CE-15DD-935DFB406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72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AE96D-94FE-316E-B8C4-6219250B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35314B-80FF-950F-0E91-E3F82820A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3EB4FB-B6C5-E08B-7084-2512662BA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28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20FA3-1569-E0C3-51CD-175158A77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48EDAC-10F7-DC88-7143-2736A3269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A442B3-167F-B769-634B-5FDE9488E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19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A173-4859-B0C1-7B37-C186D1E4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71E327C-6A70-6FD8-07D6-B497FD067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D3DFBA-40C8-05B5-47BA-044FD3217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22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1814-94B6-AFFC-1595-7B3E4AB8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20DA5A-36AA-BF19-212D-A9D98E3C9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F07BA1-3CBE-4B69-B94F-D3148780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7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2298701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1" y="1778000"/>
            <a:ext cx="21005801" cy="101600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15300325" y="7048501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990598" y="1130300"/>
            <a:ext cx="1720214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8" indent="-390768" algn="ctr">
              <a:spcBef>
                <a:spcPts val="0"/>
              </a:spcBef>
              <a:defRPr sz="3200" i="1"/>
            </a:lvl2pPr>
            <a:lvl3pPr marL="1660768" indent="-390768" algn="ctr">
              <a:spcBef>
                <a:spcPts val="0"/>
              </a:spcBef>
              <a:defRPr sz="3200" i="1"/>
            </a:lvl3pPr>
            <a:lvl4pPr marL="2295768" indent="-390768" algn="ctr">
              <a:spcBef>
                <a:spcPts val="0"/>
              </a:spcBef>
              <a:defRPr sz="3200" i="1"/>
            </a:lvl4pPr>
            <a:lvl5pPr marL="2930768" indent="-390768" algn="ctr">
              <a:spcBef>
                <a:spcPts val="0"/>
              </a:spcBef>
              <a:defRPr sz="3200" i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“여기에 인용을 입력하십시오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54140"/>
            <a:ext cx="19621500" cy="87111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3125966" y="-393700"/>
            <a:ext cx="18135605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635002" y="9512301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35002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4533901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03523" y="13266713"/>
            <a:ext cx="564257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12827001" y="952501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1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689102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작은 라이브 비디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76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689102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큰 라이브 비디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85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689102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1689101" y="355600"/>
            <a:ext cx="2100580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1" y="3149600"/>
            <a:ext cx="21005801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03523" y="13081001"/>
            <a:ext cx="56425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5.jpg"/><Relationship Id="rId5" Type="http://schemas.openxmlformats.org/officeDocument/2006/relationships/image" Target="../media/image19.jpg"/><Relationship Id="rId10" Type="http://schemas.openxmlformats.org/officeDocument/2006/relationships/image" Target="../media/image23.jp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9.jpg"/><Relationship Id="rId3" Type="http://schemas.openxmlformats.org/officeDocument/2006/relationships/image" Target="../media/image25.jpeg"/><Relationship Id="rId21" Type="http://schemas.openxmlformats.org/officeDocument/2006/relationships/image" Target="../media/image22.jp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24.jpg"/><Relationship Id="rId5" Type="http://schemas.openxmlformats.org/officeDocument/2006/relationships/image" Target="../media/image27.jpeg"/><Relationship Id="rId15" Type="http://schemas.openxmlformats.org/officeDocument/2006/relationships/image" Target="../media/image17.jpg"/><Relationship Id="rId23" Type="http://schemas.openxmlformats.org/officeDocument/2006/relationships/image" Target="../media/image5.jpg"/><Relationship Id="rId10" Type="http://schemas.openxmlformats.org/officeDocument/2006/relationships/image" Target="../media/image32.jpeg"/><Relationship Id="rId19" Type="http://schemas.openxmlformats.org/officeDocument/2006/relationships/image" Target="../media/image20.jp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g"/><Relationship Id="rId2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책 소개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6359352" y="4268798"/>
            <a:ext cx="3384376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당일치기로 </a:t>
            </a:r>
            <a:endParaRPr lang="en-US" altLang="ko-KR"/>
          </a:p>
          <a:p>
            <a:r>
              <a:rPr lang="ko-KR" altLang="en-US"/>
              <a:t>가보고 싶구나 </a:t>
            </a:r>
            <a:endParaRPr lang="en-US" altLang="ko-KR"/>
          </a:p>
          <a:p>
            <a:r>
              <a:rPr lang="ko-KR" altLang="en-US"/>
              <a:t>천국에</a:t>
            </a:r>
            <a:endParaRPr lang="en-US" altLang="ko-K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90966" y="2897560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사랑인 줄 알았는데 부정맥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6" y="4193704"/>
            <a:ext cx="4848225" cy="74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4640272" y="8186177"/>
            <a:ext cx="4304778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물 온도 괜찮냐고</a:t>
            </a:r>
            <a:endParaRPr lang="en-US" altLang="ko-KR"/>
          </a:p>
          <a:p>
            <a:r>
              <a:rPr lang="ko-KR" altLang="en-US"/>
              <a:t>자꾸 묻지마라</a:t>
            </a:r>
            <a:endParaRPr lang="en-US" altLang="ko-KR"/>
          </a:p>
          <a:p>
            <a:r>
              <a:rPr lang="ko-KR" altLang="en-US"/>
              <a:t>나는 무사하다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0031761" y="8186178"/>
            <a:ext cx="4304778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두 사람의 연애담</a:t>
            </a:r>
            <a:endParaRPr lang="en-US" altLang="ko-KR"/>
          </a:p>
          <a:p>
            <a:r>
              <a:rPr lang="ko-KR" altLang="en-US"/>
              <a:t>처음 들은</a:t>
            </a:r>
            <a:endParaRPr lang="en-US" altLang="ko-KR"/>
          </a:p>
          <a:p>
            <a:r>
              <a:rPr lang="ko-KR" altLang="en-US"/>
              <a:t>장례식 날 밤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9248784" y="8186176"/>
            <a:ext cx="4608512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연세가 많으셔서요</a:t>
            </a:r>
            <a:endParaRPr lang="en-US" altLang="ko-KR"/>
          </a:p>
          <a:p>
            <a:r>
              <a:rPr lang="ko-KR" altLang="en-US"/>
              <a:t>그게 병명이냐</a:t>
            </a:r>
            <a:endParaRPr lang="en-US" altLang="ko-KR"/>
          </a:p>
          <a:p>
            <a:r>
              <a:rPr lang="ko-KR" altLang="en-US"/>
              <a:t>시골 의사여</a:t>
            </a:r>
            <a:endParaRPr lang="en-US" altLang="ko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6359352" y="8220196"/>
            <a:ext cx="3384376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이봐</a:t>
            </a:r>
            <a:r>
              <a:rPr lang="en-US" altLang="ko-KR"/>
              <a:t>, </a:t>
            </a:r>
            <a:r>
              <a:rPr lang="ko-KR" altLang="en-US"/>
              <a:t>할멈</a:t>
            </a:r>
            <a:endParaRPr lang="en-US" altLang="ko-KR"/>
          </a:p>
          <a:p>
            <a:r>
              <a:rPr lang="ko-KR" altLang="en-US"/>
              <a:t>입고 있는 팬티</a:t>
            </a:r>
            <a:endParaRPr lang="en-US" altLang="ko-KR"/>
          </a:p>
          <a:p>
            <a:r>
              <a:rPr lang="ko-KR" altLang="en-US"/>
              <a:t>내 것일세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0031761" y="4268798"/>
            <a:ext cx="3384376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심각한 건</a:t>
            </a:r>
            <a:endParaRPr lang="en-US" altLang="ko-KR"/>
          </a:p>
          <a:p>
            <a:r>
              <a:rPr lang="ko-KR" altLang="en-US"/>
              <a:t>정보 유출보다</a:t>
            </a:r>
            <a:endParaRPr lang="en-US" altLang="ko-KR"/>
          </a:p>
          <a:p>
            <a:r>
              <a:rPr lang="ko-KR" altLang="en-US"/>
              <a:t>오줌 유출</a:t>
            </a:r>
            <a:endParaRPr lang="en-US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3920192" y="4249498"/>
            <a:ext cx="3384376" cy="3452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홀딱 반했던</a:t>
            </a:r>
            <a:endParaRPr lang="en-US" altLang="ko-KR"/>
          </a:p>
          <a:p>
            <a:r>
              <a:rPr lang="ko-KR" altLang="en-US"/>
              <a:t>보조개도</a:t>
            </a:r>
            <a:endParaRPr lang="en-US" altLang="ko-KR"/>
          </a:p>
          <a:p>
            <a:r>
              <a:rPr lang="ko-KR" altLang="en-US"/>
              <a:t>지금은 주름 속</a:t>
            </a:r>
            <a:endParaRPr lang="en-US" altLang="ko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98184" y="12114584"/>
            <a:ext cx="23225862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운문문학 중 하이쿠는 조금 진지한 분위기</a:t>
            </a:r>
            <a:r>
              <a:rPr lang="en-US" altLang="ko-KR"/>
              <a:t>/ </a:t>
            </a:r>
            <a:r>
              <a:rPr lang="ko-KR" altLang="en-US"/>
              <a:t>센류는 일상생활의 풍자</a:t>
            </a:r>
            <a:r>
              <a:rPr lang="en-US" altLang="ko-KR"/>
              <a:t>, </a:t>
            </a:r>
            <a:r>
              <a:rPr lang="ko-KR" altLang="en-US"/>
              <a:t>신세 한탄 등 풍속적인 분위기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37356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CA4A-B147-4242-438C-E23C38BB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04590B-76F9-A9CE-9527-EFBFB7B721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D6B8D-DC5D-B0AC-93CF-5E10D40E7F8B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8D658-07A2-B7AD-AA6B-0E0FAA44E68F}"/>
              </a:ext>
            </a:extLst>
          </p:cNvPr>
          <p:cNvSpPr txBox="1"/>
          <p:nvPr/>
        </p:nvSpPr>
        <p:spPr>
          <a:xfrm>
            <a:off x="1102768" y="4409728"/>
            <a:ext cx="18578064" cy="6196572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 </a:t>
            </a:r>
            <a:r>
              <a:rPr lang="ko-KR" altLang="en-US" dirty="0"/>
              <a:t>강력한 카리스마와 매력으로 강렬히 다가가는 도화</a:t>
            </a:r>
            <a:r>
              <a:rPr lang="en-US" altLang="ko-KR" dirty="0"/>
              <a:t>: </a:t>
            </a:r>
            <a:r>
              <a:rPr lang="ko-KR" altLang="en-US" dirty="0" err="1"/>
              <a:t>임임병존</a:t>
            </a:r>
            <a:r>
              <a:rPr lang="en-US" altLang="ko-KR" dirty="0"/>
              <a:t>(ex. </a:t>
            </a:r>
            <a:r>
              <a:rPr lang="ko-KR" altLang="en-US" dirty="0"/>
              <a:t>싸이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저를 사랑해주세요</a:t>
            </a:r>
            <a:r>
              <a:rPr lang="en-US" altLang="ko-KR" dirty="0"/>
              <a:t>, </a:t>
            </a:r>
            <a:r>
              <a:rPr lang="ko-KR" altLang="en-US" dirty="0"/>
              <a:t>라고 속삭이는 듯 보호본능을 유발하며 마음을 사로잡는 계수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양수인 임수는 스케일이 크고 거침없음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음수인 계수는 세상 모든 것에 스며들 수 있을 만큼 유연함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자신의 존재를 잘 드러내지 않고</a:t>
            </a:r>
            <a:r>
              <a:rPr lang="en-US" altLang="ko-KR" dirty="0"/>
              <a:t>, </a:t>
            </a:r>
            <a:r>
              <a:rPr lang="ko-KR" altLang="en-US" dirty="0"/>
              <a:t>천천히 영향력을 </a:t>
            </a:r>
            <a:r>
              <a:rPr lang="ko-KR" altLang="en-US" dirty="0" err="1"/>
              <a:t>넓혀나감</a:t>
            </a:r>
            <a:r>
              <a:rPr lang="en-US" altLang="ko-KR" dirty="0"/>
              <a:t>(Feat: </a:t>
            </a:r>
            <a:r>
              <a:rPr lang="ko-KR" altLang="en-US" dirty="0"/>
              <a:t>조직원과의 관계</a:t>
            </a:r>
            <a:r>
              <a:rPr lang="en-US" altLang="ko-KR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4BC0D-8CA5-B1DB-753B-DDCB7372118E}"/>
              </a:ext>
            </a:extLst>
          </p:cNvPr>
          <p:cNvSpPr txBox="1"/>
          <p:nvPr/>
        </p:nvSpPr>
        <p:spPr>
          <a:xfrm>
            <a:off x="2686944" y="268153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VS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F0C9D1-82C9-C739-48E3-01E97014F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6" y="2290166"/>
            <a:ext cx="1120128" cy="109345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8398C3-7D69-A0DE-071F-6BBC2A395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72" y="2342784"/>
            <a:ext cx="1074775" cy="10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619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7C4CD-A79D-A7B9-DDD6-1FFCDE15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B49F71C-68E6-CBCC-D9C1-EDAF078F1D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61119D-69B2-8AB0-573E-84B5AF20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16" y="1745432"/>
            <a:ext cx="20843124" cy="9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10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707B4-067E-4D9A-FCF9-36CCA537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13E4D22-F83B-A743-DBF2-0AF1FD92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67" y="2681536"/>
            <a:ext cx="18461585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51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초명의 사주명리"/>
          <p:cNvSpPr txBox="1">
            <a:spLocks noGrp="1"/>
          </p:cNvSpPr>
          <p:nvPr>
            <p:ph type="ctrTitle"/>
          </p:nvPr>
        </p:nvSpPr>
        <p:spPr>
          <a:xfrm>
            <a:off x="1778000" y="4766464"/>
            <a:ext cx="20828000" cy="258020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마켓 산스 Bold"/>
                <a:ea typeface="G마켓 산스 Bold"/>
                <a:cs typeface="G마켓 산스 Bold"/>
                <a:sym typeface="G마켓 산스 Bold"/>
              </a:defRPr>
            </a:lvl1pPr>
          </a:lstStyle>
          <a:p>
            <a:r>
              <a:rPr lang="ko-KR" altLang="en-US" sz="9600" dirty="0" err="1">
                <a:solidFill>
                  <a:schemeClr val="bg1">
                    <a:lumMod val="95000"/>
                  </a:schemeClr>
                </a:solidFill>
              </a:rPr>
              <a:t>초명</a:t>
            </a:r>
            <a:r>
              <a:rPr lang="ko-KR" altLang="en-US" sz="9600" dirty="0">
                <a:solidFill>
                  <a:schemeClr val="bg1">
                    <a:lumMod val="95000"/>
                  </a:schemeClr>
                </a:solidFill>
              </a:rPr>
              <a:t> 명리 </a:t>
            </a:r>
            <a:r>
              <a:rPr lang="en-US" altLang="ko-KR" sz="9600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ko-KR" altLang="en-US" sz="9600" dirty="0">
                <a:solidFill>
                  <a:schemeClr val="bg1">
                    <a:lumMod val="95000"/>
                  </a:schemeClr>
                </a:solidFill>
              </a:rPr>
              <a:t>강 </a:t>
            </a:r>
            <a:endParaRPr sz="9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8" name="제1강. 오리엔테이션 - 사주를 공부한다는 것"/>
          <p:cNvSpPr txBox="1"/>
          <p:nvPr/>
        </p:nvSpPr>
        <p:spPr>
          <a:xfrm>
            <a:off x="8089137" y="7453372"/>
            <a:ext cx="820577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solidFill>
                  <a:srgbClr val="6B6B6B"/>
                </a:solidFill>
                <a:latin typeface="마루 부리OTF 굵은"/>
                <a:ea typeface="마루 부리OTF 굵은"/>
                <a:cs typeface="마루 부리OTF 굵은"/>
                <a:sym typeface="마루 부리OTF 굵은"/>
              </a:defRPr>
            </a:lvl1pPr>
          </a:lstStyle>
          <a:p>
            <a:r>
              <a:rPr lang="ko-KR" altLang="en-US" b="1" dirty="0">
                <a:solidFill>
                  <a:schemeClr val="bg1"/>
                </a:solidFill>
              </a:rPr>
              <a:t>지지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나를 세우는 현실의 터전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2046190" y="13081001"/>
            <a:ext cx="27892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0934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1EBE8-2FAB-886F-13C1-9D8DE2F1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215F234-4B9F-C9EA-B196-771724236284}"/>
              </a:ext>
            </a:extLst>
          </p:cNvPr>
          <p:cNvSpPr/>
          <p:nvPr/>
        </p:nvSpPr>
        <p:spPr>
          <a:xfrm>
            <a:off x="1606824" y="2954264"/>
            <a:ext cx="9087312" cy="9160320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F603AF-7C6A-DFA7-58BF-DD5F9F454A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5D820-39AC-AE1F-107F-C9FEFA1E82CF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5BB18E-2067-9D8A-DD96-05A58D51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54" y="8239129"/>
            <a:ext cx="1288431" cy="12315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D6DBC6-955A-EF9F-E224-83C68DFA6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73" y="2625685"/>
            <a:ext cx="1454808" cy="14387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674246C-1AFA-553E-439B-EAAC6938D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52" y="10036057"/>
            <a:ext cx="1741020" cy="174994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868B838-BF3A-8954-32E2-C7AD1CEE2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12" y="3977680"/>
            <a:ext cx="1253051" cy="120776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18B9C39-98DF-E7F2-E3B2-4E0A1AC8A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52" y="11114497"/>
            <a:ext cx="1353601" cy="12906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EE23627-7425-E018-6D30-83A7ACCF63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69" y="5980962"/>
            <a:ext cx="1333015" cy="123159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E60DD93-D2AA-B952-E60B-654D7F492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7" y="7675329"/>
            <a:ext cx="1824266" cy="183829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35A53-4AF5-D2CD-11BD-456C73F3A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92" y="3977680"/>
            <a:ext cx="1333014" cy="121582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2417C76-F60A-FD5F-8A44-DB33810437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4" y="5812258"/>
            <a:ext cx="1253051" cy="122321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06C1CC6-F50B-E7FA-D8D9-F0BD469234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35" y="10398526"/>
            <a:ext cx="1353602" cy="13612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5F2FA4-37FC-5043-14E9-1D25366F5364}"/>
              </a:ext>
            </a:extLst>
          </p:cNvPr>
          <p:cNvSpPr txBox="1"/>
          <p:nvPr/>
        </p:nvSpPr>
        <p:spPr>
          <a:xfrm>
            <a:off x="11399912" y="2957647"/>
            <a:ext cx="12961440" cy="75687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 </a:t>
            </a:r>
            <a:r>
              <a:rPr lang="ko-KR" altLang="en-US" dirty="0"/>
              <a:t>간지</a:t>
            </a:r>
            <a:r>
              <a:rPr lang="en-US" altLang="ko-KR" dirty="0"/>
              <a:t>: </a:t>
            </a:r>
            <a:r>
              <a:rPr lang="ko-KR" altLang="en-US" dirty="0"/>
              <a:t>자연의 순환체계</a:t>
            </a:r>
            <a:r>
              <a:rPr lang="en-US" altLang="ko-KR" dirty="0"/>
              <a:t>(1</a:t>
            </a:r>
            <a:r>
              <a:rPr lang="ko-KR" altLang="en-US" dirty="0"/>
              <a:t>년의 시간단위</a:t>
            </a:r>
            <a:r>
              <a:rPr lang="en-US" altLang="ko-KR" dirty="0"/>
              <a:t>)</a:t>
            </a:r>
            <a:r>
              <a:rPr lang="ko-KR" altLang="en-US" dirty="0"/>
              <a:t>를 문자로 표현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목화토금수</a:t>
            </a:r>
            <a:r>
              <a:rPr lang="en-US" altLang="ko-KR" dirty="0"/>
              <a:t>(</a:t>
            </a:r>
            <a:r>
              <a:rPr lang="ko-KR" altLang="en-US" dirty="0"/>
              <a:t>봄</a:t>
            </a:r>
            <a:r>
              <a:rPr lang="en-US" altLang="ko-KR" dirty="0"/>
              <a:t>, </a:t>
            </a:r>
            <a:r>
              <a:rPr lang="ko-KR" altLang="en-US" dirty="0"/>
              <a:t>여름</a:t>
            </a:r>
            <a:r>
              <a:rPr lang="en-US" altLang="ko-KR" dirty="0"/>
              <a:t>, </a:t>
            </a:r>
            <a:r>
              <a:rPr lang="ko-KR" altLang="en-US" dirty="0"/>
              <a:t>가을</a:t>
            </a:r>
            <a:r>
              <a:rPr lang="en-US" altLang="ko-KR" dirty="0"/>
              <a:t>, </a:t>
            </a:r>
            <a:r>
              <a:rPr lang="ko-KR" altLang="en-US" dirty="0"/>
              <a:t>겨울</a:t>
            </a:r>
            <a:r>
              <a:rPr lang="en-US" altLang="ko-KR" dirty="0"/>
              <a:t>/ </a:t>
            </a:r>
            <a:r>
              <a:rPr lang="ko-KR" altLang="en-US" dirty="0"/>
              <a:t>사계절</a:t>
            </a:r>
            <a:r>
              <a:rPr lang="en-US" altLang="ko-KR" dirty="0"/>
              <a:t>)/ </a:t>
            </a:r>
            <a:r>
              <a:rPr lang="ko-KR" altLang="en-US" dirty="0"/>
              <a:t>운동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갑목</a:t>
            </a:r>
            <a:r>
              <a:rPr lang="en-US" altLang="ko-KR" dirty="0"/>
              <a:t>: </a:t>
            </a:r>
            <a:r>
              <a:rPr lang="ko-KR" altLang="en-US" dirty="0" err="1"/>
              <a:t>양목</a:t>
            </a:r>
            <a:r>
              <a:rPr lang="en-US" altLang="ko-KR" dirty="0"/>
              <a:t>/ </a:t>
            </a:r>
            <a:r>
              <a:rPr lang="ko-KR" altLang="en-US" dirty="0" err="1"/>
              <a:t>을목</a:t>
            </a:r>
            <a:r>
              <a:rPr lang="en-US" altLang="ko-KR"/>
              <a:t>: </a:t>
            </a:r>
            <a:r>
              <a:rPr lang="ko-KR" altLang="en-US"/>
              <a:t>음목</a:t>
            </a:r>
            <a:r>
              <a:rPr lang="en-US" altLang="ko-KR"/>
              <a:t>/ </a:t>
            </a:r>
            <a:r>
              <a:rPr lang="ko-KR" altLang="en-US" dirty="0"/>
              <a:t>병화</a:t>
            </a:r>
            <a:r>
              <a:rPr lang="en-US" altLang="ko-KR" dirty="0"/>
              <a:t>: </a:t>
            </a:r>
            <a:r>
              <a:rPr lang="ko-KR" altLang="en-US" dirty="0"/>
              <a:t>양화</a:t>
            </a:r>
            <a:r>
              <a:rPr lang="en-US" altLang="ko-KR" dirty="0"/>
              <a:t>/ </a:t>
            </a:r>
            <a:r>
              <a:rPr lang="ko-KR" altLang="en-US" dirty="0"/>
              <a:t>정화</a:t>
            </a:r>
            <a:r>
              <a:rPr lang="en-US" altLang="ko-KR" dirty="0"/>
              <a:t>: </a:t>
            </a:r>
            <a:r>
              <a:rPr lang="ko-KR" altLang="en-US" dirty="0"/>
              <a:t>음화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갑을병정무</a:t>
            </a:r>
            <a:r>
              <a:rPr lang="en-US" altLang="ko-KR" dirty="0"/>
              <a:t>: </a:t>
            </a:r>
            <a:r>
              <a:rPr lang="ko-KR" altLang="en-US" dirty="0"/>
              <a:t>양 </a:t>
            </a:r>
            <a:r>
              <a:rPr lang="en-US" altLang="ko-KR" dirty="0"/>
              <a:t>/ </a:t>
            </a:r>
            <a:r>
              <a:rPr lang="ko-KR" altLang="en-US" dirty="0" err="1"/>
              <a:t>기경신임계</a:t>
            </a:r>
            <a:r>
              <a:rPr lang="en-US" altLang="ko-KR" dirty="0"/>
              <a:t>:</a:t>
            </a:r>
            <a:r>
              <a:rPr lang="ko-KR" altLang="en-US" dirty="0"/>
              <a:t> 음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각각 봄</a:t>
            </a:r>
            <a:r>
              <a:rPr lang="en-US" altLang="ko-KR" dirty="0"/>
              <a:t>, </a:t>
            </a:r>
            <a:r>
              <a:rPr lang="ko-KR" altLang="en-US" dirty="0"/>
              <a:t>여름</a:t>
            </a:r>
            <a:r>
              <a:rPr lang="en-US" altLang="ko-KR" dirty="0"/>
              <a:t>, </a:t>
            </a:r>
            <a:r>
              <a:rPr lang="ko-KR" altLang="en-US" dirty="0"/>
              <a:t>가을</a:t>
            </a:r>
            <a:r>
              <a:rPr lang="en-US" altLang="ko-KR" dirty="0"/>
              <a:t>, </a:t>
            </a:r>
            <a:r>
              <a:rPr lang="ko-KR" altLang="en-US" dirty="0"/>
              <a:t>겨울에 해당하는 간지는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고대의 사행체계</a:t>
            </a:r>
            <a:r>
              <a:rPr lang="en-US" altLang="ko-KR" dirty="0"/>
              <a:t>(</a:t>
            </a:r>
            <a:r>
              <a:rPr lang="ko-KR" altLang="en-US" dirty="0"/>
              <a:t>양</a:t>
            </a:r>
            <a:r>
              <a:rPr lang="en-US" altLang="ko-KR" dirty="0"/>
              <a:t>-&gt; </a:t>
            </a:r>
            <a:r>
              <a:rPr lang="ko-KR" altLang="en-US" dirty="0"/>
              <a:t>음</a:t>
            </a:r>
            <a:r>
              <a:rPr lang="en-US" altLang="ko-KR" dirty="0"/>
              <a:t>/ </a:t>
            </a:r>
            <a:r>
              <a:rPr lang="ko-KR" altLang="en-US" dirty="0"/>
              <a:t>금화교역</a:t>
            </a:r>
            <a:r>
              <a:rPr lang="en-US" altLang="ko-KR" dirty="0"/>
              <a:t>/ </a:t>
            </a:r>
            <a:r>
              <a:rPr lang="ko-KR" altLang="en-US" dirty="0"/>
              <a:t>토의 역할</a:t>
            </a:r>
            <a:r>
              <a:rPr lang="en-US" altLang="ko-KR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7A844-FE9A-4C94-A5BE-FECD3F2E6AAA}"/>
              </a:ext>
            </a:extLst>
          </p:cNvPr>
          <p:cNvSpPr txBox="1"/>
          <p:nvPr/>
        </p:nvSpPr>
        <p:spPr>
          <a:xfrm>
            <a:off x="5495256" y="3274680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갑목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9C20D-6B30-2A2F-FF8A-CFD8E2706EB8}"/>
              </a:ext>
            </a:extLst>
          </p:cNvPr>
          <p:cNvSpPr txBox="1"/>
          <p:nvPr/>
        </p:nvSpPr>
        <p:spPr>
          <a:xfrm>
            <a:off x="8503853" y="442534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을</a:t>
            </a:r>
            <a:r>
              <a:rPr kumimoji="0" lang="ko-KR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313913-5E6F-2D25-1BFC-EB44DB7ED69D}"/>
              </a:ext>
            </a:extLst>
          </p:cNvPr>
          <p:cNvSpPr txBox="1"/>
          <p:nvPr/>
        </p:nvSpPr>
        <p:spPr>
          <a:xfrm>
            <a:off x="9793169" y="6454643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병화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7659-B3CE-28AD-C9F7-A807A92E1D9E}"/>
              </a:ext>
            </a:extLst>
          </p:cNvPr>
          <p:cNvSpPr txBox="1"/>
          <p:nvPr/>
        </p:nvSpPr>
        <p:spPr>
          <a:xfrm>
            <a:off x="9772583" y="8772459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정화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138119-A433-50E7-AD49-A07713E487DA}"/>
              </a:ext>
            </a:extLst>
          </p:cNvPr>
          <p:cNvSpPr txBox="1"/>
          <p:nvPr/>
        </p:nvSpPr>
        <p:spPr>
          <a:xfrm>
            <a:off x="7974535" y="11017845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무토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22AE7-2803-BF77-3EAF-6A85BE5AE687}"/>
              </a:ext>
            </a:extLst>
          </p:cNvPr>
          <p:cNvSpPr txBox="1"/>
          <p:nvPr/>
        </p:nvSpPr>
        <p:spPr>
          <a:xfrm>
            <a:off x="5362151" y="11562188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기토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1B567-7A8D-C473-9A71-4C2B73DCE129}"/>
              </a:ext>
            </a:extLst>
          </p:cNvPr>
          <p:cNvSpPr txBox="1"/>
          <p:nvPr/>
        </p:nvSpPr>
        <p:spPr>
          <a:xfrm>
            <a:off x="2865161" y="10691504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경금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4B9ED4-01C5-38A1-A0AE-6B260FDBF0AE}"/>
              </a:ext>
            </a:extLst>
          </p:cNvPr>
          <p:cNvSpPr txBox="1"/>
          <p:nvPr/>
        </p:nvSpPr>
        <p:spPr>
          <a:xfrm>
            <a:off x="1189327" y="841802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신금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DCA578-F970-4F4E-7332-F291EF53F72F}"/>
              </a:ext>
            </a:extLst>
          </p:cNvPr>
          <p:cNvSpPr txBox="1"/>
          <p:nvPr/>
        </p:nvSpPr>
        <p:spPr>
          <a:xfrm>
            <a:off x="1180229" y="6267315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임수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B5A38B-F16C-2083-D3A2-2DAC7589409F}"/>
              </a:ext>
            </a:extLst>
          </p:cNvPr>
          <p:cNvSpPr txBox="1"/>
          <p:nvPr/>
        </p:nvSpPr>
        <p:spPr>
          <a:xfrm>
            <a:off x="2632242" y="4495197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계수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72624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76395-B351-0638-05C6-166EDA444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30F466-46F8-B2A8-39C8-2DD82D9B0F37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천간에서 지지로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8C2BB8-F5BF-368C-2F09-DD644D242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841" y="9070584"/>
            <a:ext cx="1179057" cy="11501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341495F-13E5-A92E-72DA-7089F9D36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3" y="9082242"/>
            <a:ext cx="1240532" cy="1171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BC849E7-6A9D-DAE1-375C-5451D7EB4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920" y="9075164"/>
            <a:ext cx="1281520" cy="12057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7D33B99-9193-1583-F0E2-5D3A4313A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786" y="9082242"/>
            <a:ext cx="1079942" cy="11501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47121A1-0832-3C05-E6C9-86C068B7B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35" y="9108616"/>
            <a:ext cx="1122408" cy="11448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18D429E-96F3-04C3-117A-AF03D378F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29" y="9082242"/>
            <a:ext cx="1256568" cy="12124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9838D5A-6A3E-457F-E45A-754F80BCEC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99" y="9082242"/>
            <a:ext cx="1262403" cy="1171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EFCF649D-BFA1-AC6B-0B05-645E9541E7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9034031"/>
            <a:ext cx="1179057" cy="11886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F77E545-CDEC-9265-F3FE-59C8D78241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056" y="9092248"/>
            <a:ext cx="1240532" cy="11886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850EFD57-F7D2-F13F-CEFA-84DA65380D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64" y="9108616"/>
            <a:ext cx="1262403" cy="1186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D82E27DE-70D0-592E-00E0-69F34BFF94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254" y="9070584"/>
            <a:ext cx="1153037" cy="11618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88384627-53E5-2A52-A965-EA6EB0F68C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9144723"/>
            <a:ext cx="1197448" cy="1108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F2E949B4-DC4D-DBF0-A680-D67EFA01BA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40" y="4397685"/>
            <a:ext cx="1288431" cy="118610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DE56D118-7799-0E47-0D7A-290CE46846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5" y="4394164"/>
            <a:ext cx="1259391" cy="124544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8B1D290-A874-0C0E-560E-080CF59DD0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23" y="4376274"/>
            <a:ext cx="1353601" cy="13605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12954DD4-2CD2-D1E1-CBE4-6C0273D3EE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925" y="4392650"/>
            <a:ext cx="1253051" cy="120776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7A1381CB-749B-06D0-4409-15149A3FF5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45" y="7873262"/>
            <a:ext cx="858335" cy="855493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B63ACC6-A95D-6F8D-4463-F3441FEA81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93" y="4397685"/>
            <a:ext cx="1288431" cy="1190398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931EE92F-4326-1515-DD34-4DBF21E904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40" y="4380413"/>
            <a:ext cx="1353601" cy="13640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4553848F-5A5A-04E6-E725-60D35E31B5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49" y="4376274"/>
            <a:ext cx="1350296" cy="123158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B0595C96-DB0F-6EC9-A460-B3DB22F222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765" y="4377193"/>
            <a:ext cx="1253051" cy="122321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FF4C9F4-FDC7-A180-3BDA-E4FA9183A8EC}"/>
              </a:ext>
            </a:extLst>
          </p:cNvPr>
          <p:cNvSpPr txBox="1"/>
          <p:nvPr/>
        </p:nvSpPr>
        <p:spPr>
          <a:xfrm>
            <a:off x="1906833" y="516387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갑목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67372AB-1703-F516-321F-F7F7BD27184A}"/>
              </a:ext>
            </a:extLst>
          </p:cNvPr>
          <p:cNvSpPr txBox="1"/>
          <p:nvPr/>
        </p:nvSpPr>
        <p:spPr>
          <a:xfrm>
            <a:off x="3558154" y="520371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을</a:t>
            </a:r>
            <a:r>
              <a:rPr kumimoji="0" lang="ko-KR" altLang="en-US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목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249C8D-C0F9-9200-83A6-31F14CDBE0AC}"/>
              </a:ext>
            </a:extLst>
          </p:cNvPr>
          <p:cNvSpPr txBox="1"/>
          <p:nvPr/>
        </p:nvSpPr>
        <p:spPr>
          <a:xfrm>
            <a:off x="7550878" y="511703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병화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D704F4-68E6-AA34-0672-77295504482B}"/>
              </a:ext>
            </a:extLst>
          </p:cNvPr>
          <p:cNvSpPr txBox="1"/>
          <p:nvPr/>
        </p:nvSpPr>
        <p:spPr>
          <a:xfrm>
            <a:off x="9055761" y="511703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정화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8113F1-45F3-9DA8-4997-19DFFE3A2730}"/>
              </a:ext>
            </a:extLst>
          </p:cNvPr>
          <p:cNvSpPr txBox="1"/>
          <p:nvPr/>
        </p:nvSpPr>
        <p:spPr>
          <a:xfrm>
            <a:off x="5252431" y="7558007"/>
            <a:ext cx="1353601" cy="129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800" dirty="0" err="1">
                <a:latin typeface="맑은 고딕" pitchFamily="50" charset="-127"/>
                <a:ea typeface="맑은 고딕" pitchFamily="50" charset="-127"/>
              </a:rPr>
              <a:t>무토</a:t>
            </a:r>
            <a:endParaRPr kumimoji="0" lang="ko-KR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D87E20-4649-FFB7-680A-E7A28E9AC2A6}"/>
              </a:ext>
            </a:extLst>
          </p:cNvPr>
          <p:cNvSpPr txBox="1"/>
          <p:nvPr/>
        </p:nvSpPr>
        <p:spPr>
          <a:xfrm>
            <a:off x="12957974" y="5215811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경금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A5039B-AC7F-FD7E-FDFF-3D33E84E978B}"/>
              </a:ext>
            </a:extLst>
          </p:cNvPr>
          <p:cNvSpPr txBox="1"/>
          <p:nvPr/>
        </p:nvSpPr>
        <p:spPr>
          <a:xfrm>
            <a:off x="14414926" y="5215811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신금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D15FCF-883C-17EA-35E9-0886C2B13B76}"/>
              </a:ext>
            </a:extLst>
          </p:cNvPr>
          <p:cNvSpPr txBox="1"/>
          <p:nvPr/>
        </p:nvSpPr>
        <p:spPr>
          <a:xfrm>
            <a:off x="18245985" y="516387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임수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86DC53-723A-5A59-AD04-F7CBC83D11DF}"/>
              </a:ext>
            </a:extLst>
          </p:cNvPr>
          <p:cNvSpPr txBox="1"/>
          <p:nvPr/>
        </p:nvSpPr>
        <p:spPr>
          <a:xfrm>
            <a:off x="19780296" y="5177973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계수</a:t>
            </a:r>
            <a:endParaRPr kumimoji="0" lang="ko-KR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88B06107-714F-E5B7-584D-3DE6A8512D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729" y="7961283"/>
            <a:ext cx="858335" cy="855493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D109D65E-3CB4-1736-6A0B-EC2FC96A4D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24" y="7851392"/>
            <a:ext cx="872406" cy="87736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71977732-C5B7-648B-06DE-B7C028A7B2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2" y="7817632"/>
            <a:ext cx="872406" cy="87736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5C6D3B1-637B-E750-2B55-7FC3CD4EBF6A}"/>
              </a:ext>
            </a:extLst>
          </p:cNvPr>
          <p:cNvSpPr txBox="1"/>
          <p:nvPr/>
        </p:nvSpPr>
        <p:spPr>
          <a:xfrm>
            <a:off x="16201181" y="7655959"/>
            <a:ext cx="1353601" cy="129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800" dirty="0" err="1">
                <a:latin typeface="맑은 고딕" pitchFamily="50" charset="-127"/>
                <a:ea typeface="맑은 고딕" pitchFamily="50" charset="-127"/>
              </a:rPr>
              <a:t>무토</a:t>
            </a:r>
            <a:endParaRPr kumimoji="0" lang="ko-KR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F62707-FE4E-2C9A-9BA8-34FE7633BF08}"/>
              </a:ext>
            </a:extLst>
          </p:cNvPr>
          <p:cNvSpPr txBox="1"/>
          <p:nvPr/>
        </p:nvSpPr>
        <p:spPr>
          <a:xfrm>
            <a:off x="11165951" y="7506072"/>
            <a:ext cx="1353601" cy="129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800" dirty="0" err="1">
                <a:latin typeface="맑은 고딕" pitchFamily="50" charset="-127"/>
                <a:ea typeface="맑은 고딕" pitchFamily="50" charset="-127"/>
              </a:rPr>
              <a:t>기토</a:t>
            </a:r>
            <a:endParaRPr kumimoji="0" lang="ko-KR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B68183-79AB-1EC1-1DBF-0EA5EB71F3B7}"/>
              </a:ext>
            </a:extLst>
          </p:cNvPr>
          <p:cNvSpPr txBox="1"/>
          <p:nvPr/>
        </p:nvSpPr>
        <p:spPr>
          <a:xfrm>
            <a:off x="21563064" y="7655959"/>
            <a:ext cx="1353601" cy="129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800" dirty="0" err="1">
                <a:latin typeface="맑은 고딕" pitchFamily="50" charset="-127"/>
                <a:ea typeface="맑은 고딕" pitchFamily="50" charset="-127"/>
              </a:rPr>
              <a:t>기토</a:t>
            </a:r>
            <a:endParaRPr kumimoji="0" lang="ko-KR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57BC04-D54D-C0FD-AFE8-99ED5E0866F1}"/>
              </a:ext>
            </a:extLst>
          </p:cNvPr>
          <p:cNvSpPr txBox="1"/>
          <p:nvPr/>
        </p:nvSpPr>
        <p:spPr>
          <a:xfrm>
            <a:off x="1385658" y="961945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>
                <a:latin typeface="맑은 고딕" pitchFamily="50" charset="-127"/>
                <a:ea typeface="맑은 고딕" pitchFamily="50" charset="-127"/>
              </a:rPr>
              <a:t>인</a:t>
            </a:r>
            <a:r>
              <a:rPr kumimoji="0" lang="ko-KR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목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F047C8-77E6-1277-2FF2-90E23F55E153}"/>
              </a:ext>
            </a:extLst>
          </p:cNvPr>
          <p:cNvSpPr txBox="1"/>
          <p:nvPr/>
        </p:nvSpPr>
        <p:spPr>
          <a:xfrm>
            <a:off x="2869944" y="962837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묘목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7FE922-16BD-042A-C27F-D5A31257366A}"/>
              </a:ext>
            </a:extLst>
          </p:cNvPr>
          <p:cNvSpPr txBox="1"/>
          <p:nvPr/>
        </p:nvSpPr>
        <p:spPr>
          <a:xfrm>
            <a:off x="6751041" y="961945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사화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3D4047B-9FCC-FF74-606A-6A3350DD10D0}"/>
              </a:ext>
            </a:extLst>
          </p:cNvPr>
          <p:cNvSpPr txBox="1"/>
          <p:nvPr/>
        </p:nvSpPr>
        <p:spPr>
          <a:xfrm>
            <a:off x="8396506" y="962837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오화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90DE93-9DD4-7AD7-FDDF-223D2C704D27}"/>
              </a:ext>
            </a:extLst>
          </p:cNvPr>
          <p:cNvSpPr txBox="1"/>
          <p:nvPr/>
        </p:nvSpPr>
        <p:spPr>
          <a:xfrm>
            <a:off x="10078652" y="958360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미토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716C6B-BC30-B71B-14C0-A2A41F1585EA}"/>
              </a:ext>
            </a:extLst>
          </p:cNvPr>
          <p:cNvSpPr txBox="1"/>
          <p:nvPr/>
        </p:nvSpPr>
        <p:spPr>
          <a:xfrm>
            <a:off x="12323056" y="9562251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신금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2D1C58-13D7-2FB9-EDC2-4CA54A4D4386}"/>
              </a:ext>
            </a:extLst>
          </p:cNvPr>
          <p:cNvSpPr txBox="1"/>
          <p:nvPr/>
        </p:nvSpPr>
        <p:spPr>
          <a:xfrm>
            <a:off x="13777590" y="9583606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유금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CF42A5D-614D-4926-C76F-8D31BF3709F5}"/>
              </a:ext>
            </a:extLst>
          </p:cNvPr>
          <p:cNvSpPr txBox="1"/>
          <p:nvPr/>
        </p:nvSpPr>
        <p:spPr>
          <a:xfrm>
            <a:off x="15034256" y="9562251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itchFamily="50" charset="-127"/>
                <a:ea typeface="맑은 고딕" pitchFamily="50" charset="-127"/>
                <a:sym typeface="Helvetica Neue"/>
              </a:rPr>
              <a:t>술토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9D5A5F-398D-7DEA-3062-0A23162B5AA1}"/>
              </a:ext>
            </a:extLst>
          </p:cNvPr>
          <p:cNvSpPr txBox="1"/>
          <p:nvPr/>
        </p:nvSpPr>
        <p:spPr>
          <a:xfrm>
            <a:off x="18932656" y="959080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자수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1F27295-D890-EF53-6533-BA2C35DF6D70}"/>
              </a:ext>
            </a:extLst>
          </p:cNvPr>
          <p:cNvSpPr txBox="1"/>
          <p:nvPr/>
        </p:nvSpPr>
        <p:spPr>
          <a:xfrm>
            <a:off x="20500259" y="9562251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축토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F8BA3BA-26B1-C52F-2FB5-AB26751BF666}"/>
              </a:ext>
            </a:extLst>
          </p:cNvPr>
          <p:cNvSpPr txBox="1"/>
          <p:nvPr/>
        </p:nvSpPr>
        <p:spPr>
          <a:xfrm>
            <a:off x="17556689" y="9561654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latin typeface="맑은 고딕" pitchFamily="50" charset="-127"/>
                <a:ea typeface="맑은 고딕" pitchFamily="50" charset="-127"/>
              </a:rPr>
              <a:t>해수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832BDC-644F-3AF4-F30E-11C55D90021E}"/>
              </a:ext>
            </a:extLst>
          </p:cNvPr>
          <p:cNvSpPr txBox="1"/>
          <p:nvPr/>
        </p:nvSpPr>
        <p:spPr>
          <a:xfrm>
            <a:off x="4351641" y="9590802"/>
            <a:ext cx="1353601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 err="1">
                <a:latin typeface="맑은 고딕" pitchFamily="50" charset="-127"/>
                <a:ea typeface="맑은 고딕" pitchFamily="50" charset="-127"/>
              </a:rPr>
              <a:t>진토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itchFamily="50" charset="-127"/>
              <a:ea typeface="맑은 고딕" pitchFamily="50" charset="-127"/>
              <a:sym typeface="Helvetica Neue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3080572" y="304157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D8A3BE-0DAE-D8D1-9799-59E6489D5B7A}"/>
              </a:ext>
            </a:extLst>
          </p:cNvPr>
          <p:cNvSpPr txBox="1"/>
          <p:nvPr/>
        </p:nvSpPr>
        <p:spPr>
          <a:xfrm>
            <a:off x="8289655" y="3123588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A5035-C856-B609-9F86-F6F3A38EE577}"/>
              </a:ext>
            </a:extLst>
          </p:cNvPr>
          <p:cNvSpPr txBox="1"/>
          <p:nvPr/>
        </p:nvSpPr>
        <p:spPr>
          <a:xfrm>
            <a:off x="13821254" y="3178125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172181-410F-699E-B66F-4D7C1F6EFCCA}"/>
              </a:ext>
            </a:extLst>
          </p:cNvPr>
          <p:cNvSpPr txBox="1"/>
          <p:nvPr/>
        </p:nvSpPr>
        <p:spPr>
          <a:xfrm>
            <a:off x="19037869" y="3123587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2910984" y="11119924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도화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8375576" y="11097972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도화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13767756" y="11097971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도화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18974279" y="11164690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도화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1381350" y="11135951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역마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6734795" y="11164690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역마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12354360" y="11164690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역마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79543E0-60B2-ABB4-CCC2-578FA281564D}"/>
              </a:ext>
            </a:extLst>
          </p:cNvPr>
          <p:cNvSpPr txBox="1"/>
          <p:nvPr/>
        </p:nvSpPr>
        <p:spPr>
          <a:xfrm>
            <a:off x="17592600" y="11164690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역마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5F2FA4-37FC-5043-14E9-1D25366F5364}"/>
              </a:ext>
            </a:extLst>
          </p:cNvPr>
          <p:cNvSpPr txBox="1"/>
          <p:nvPr/>
        </p:nvSpPr>
        <p:spPr>
          <a:xfrm>
            <a:off x="1246784" y="12402616"/>
            <a:ext cx="22034448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/>
              <a:t>*</a:t>
            </a:r>
            <a:r>
              <a:rPr lang="ko-KR" altLang="en-US"/>
              <a:t>용어 정리</a:t>
            </a:r>
            <a:r>
              <a:rPr lang="en-US" altLang="ko-KR"/>
              <a:t>: </a:t>
            </a:r>
            <a:r>
              <a:rPr lang="ko-KR" altLang="en-US"/>
              <a:t>생지</a:t>
            </a:r>
            <a:r>
              <a:rPr lang="en-US" altLang="ko-KR"/>
              <a:t>(</a:t>
            </a:r>
            <a:r>
              <a:rPr lang="ko-KR" altLang="en-US"/>
              <a:t>계절의 첫 기운</a:t>
            </a:r>
            <a:r>
              <a:rPr lang="en-US" altLang="ko-KR"/>
              <a:t>)/ </a:t>
            </a:r>
            <a:r>
              <a:rPr lang="ko-KR" altLang="en-US"/>
              <a:t>왕지</a:t>
            </a:r>
            <a:r>
              <a:rPr lang="en-US" altLang="ko-KR"/>
              <a:t>(</a:t>
            </a:r>
            <a:r>
              <a:rPr lang="ko-KR" altLang="en-US"/>
              <a:t>계절의 대표 기운</a:t>
            </a:r>
            <a:r>
              <a:rPr lang="en-US" altLang="ko-KR"/>
              <a:t>)/ </a:t>
            </a:r>
            <a:r>
              <a:rPr lang="ko-KR" altLang="en-US"/>
              <a:t>고지</a:t>
            </a:r>
            <a:r>
              <a:rPr lang="en-US" altLang="ko-KR"/>
              <a:t>(</a:t>
            </a:r>
            <a:r>
              <a:rPr lang="ko-KR" altLang="en-US"/>
              <a:t>계절의 마지막 기운</a:t>
            </a:r>
            <a:r>
              <a:rPr lang="en-US" altLang="ko-KR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04448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일간과 일지</a:t>
            </a: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일주</a:t>
            </a: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)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79506" y="2897560"/>
            <a:ext cx="23225862" cy="4824402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/>
              <a:t>- </a:t>
            </a:r>
            <a:r>
              <a:rPr lang="ko-KR" altLang="en-US"/>
              <a:t>일간이 속한 천간</a:t>
            </a:r>
            <a:r>
              <a:rPr lang="en-US" altLang="ko-KR"/>
              <a:t>: </a:t>
            </a:r>
            <a:r>
              <a:rPr lang="ko-KR" altLang="en-US"/>
              <a:t>이상</a:t>
            </a:r>
            <a:r>
              <a:rPr lang="en-US" altLang="ko-KR"/>
              <a:t>, </a:t>
            </a:r>
            <a:r>
              <a:rPr lang="ko-KR" altLang="en-US"/>
              <a:t>꿈</a:t>
            </a:r>
            <a:r>
              <a:rPr lang="en-US" altLang="ko-KR"/>
              <a:t>, </a:t>
            </a:r>
            <a:r>
              <a:rPr lang="ko-KR" altLang="en-US"/>
              <a:t>지향성</a:t>
            </a:r>
            <a:r>
              <a:rPr lang="en-US" altLang="ko-KR"/>
              <a:t>, </a:t>
            </a:r>
            <a:r>
              <a:rPr lang="ko-KR" altLang="en-US"/>
              <a:t>머리</a:t>
            </a:r>
            <a:endParaRPr lang="en-US" altLang="ko-KR"/>
          </a:p>
          <a:p>
            <a:r>
              <a:rPr lang="en-US" altLang="ko-KR"/>
              <a:t>- </a:t>
            </a:r>
            <a:r>
              <a:rPr lang="ko-KR" altLang="en-US"/>
              <a:t>일지가 속한 지지</a:t>
            </a:r>
            <a:r>
              <a:rPr lang="en-US" altLang="ko-KR"/>
              <a:t>: </a:t>
            </a:r>
            <a:r>
              <a:rPr lang="ko-KR" altLang="en-US"/>
              <a:t>현실세계</a:t>
            </a:r>
            <a:r>
              <a:rPr lang="en-US" altLang="ko-KR"/>
              <a:t>, </a:t>
            </a:r>
            <a:r>
              <a:rPr lang="ko-KR" altLang="en-US"/>
              <a:t>육체</a:t>
            </a:r>
            <a:endParaRPr lang="en-US" altLang="ko-KR"/>
          </a:p>
          <a:p>
            <a:r>
              <a:rPr lang="en-US" altLang="ko-KR"/>
              <a:t>- </a:t>
            </a:r>
            <a:r>
              <a:rPr lang="ko-KR" altLang="en-US"/>
              <a:t>왜 고서에서는 천간의 충은 반기고</a:t>
            </a:r>
            <a:r>
              <a:rPr lang="en-US" altLang="ko-KR"/>
              <a:t>, </a:t>
            </a:r>
            <a:r>
              <a:rPr lang="ko-KR" altLang="en-US"/>
              <a:t>지지의 충은 꺼린다고 했을까</a:t>
            </a:r>
            <a:r>
              <a:rPr lang="en-US" altLang="ko-KR"/>
              <a:t>?</a:t>
            </a:r>
          </a:p>
          <a:p>
            <a:r>
              <a:rPr lang="en-US" altLang="ko-KR"/>
              <a:t>- </a:t>
            </a:r>
            <a:r>
              <a:rPr lang="ko-KR" altLang="en-US"/>
              <a:t>일지는 일간의 현실적 조건이면서</a:t>
            </a:r>
            <a:r>
              <a:rPr lang="en-US" altLang="ko-KR"/>
              <a:t>, </a:t>
            </a:r>
            <a:r>
              <a:rPr lang="ko-KR" altLang="en-US"/>
              <a:t>일간이 가진 성향</a:t>
            </a:r>
            <a:r>
              <a:rPr lang="en-US" altLang="ko-KR"/>
              <a:t>,</a:t>
            </a:r>
            <a:r>
              <a:rPr lang="ko-KR" altLang="en-US"/>
              <a:t> 가치관</a:t>
            </a:r>
            <a:r>
              <a:rPr lang="en-US" altLang="ko-KR"/>
              <a:t>, </a:t>
            </a:r>
            <a:r>
              <a:rPr lang="ko-KR" altLang="en-US"/>
              <a:t>기호를 반영함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79627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일간과 일지</a:t>
            </a: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일주</a:t>
            </a: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)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79506" y="2897560"/>
            <a:ext cx="23225862" cy="4824402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/>
              <a:t>- </a:t>
            </a:r>
            <a:r>
              <a:rPr lang="ko-KR" altLang="en-US"/>
              <a:t>일지</a:t>
            </a:r>
            <a:r>
              <a:rPr lang="en-US" altLang="ko-KR"/>
              <a:t>: </a:t>
            </a:r>
            <a:r>
              <a:rPr lang="ko-KR" altLang="en-US"/>
              <a:t>배우자</a:t>
            </a:r>
            <a:r>
              <a:rPr lang="en-US" altLang="ko-KR"/>
              <a:t>, </a:t>
            </a:r>
            <a:r>
              <a:rPr lang="ko-KR" altLang="en-US"/>
              <a:t>건강</a:t>
            </a:r>
            <a:r>
              <a:rPr lang="en-US" altLang="ko-KR"/>
              <a:t>(</a:t>
            </a:r>
            <a:r>
              <a:rPr lang="ko-KR" altLang="en-US"/>
              <a:t>수명</a:t>
            </a:r>
            <a:r>
              <a:rPr lang="en-US" altLang="ko-KR"/>
              <a:t>), </a:t>
            </a:r>
            <a:r>
              <a:rPr lang="ko-KR" altLang="en-US"/>
              <a:t>직업</a:t>
            </a:r>
            <a:r>
              <a:rPr lang="en-US" altLang="ko-KR"/>
              <a:t>(</a:t>
            </a:r>
            <a:r>
              <a:rPr lang="ko-KR" altLang="en-US"/>
              <a:t>업무 수행 방식</a:t>
            </a:r>
            <a:r>
              <a:rPr lang="en-US" altLang="ko-KR"/>
              <a:t>, </a:t>
            </a:r>
            <a:r>
              <a:rPr lang="ko-KR" altLang="en-US"/>
              <a:t>퍼포먼스</a:t>
            </a:r>
            <a:r>
              <a:rPr lang="en-US" altLang="ko-KR"/>
              <a:t>)</a:t>
            </a:r>
          </a:p>
          <a:p>
            <a:r>
              <a:rPr lang="en-US" altLang="ko-KR"/>
              <a:t>- </a:t>
            </a:r>
            <a:r>
              <a:rPr lang="ko-KR" altLang="en-US"/>
              <a:t>간여지동으로 되어 있는 경우 자기 힘을 과신하는 경우가 많음</a:t>
            </a:r>
            <a:endParaRPr lang="en-US" altLang="ko-KR"/>
          </a:p>
          <a:p>
            <a:r>
              <a:rPr lang="en-US" altLang="ko-KR"/>
              <a:t>- </a:t>
            </a:r>
            <a:r>
              <a:rPr lang="ko-KR" altLang="en-US"/>
              <a:t>한꺼번에 많은 일을 처리하거나</a:t>
            </a:r>
            <a:r>
              <a:rPr lang="en-US" altLang="ko-KR"/>
              <a:t>, </a:t>
            </a:r>
            <a:r>
              <a:rPr lang="ko-KR" altLang="en-US"/>
              <a:t>밤을 새우는 일이 잦음</a:t>
            </a:r>
            <a:endParaRPr lang="en-US" altLang="ko-KR"/>
          </a:p>
          <a:p>
            <a:r>
              <a:rPr lang="en-US" altLang="ko-KR"/>
              <a:t>- </a:t>
            </a:r>
            <a:r>
              <a:rPr lang="ko-KR" altLang="en-US"/>
              <a:t>자아가 강하거나</a:t>
            </a:r>
            <a:r>
              <a:rPr lang="en-US" altLang="ko-KR"/>
              <a:t>, </a:t>
            </a:r>
            <a:r>
              <a:rPr lang="ko-KR" altLang="en-US"/>
              <a:t>고집이 셀 수도 있음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472" y="2092698"/>
            <a:ext cx="7344816" cy="764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26" y="9882336"/>
            <a:ext cx="15331462" cy="262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39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24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절기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79506" y="3833664"/>
            <a:ext cx="23225862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입춘</a:t>
            </a:r>
            <a:r>
              <a:rPr lang="en-US" altLang="ko-KR"/>
              <a:t>, </a:t>
            </a:r>
            <a:r>
              <a:rPr lang="ko-KR" altLang="en-US"/>
              <a:t>우수</a:t>
            </a:r>
            <a:r>
              <a:rPr lang="en-US" altLang="ko-KR"/>
              <a:t>, </a:t>
            </a:r>
            <a:r>
              <a:rPr lang="ko-KR" altLang="en-US"/>
              <a:t>경칩</a:t>
            </a:r>
            <a:r>
              <a:rPr lang="en-US" altLang="ko-KR"/>
              <a:t>, </a:t>
            </a:r>
            <a:r>
              <a:rPr lang="ko-KR" altLang="en-US"/>
              <a:t>춘분</a:t>
            </a:r>
            <a:r>
              <a:rPr lang="en-US" altLang="ko-KR"/>
              <a:t>, </a:t>
            </a:r>
            <a:r>
              <a:rPr lang="ko-KR" altLang="en-US"/>
              <a:t>청명</a:t>
            </a:r>
            <a:r>
              <a:rPr lang="en-US" altLang="ko-KR"/>
              <a:t>, </a:t>
            </a:r>
            <a:r>
              <a:rPr lang="ko-KR" altLang="en-US"/>
              <a:t>곡우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79506" y="2848199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90966" y="6353944"/>
            <a:ext cx="23225862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입하</a:t>
            </a:r>
            <a:r>
              <a:rPr lang="en-US" altLang="ko-KR"/>
              <a:t>, </a:t>
            </a:r>
            <a:r>
              <a:rPr lang="ko-KR" altLang="en-US"/>
              <a:t>소만</a:t>
            </a:r>
            <a:r>
              <a:rPr lang="en-US" altLang="ko-KR"/>
              <a:t>, </a:t>
            </a:r>
            <a:r>
              <a:rPr lang="ko-KR" altLang="en-US"/>
              <a:t>망종</a:t>
            </a:r>
            <a:r>
              <a:rPr lang="en-US" altLang="ko-KR"/>
              <a:t>, </a:t>
            </a:r>
            <a:r>
              <a:rPr lang="ko-KR" altLang="en-US"/>
              <a:t>하지</a:t>
            </a:r>
            <a:r>
              <a:rPr lang="en-US" altLang="ko-KR"/>
              <a:t>, </a:t>
            </a:r>
            <a:r>
              <a:rPr lang="ko-KR" altLang="en-US"/>
              <a:t>소서</a:t>
            </a:r>
            <a:r>
              <a:rPr lang="en-US" altLang="ko-KR"/>
              <a:t>, </a:t>
            </a:r>
            <a:r>
              <a:rPr lang="ko-KR" altLang="en-US"/>
              <a:t>대서</a:t>
            </a:r>
            <a:endParaRPr lang="en-US" altLang="ko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90966" y="5417840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318792" y="8873225"/>
            <a:ext cx="7940523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입추</a:t>
            </a:r>
            <a:r>
              <a:rPr lang="en-US" altLang="ko-KR"/>
              <a:t>, </a:t>
            </a:r>
            <a:r>
              <a:rPr lang="ko-KR" altLang="en-US"/>
              <a:t>처서</a:t>
            </a:r>
            <a:r>
              <a:rPr lang="en-US" altLang="ko-KR"/>
              <a:t>, </a:t>
            </a:r>
            <a:r>
              <a:rPr lang="ko-KR" altLang="en-US"/>
              <a:t>백로</a:t>
            </a:r>
            <a:r>
              <a:rPr lang="en-US" altLang="ko-KR"/>
              <a:t>, </a:t>
            </a:r>
            <a:r>
              <a:rPr lang="ko-KR" altLang="en-US"/>
              <a:t>추분</a:t>
            </a:r>
            <a:r>
              <a:rPr lang="en-US" altLang="ko-KR"/>
              <a:t>, </a:t>
            </a:r>
            <a:r>
              <a:rPr lang="ko-KR" altLang="en-US"/>
              <a:t>한로</a:t>
            </a:r>
            <a:r>
              <a:rPr lang="en-US" altLang="ko-KR"/>
              <a:t>, </a:t>
            </a:r>
            <a:r>
              <a:rPr lang="ko-KR" altLang="en-US"/>
              <a:t>상강</a:t>
            </a:r>
            <a:endParaRPr lang="en-US" altLang="ko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318792" y="7947578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99149" y="11364085"/>
            <a:ext cx="8228555" cy="707890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입동</a:t>
            </a:r>
            <a:r>
              <a:rPr lang="en-US" altLang="ko-KR"/>
              <a:t>, </a:t>
            </a:r>
            <a:r>
              <a:rPr lang="ko-KR" altLang="en-US"/>
              <a:t>소설</a:t>
            </a:r>
            <a:r>
              <a:rPr lang="en-US" altLang="ko-KR"/>
              <a:t>, </a:t>
            </a:r>
            <a:r>
              <a:rPr lang="ko-KR" altLang="en-US"/>
              <a:t>대설</a:t>
            </a:r>
            <a:r>
              <a:rPr lang="en-US" altLang="ko-KR"/>
              <a:t>, </a:t>
            </a:r>
            <a:r>
              <a:rPr lang="ko-KR" altLang="en-US"/>
              <a:t>동지</a:t>
            </a:r>
            <a:r>
              <a:rPr lang="en-US" altLang="ko-KR"/>
              <a:t>, </a:t>
            </a:r>
            <a:r>
              <a:rPr lang="ko-KR" altLang="en-US"/>
              <a:t>소한</a:t>
            </a:r>
            <a:r>
              <a:rPr lang="en-US" altLang="ko-KR"/>
              <a:t>, </a:t>
            </a:r>
            <a:r>
              <a:rPr lang="ko-KR" altLang="en-US"/>
              <a:t>대한</a:t>
            </a:r>
            <a:endParaRPr lang="en-US" altLang="ko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99149" y="10427981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6404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24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절기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79506" y="3446894"/>
            <a:ext cx="23225862" cy="9171746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spcBef>
                <a:spcPts val="700"/>
              </a:spcBef>
            </a:pPr>
            <a:r>
              <a:rPr lang="ko-KR" altLang="en-US"/>
              <a:t>입춘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4</a:t>
            </a:r>
            <a:r>
              <a:rPr lang="ko-KR" altLang="en-US"/>
              <a:t>일</a:t>
            </a:r>
            <a:r>
              <a:rPr lang="en-US" altLang="ko-KR"/>
              <a:t>, 5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봄의 시작</a:t>
            </a:r>
            <a:r>
              <a:rPr lang="en-US" altLang="ko-KR"/>
              <a:t>/ </a:t>
            </a:r>
            <a:r>
              <a:rPr lang="ko-KR" altLang="en-US"/>
              <a:t>대문에 입춘 축원문을 써붙임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우수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18</a:t>
            </a:r>
            <a:r>
              <a:rPr lang="ko-KR" altLang="en-US"/>
              <a:t>일</a:t>
            </a:r>
            <a:r>
              <a:rPr lang="en-US" altLang="ko-KR"/>
              <a:t>, 19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비가 내리고 싹이 트는 날</a:t>
            </a:r>
            <a:r>
              <a:rPr lang="en-US" altLang="ko-KR"/>
              <a:t>/ </a:t>
            </a:r>
            <a:r>
              <a:rPr lang="ko-KR" altLang="en-US"/>
              <a:t>속담</a:t>
            </a:r>
            <a:r>
              <a:rPr lang="en-US" altLang="ko-KR"/>
              <a:t>: </a:t>
            </a:r>
            <a:r>
              <a:rPr lang="ko-KR" altLang="en-US"/>
              <a:t>우수 경칩에 대동강 풀린다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경칩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3</a:t>
            </a:r>
            <a:r>
              <a:rPr lang="ko-KR" altLang="en-US"/>
              <a:t>월 </a:t>
            </a:r>
            <a:r>
              <a:rPr lang="en-US" altLang="ko-KR"/>
              <a:t>5</a:t>
            </a:r>
            <a:r>
              <a:rPr lang="ko-KR" altLang="en-US"/>
              <a:t>일</a:t>
            </a:r>
            <a:r>
              <a:rPr lang="en-US" altLang="ko-KR"/>
              <a:t>, 6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개구리가 잠에서 깨는 날</a:t>
            </a: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개구리</a:t>
            </a:r>
            <a:r>
              <a:rPr lang="en-US" altLang="ko-KR"/>
              <a:t>, </a:t>
            </a:r>
            <a:r>
              <a:rPr lang="ko-KR" altLang="en-US"/>
              <a:t>또는 도롱뇽 알을 건져 먹거나</a:t>
            </a:r>
            <a:r>
              <a:rPr lang="en-US" altLang="ko-KR"/>
              <a:t>, </a:t>
            </a:r>
            <a:r>
              <a:rPr lang="ko-KR" altLang="en-US"/>
              <a:t>고로쇠 수액을 마시며 건강을 기원함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춘분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3</a:t>
            </a:r>
            <a:r>
              <a:rPr lang="ko-KR" altLang="en-US"/>
              <a:t>월 </a:t>
            </a:r>
            <a:r>
              <a:rPr lang="en-US" altLang="ko-KR"/>
              <a:t>20</a:t>
            </a:r>
            <a:r>
              <a:rPr lang="ko-KR" altLang="en-US"/>
              <a:t>일</a:t>
            </a:r>
            <a:r>
              <a:rPr lang="en-US" altLang="ko-KR"/>
              <a:t>, 21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낮이 길어지기 시작함</a:t>
            </a:r>
            <a:r>
              <a:rPr lang="en-US" altLang="ko-KR"/>
              <a:t>/ </a:t>
            </a:r>
            <a:r>
              <a:rPr lang="ko-KR" altLang="en-US"/>
              <a:t>날씨로 그 해 농사를 점침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청명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4</a:t>
            </a:r>
            <a:r>
              <a:rPr lang="ko-KR" altLang="en-US"/>
              <a:t>월 </a:t>
            </a:r>
            <a:r>
              <a:rPr lang="en-US" altLang="ko-KR"/>
              <a:t>4</a:t>
            </a:r>
            <a:r>
              <a:rPr lang="ko-KR" altLang="en-US"/>
              <a:t>일</a:t>
            </a:r>
            <a:r>
              <a:rPr lang="en-US" altLang="ko-KR"/>
              <a:t>, 5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하늘이 맑아지는 날로 봄 농사 준비</a:t>
            </a: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논밭의 흙을 고르는 가래질</a:t>
            </a:r>
            <a:r>
              <a:rPr lang="en-US" altLang="ko-KR"/>
              <a:t>, </a:t>
            </a:r>
            <a:r>
              <a:rPr lang="ko-KR" altLang="en-US"/>
              <a:t>나무심기</a:t>
            </a:r>
            <a:r>
              <a:rPr lang="en-US" altLang="ko-KR"/>
              <a:t>, </a:t>
            </a:r>
            <a:r>
              <a:rPr lang="ko-KR" altLang="en-US"/>
              <a:t>묘자리 고치기</a:t>
            </a:r>
            <a:r>
              <a:rPr lang="en-US" altLang="ko-KR"/>
              <a:t>, </a:t>
            </a:r>
            <a:r>
              <a:rPr lang="ko-KR" altLang="en-US"/>
              <a:t>비석 세우기</a:t>
            </a:r>
            <a:r>
              <a:rPr lang="en-US" altLang="ko-KR"/>
              <a:t>, </a:t>
            </a:r>
            <a:r>
              <a:rPr lang="ko-KR" altLang="en-US"/>
              <a:t>집 고치기 등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곡우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4</a:t>
            </a:r>
            <a:r>
              <a:rPr lang="ko-KR" altLang="en-US"/>
              <a:t>월 </a:t>
            </a:r>
            <a:r>
              <a:rPr lang="en-US" altLang="ko-KR"/>
              <a:t>20</a:t>
            </a:r>
            <a:r>
              <a:rPr lang="ko-KR" altLang="en-US"/>
              <a:t>일</a:t>
            </a:r>
            <a:r>
              <a:rPr lang="en-US" altLang="ko-KR"/>
              <a:t>, 21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농사비 내리는 날</a:t>
            </a:r>
            <a:r>
              <a:rPr lang="en-US" altLang="ko-KR"/>
              <a:t>/ </a:t>
            </a:r>
            <a:r>
              <a:rPr lang="ko-KR" altLang="en-US"/>
              <a:t>본격적인 농사철로 볍씨 담그기</a:t>
            </a:r>
            <a:endParaRPr lang="en-US" altLang="ko-K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79506" y="2461429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92843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초명 명리 과정 안내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90966" y="4167173"/>
            <a:ext cx="23225862" cy="75687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 </a:t>
            </a:r>
            <a:r>
              <a:rPr lang="ko-KR" altLang="en-US" dirty="0"/>
              <a:t>스터디는 오프라인 위주로 권장</a:t>
            </a:r>
            <a:r>
              <a:rPr lang="en-US" altLang="ko-KR" dirty="0"/>
              <a:t>(</a:t>
            </a:r>
            <a:r>
              <a:rPr lang="ko-KR" altLang="en-US" dirty="0"/>
              <a:t>모임 참석 필수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스터디에 꼭 참여할 필요는 없음</a:t>
            </a:r>
            <a:r>
              <a:rPr lang="en-US" altLang="ko-KR" dirty="0"/>
              <a:t>. </a:t>
            </a:r>
            <a:r>
              <a:rPr lang="ko-KR" altLang="en-US" dirty="0"/>
              <a:t>수업만 잘 따라와도 충분함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지식을 쌓는 것 보다 더 중요한 것은</a:t>
            </a:r>
            <a:r>
              <a:rPr lang="en-US" altLang="ko-KR" dirty="0"/>
              <a:t> </a:t>
            </a:r>
            <a:r>
              <a:rPr lang="ko-KR" altLang="en-US" dirty="0"/>
              <a:t>사람공부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가르키는</a:t>
            </a:r>
            <a:r>
              <a:rPr lang="ko-KR" altLang="en-US" dirty="0"/>
              <a:t> 게 최고의 공부</a:t>
            </a:r>
            <a:r>
              <a:rPr lang="en-US" altLang="ko-KR" dirty="0"/>
              <a:t>(</a:t>
            </a:r>
            <a:r>
              <a:rPr lang="ko-KR" altLang="en-US" dirty="0"/>
              <a:t>멘토링</a:t>
            </a:r>
            <a:r>
              <a:rPr lang="en-US" altLang="ko-KR" dirty="0"/>
              <a:t>), </a:t>
            </a:r>
            <a:r>
              <a:rPr lang="ko-KR" altLang="en-US" dirty="0"/>
              <a:t>책 추천 가능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철공소 심포지엄 현황</a:t>
            </a:r>
            <a:r>
              <a:rPr lang="en-US" altLang="ko-KR" dirty="0"/>
              <a:t>(</a:t>
            </a:r>
            <a:r>
              <a:rPr lang="ko-KR" altLang="en-US" dirty="0"/>
              <a:t>투자와 재물</a:t>
            </a:r>
            <a:r>
              <a:rPr lang="en-US" altLang="ko-KR" dirty="0"/>
              <a:t>, </a:t>
            </a:r>
            <a:r>
              <a:rPr lang="ko-KR" altLang="en-US" dirty="0"/>
              <a:t>학업과 진로</a:t>
            </a:r>
            <a:r>
              <a:rPr lang="en-US" altLang="ko-KR" dirty="0"/>
              <a:t>, </a:t>
            </a:r>
            <a:r>
              <a:rPr lang="ko-KR" altLang="en-US" dirty="0"/>
              <a:t>건강과 장수</a:t>
            </a:r>
            <a:r>
              <a:rPr lang="en-US" altLang="ko-KR" dirty="0"/>
              <a:t>, </a:t>
            </a:r>
            <a:r>
              <a:rPr lang="ko-KR" altLang="en-US" dirty="0"/>
              <a:t>연애와 결혼</a:t>
            </a:r>
            <a:r>
              <a:rPr lang="en-US" altLang="ko-KR" dirty="0"/>
              <a:t>, </a:t>
            </a:r>
            <a:r>
              <a:rPr lang="ko-KR" altLang="en-US" dirty="0"/>
              <a:t>사업 등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제가 가진 목표</a:t>
            </a:r>
            <a:r>
              <a:rPr lang="en-US" altLang="ko-KR" dirty="0"/>
              <a:t>(</a:t>
            </a:r>
            <a:r>
              <a:rPr lang="ko-KR" altLang="en-US" dirty="0"/>
              <a:t>봉사활동</a:t>
            </a:r>
            <a:r>
              <a:rPr lang="en-US" altLang="ko-KR" dirty="0"/>
              <a:t>, </a:t>
            </a:r>
            <a:r>
              <a:rPr lang="ko-KR" altLang="en-US" dirty="0"/>
              <a:t>명리 연구</a:t>
            </a:r>
            <a:r>
              <a:rPr lang="en-US" altLang="ko-KR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90966" y="2897560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스터디 관련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754788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24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절기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74298" y="3823207"/>
            <a:ext cx="23225862" cy="776110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spcBef>
                <a:spcPts val="700"/>
              </a:spcBef>
            </a:pPr>
            <a:r>
              <a:rPr lang="ko-KR" altLang="en-US"/>
              <a:t>입하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5</a:t>
            </a:r>
            <a:r>
              <a:rPr lang="ko-KR" altLang="en-US"/>
              <a:t>월 </a:t>
            </a:r>
            <a:r>
              <a:rPr lang="en-US" altLang="ko-KR"/>
              <a:t>5</a:t>
            </a:r>
            <a:r>
              <a:rPr lang="ko-KR" altLang="en-US"/>
              <a:t>일</a:t>
            </a:r>
            <a:r>
              <a:rPr lang="en-US" altLang="ko-KR"/>
              <a:t>, 6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여름의 시작</a:t>
            </a:r>
            <a:r>
              <a:rPr lang="en-US" altLang="ko-KR"/>
              <a:t>/ </a:t>
            </a:r>
            <a:r>
              <a:rPr lang="ko-KR" altLang="en-US"/>
              <a:t>쑥과 쌀가루를 버무려서 찐 쑥버무리를 먹으며 원기 회복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소만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5</a:t>
            </a:r>
            <a:r>
              <a:rPr lang="ko-KR" altLang="en-US"/>
              <a:t>월 </a:t>
            </a:r>
            <a:r>
              <a:rPr lang="en-US" altLang="ko-KR"/>
              <a:t>21</a:t>
            </a:r>
            <a:r>
              <a:rPr lang="ko-KR" altLang="en-US"/>
              <a:t>일</a:t>
            </a:r>
            <a:r>
              <a:rPr lang="en-US" altLang="ko-KR"/>
              <a:t> </a:t>
            </a:r>
            <a:r>
              <a:rPr lang="ko-KR" altLang="en-US"/>
              <a:t>경</a:t>
            </a:r>
            <a:r>
              <a:rPr lang="en-US" altLang="ko-KR"/>
              <a:t>/ </a:t>
            </a:r>
            <a:r>
              <a:rPr lang="ko-KR" altLang="en-US"/>
              <a:t>햇볕이 풍부</a:t>
            </a:r>
            <a:r>
              <a:rPr lang="en-US" altLang="ko-KR"/>
              <a:t>, </a:t>
            </a:r>
            <a:r>
              <a:rPr lang="ko-KR" altLang="en-US"/>
              <a:t>생장하는 만물이 가득차는 날</a:t>
            </a:r>
            <a:r>
              <a:rPr lang="en-US" altLang="ko-KR"/>
              <a:t>/ </a:t>
            </a:r>
            <a:r>
              <a:rPr lang="ko-KR" altLang="en-US"/>
              <a:t>나물 해먹기</a:t>
            </a:r>
            <a:r>
              <a:rPr lang="en-US" altLang="ko-KR"/>
              <a:t>, </a:t>
            </a:r>
            <a:r>
              <a:rPr lang="ko-KR" altLang="en-US"/>
              <a:t>모내기 준비</a:t>
            </a:r>
            <a:r>
              <a:rPr lang="en-US" altLang="ko-KR"/>
              <a:t>, </a:t>
            </a:r>
            <a:r>
              <a:rPr lang="ko-KR" altLang="en-US"/>
              <a:t>김매기</a:t>
            </a:r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망종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6</a:t>
            </a:r>
            <a:r>
              <a:rPr lang="ko-KR" altLang="en-US"/>
              <a:t>월 </a:t>
            </a:r>
            <a:r>
              <a:rPr lang="en-US" altLang="ko-KR"/>
              <a:t>6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보리를 베고 논에 모 심기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하지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6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낮이 가장 긴 날</a:t>
            </a:r>
            <a:r>
              <a:rPr lang="en-US" altLang="ko-KR"/>
              <a:t>/ </a:t>
            </a:r>
            <a:r>
              <a:rPr lang="ko-KR" altLang="en-US"/>
              <a:t>논에 물 대기</a:t>
            </a:r>
            <a:r>
              <a:rPr lang="en-US" altLang="ko-KR"/>
              <a:t>, </a:t>
            </a:r>
            <a:r>
              <a:rPr lang="ko-KR" altLang="en-US"/>
              <a:t>장마</a:t>
            </a:r>
            <a:r>
              <a:rPr lang="en-US" altLang="ko-KR"/>
              <a:t>, </a:t>
            </a:r>
            <a:r>
              <a:rPr lang="ko-KR" altLang="en-US"/>
              <a:t>가뭄 대비 등</a:t>
            </a:r>
            <a:r>
              <a:rPr lang="en-US" altLang="ko-KR"/>
              <a:t>, </a:t>
            </a:r>
            <a:r>
              <a:rPr lang="ko-KR" altLang="en-US"/>
              <a:t>농사일이 가장 바쁜 때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소서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7</a:t>
            </a:r>
            <a:r>
              <a:rPr lang="ko-KR" altLang="en-US"/>
              <a:t>일</a:t>
            </a:r>
            <a:r>
              <a:rPr lang="en-US" altLang="ko-KR"/>
              <a:t>, 8</a:t>
            </a:r>
            <a:r>
              <a:rPr lang="ko-KR" altLang="en-US"/>
              <a:t>일</a:t>
            </a:r>
            <a:r>
              <a:rPr lang="en-US" altLang="ko-KR"/>
              <a:t>/ </a:t>
            </a:r>
            <a:r>
              <a:rPr lang="ko-KR" altLang="en-US"/>
              <a:t>작은 더위란 뜻</a:t>
            </a:r>
            <a:r>
              <a:rPr lang="en-US" altLang="ko-KR"/>
              <a:t>, </a:t>
            </a:r>
            <a:r>
              <a:rPr lang="ko-KR" altLang="en-US"/>
              <a:t>이후 본격적인 더위 시작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대서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23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장마 후 가장 더위가 심한 시기</a:t>
            </a:r>
            <a:r>
              <a:rPr lang="en-US" altLang="ko-KR"/>
              <a:t>/ </a:t>
            </a:r>
            <a:r>
              <a:rPr lang="ko-KR" altLang="en-US"/>
              <a:t>더위를 피해 계곡이나 산으로 피서를 감</a:t>
            </a:r>
            <a:endParaRPr lang="en-US" altLang="ko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74298" y="282555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2590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6053-3F71-6A29-DFD5-EF6A4261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F68350D-7FB2-3229-93A8-05047B38C7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BF94B-F81D-CDAB-6DFE-F7B3604BA771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24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절기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054F7-6B66-19C3-E2AB-E8FB5B77BD84}"/>
              </a:ext>
            </a:extLst>
          </p:cNvPr>
          <p:cNvSpPr txBox="1"/>
          <p:nvPr/>
        </p:nvSpPr>
        <p:spPr>
          <a:xfrm>
            <a:off x="1274298" y="3751199"/>
            <a:ext cx="23225862" cy="9171746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spcBef>
                <a:spcPts val="700"/>
              </a:spcBef>
            </a:pPr>
            <a:r>
              <a:rPr lang="ko-KR" altLang="en-US" dirty="0"/>
              <a:t>입추</a:t>
            </a:r>
            <a:r>
              <a:rPr lang="en-US" altLang="ko-KR" dirty="0"/>
              <a:t>: </a:t>
            </a:r>
            <a:r>
              <a:rPr lang="ko-KR" altLang="en-US" dirty="0"/>
              <a:t>양력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</a:t>
            </a:r>
            <a:r>
              <a:rPr lang="en-US" altLang="ko-KR" dirty="0"/>
              <a:t>, 8</a:t>
            </a:r>
            <a:r>
              <a:rPr lang="ko-KR" altLang="en-US" dirty="0"/>
              <a:t>일 경</a:t>
            </a:r>
            <a:r>
              <a:rPr lang="en-US" altLang="ko-KR" dirty="0"/>
              <a:t>/ </a:t>
            </a:r>
            <a:r>
              <a:rPr lang="ko-KR" altLang="en-US" dirty="0"/>
              <a:t>여름이 끝나고 가을 시작</a:t>
            </a:r>
            <a:r>
              <a:rPr lang="en-US" altLang="ko-KR" dirty="0"/>
              <a:t>/ </a:t>
            </a:r>
            <a:r>
              <a:rPr lang="ko-KR" altLang="en-US" dirty="0"/>
              <a:t>가을 준비를 위해 김장용 무와 배추를 심음</a:t>
            </a:r>
            <a:endParaRPr lang="en-US" altLang="ko-KR" dirty="0"/>
          </a:p>
          <a:p>
            <a:pPr>
              <a:spcBef>
                <a:spcPts val="700"/>
              </a:spcBef>
            </a:pPr>
            <a:endParaRPr lang="en-US" altLang="ko-KR" dirty="0"/>
          </a:p>
          <a:p>
            <a:pPr>
              <a:spcBef>
                <a:spcPts val="700"/>
              </a:spcBef>
            </a:pPr>
            <a:r>
              <a:rPr lang="ko-KR" altLang="en-US" dirty="0"/>
              <a:t>처서</a:t>
            </a:r>
            <a:r>
              <a:rPr lang="en-US" altLang="ko-KR" dirty="0"/>
              <a:t>: </a:t>
            </a:r>
            <a:r>
              <a:rPr lang="ko-KR" altLang="en-US" dirty="0"/>
              <a:t>양력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  <a:r>
              <a:rPr lang="en-US" altLang="ko-KR" dirty="0"/>
              <a:t>, 24</a:t>
            </a:r>
            <a:r>
              <a:rPr lang="ko-KR" altLang="en-US" dirty="0"/>
              <a:t>일 경</a:t>
            </a:r>
            <a:r>
              <a:rPr lang="en-US" altLang="ko-KR" dirty="0"/>
              <a:t>/ </a:t>
            </a:r>
            <a:r>
              <a:rPr lang="ko-KR" altLang="en-US" dirty="0"/>
              <a:t>더위가 그침</a:t>
            </a:r>
            <a:r>
              <a:rPr lang="en-US" altLang="ko-KR" dirty="0"/>
              <a:t>/ </a:t>
            </a:r>
            <a:r>
              <a:rPr lang="ko-KR" altLang="en-US" dirty="0"/>
              <a:t>논두렁의 풀을 깎고 벌초를 함</a:t>
            </a:r>
            <a:endParaRPr lang="en-US" altLang="ko-KR" dirty="0"/>
          </a:p>
          <a:p>
            <a:pPr>
              <a:spcBef>
                <a:spcPts val="700"/>
              </a:spcBef>
            </a:pPr>
            <a:endParaRPr lang="en-US" altLang="ko-KR" dirty="0"/>
          </a:p>
          <a:p>
            <a:pPr>
              <a:spcBef>
                <a:spcPts val="700"/>
              </a:spcBef>
            </a:pPr>
            <a:r>
              <a:rPr lang="ko-KR" altLang="en-US" dirty="0"/>
              <a:t>백로</a:t>
            </a:r>
            <a:r>
              <a:rPr lang="en-US" altLang="ko-KR" dirty="0"/>
              <a:t>: </a:t>
            </a:r>
            <a:r>
              <a:rPr lang="ko-KR" altLang="en-US" dirty="0"/>
              <a:t>양력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, 9</a:t>
            </a:r>
            <a:r>
              <a:rPr lang="ko-KR" altLang="en-US" dirty="0"/>
              <a:t>일 경</a:t>
            </a:r>
            <a:r>
              <a:rPr lang="en-US" altLang="ko-KR" dirty="0"/>
              <a:t>/ </a:t>
            </a:r>
            <a:r>
              <a:rPr lang="ko-KR" altLang="en-US" dirty="0"/>
              <a:t>가을의 기운이 완연해지는 시기</a:t>
            </a:r>
            <a:r>
              <a:rPr lang="en-US" altLang="ko-KR" dirty="0"/>
              <a:t>, </a:t>
            </a:r>
            <a:r>
              <a:rPr lang="ko-KR" altLang="en-US" dirty="0"/>
              <a:t>밤에 기온이 떨어져 풀잎 등에 이슬이 맺힘</a:t>
            </a:r>
            <a:endParaRPr lang="en-US" altLang="ko-KR" dirty="0"/>
          </a:p>
          <a:p>
            <a:pPr>
              <a:spcBef>
                <a:spcPts val="700"/>
              </a:spcBef>
            </a:pPr>
            <a:endParaRPr lang="en-US" altLang="ko-KR" dirty="0"/>
          </a:p>
          <a:p>
            <a:pPr>
              <a:spcBef>
                <a:spcPts val="700"/>
              </a:spcBef>
            </a:pPr>
            <a:r>
              <a:rPr lang="ko-KR" altLang="en-US" dirty="0"/>
              <a:t>추분</a:t>
            </a:r>
            <a:r>
              <a:rPr lang="en-US" altLang="ko-KR" dirty="0"/>
              <a:t>: </a:t>
            </a:r>
            <a:r>
              <a:rPr lang="ko-KR" altLang="en-US" dirty="0"/>
              <a:t>양력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  <a:r>
              <a:rPr lang="en-US" altLang="ko-KR" dirty="0"/>
              <a:t>, 24</a:t>
            </a:r>
            <a:r>
              <a:rPr lang="ko-KR" altLang="en-US" dirty="0"/>
              <a:t>일 경</a:t>
            </a:r>
            <a:r>
              <a:rPr lang="en-US" altLang="ko-KR" dirty="0"/>
              <a:t>/ </a:t>
            </a:r>
            <a:r>
              <a:rPr lang="ko-KR" altLang="en-US" dirty="0"/>
              <a:t>낮과 밤의 길이가 </a:t>
            </a:r>
            <a:r>
              <a:rPr lang="ko-KR" altLang="en-US" dirty="0" err="1"/>
              <a:t>같아짐</a:t>
            </a:r>
            <a:r>
              <a:rPr lang="en-US" altLang="ko-KR" dirty="0"/>
              <a:t>/ </a:t>
            </a:r>
            <a:r>
              <a:rPr lang="ko-KR" altLang="en-US" dirty="0"/>
              <a:t>논밭의 곡식을 거두고</a:t>
            </a:r>
            <a:r>
              <a:rPr lang="en-US" altLang="ko-KR" dirty="0"/>
              <a:t>, </a:t>
            </a:r>
            <a:r>
              <a:rPr lang="ko-KR" altLang="en-US" dirty="0"/>
              <a:t>목화나 고추 등을 말림</a:t>
            </a:r>
            <a:endParaRPr lang="en-US" altLang="ko-KR" dirty="0"/>
          </a:p>
          <a:p>
            <a:pPr>
              <a:spcBef>
                <a:spcPts val="700"/>
              </a:spcBef>
            </a:pPr>
            <a:endParaRPr lang="en-US" altLang="ko-KR" dirty="0"/>
          </a:p>
          <a:p>
            <a:pPr>
              <a:spcBef>
                <a:spcPts val="700"/>
              </a:spcBef>
            </a:pPr>
            <a:r>
              <a:rPr lang="ko-KR" altLang="en-US" dirty="0"/>
              <a:t>한로</a:t>
            </a:r>
            <a:r>
              <a:rPr lang="en-US" altLang="ko-KR" dirty="0"/>
              <a:t>: </a:t>
            </a:r>
            <a:r>
              <a:rPr lang="ko-KR" altLang="en-US" dirty="0"/>
              <a:t>양력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, 9</a:t>
            </a:r>
            <a:r>
              <a:rPr lang="ko-KR" altLang="en-US" dirty="0"/>
              <a:t>일 경</a:t>
            </a:r>
            <a:r>
              <a:rPr lang="en-US" altLang="ko-KR" dirty="0"/>
              <a:t>/ </a:t>
            </a:r>
            <a:r>
              <a:rPr lang="ko-KR" altLang="en-US" dirty="0"/>
              <a:t>찬 이슬이 맺히기 시작한다는 뜻</a:t>
            </a:r>
            <a:r>
              <a:rPr lang="en-US" altLang="ko-KR" dirty="0"/>
              <a:t>(</a:t>
            </a:r>
            <a:r>
              <a:rPr lang="ko-KR" altLang="en-US" dirty="0"/>
              <a:t>이슬이 서리로 변하기 직전</a:t>
            </a:r>
            <a:r>
              <a:rPr lang="en-US" altLang="ko-KR" dirty="0"/>
              <a:t>)</a:t>
            </a:r>
          </a:p>
          <a:p>
            <a:pPr>
              <a:spcBef>
                <a:spcPts val="700"/>
              </a:spcBef>
            </a:pPr>
            <a:r>
              <a:rPr lang="en-US" altLang="ko-KR" dirty="0"/>
              <a:t>         </a:t>
            </a:r>
            <a:r>
              <a:rPr lang="ko-KR" altLang="en-US" dirty="0"/>
              <a:t>추수를 끝내느라 가장 바쁜 시기</a:t>
            </a:r>
            <a:r>
              <a:rPr lang="en-US" altLang="ko-KR" dirty="0"/>
              <a:t>/ </a:t>
            </a:r>
            <a:r>
              <a:rPr lang="ko-KR" altLang="en-US" dirty="0"/>
              <a:t>추어탕을 </a:t>
            </a:r>
            <a:r>
              <a:rPr lang="ko-KR" altLang="en-US"/>
              <a:t>먹기도 함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상강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10</a:t>
            </a:r>
            <a:r>
              <a:rPr lang="ko-KR" altLang="en-US"/>
              <a:t>월 </a:t>
            </a:r>
            <a:r>
              <a:rPr lang="en-US" altLang="ko-KR"/>
              <a:t>23, 24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서리가 내리는 절기</a:t>
            </a:r>
            <a:r>
              <a:rPr lang="en-US" altLang="ko-KR"/>
              <a:t>/ </a:t>
            </a:r>
            <a:r>
              <a:rPr lang="ko-KR" altLang="en-US"/>
              <a:t>첫 얼음 관찰</a:t>
            </a:r>
            <a:r>
              <a:rPr lang="en-US" altLang="ko-KR"/>
              <a:t>/ </a:t>
            </a:r>
          </a:p>
          <a:p>
            <a:pPr>
              <a:spcBef>
                <a:spcPts val="700"/>
              </a:spcBef>
            </a:pPr>
            <a:r>
              <a:rPr lang="en-US" altLang="ko-KR"/>
              <a:t>         </a:t>
            </a:r>
            <a:r>
              <a:rPr lang="ko-KR" altLang="en-US"/>
              <a:t>추수가 마무리되는 시점이라 겨울맞이 시작</a:t>
            </a:r>
            <a:r>
              <a:rPr lang="en-US" altLang="ko-KR"/>
              <a:t>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FACAD-573F-31FF-3B1B-9D6296E59223}"/>
              </a:ext>
            </a:extLst>
          </p:cNvPr>
          <p:cNvSpPr txBox="1"/>
          <p:nvPr/>
        </p:nvSpPr>
        <p:spPr>
          <a:xfrm>
            <a:off x="1274298" y="2753544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98125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6053-3F71-6A29-DFD5-EF6A4261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F68350D-7FB2-3229-93A8-05047B38C7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BF94B-F81D-CDAB-6DFE-F7B3604BA771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24</a:t>
            </a: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절기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054F7-6B66-19C3-E2AB-E8FB5B77BD84}"/>
              </a:ext>
            </a:extLst>
          </p:cNvPr>
          <p:cNvSpPr txBox="1"/>
          <p:nvPr/>
        </p:nvSpPr>
        <p:spPr>
          <a:xfrm>
            <a:off x="1274298" y="3751199"/>
            <a:ext cx="23225862" cy="8466424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spcBef>
                <a:spcPts val="700"/>
              </a:spcBef>
            </a:pPr>
            <a:r>
              <a:rPr lang="ko-KR" altLang="en-US"/>
              <a:t>입동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11</a:t>
            </a:r>
            <a:r>
              <a:rPr lang="ko-KR" altLang="en-US"/>
              <a:t>월 </a:t>
            </a:r>
            <a:r>
              <a:rPr lang="en-US" altLang="ko-KR"/>
              <a:t>7, 8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가을 끝</a:t>
            </a:r>
            <a:r>
              <a:rPr lang="en-US" altLang="ko-KR"/>
              <a:t>, </a:t>
            </a:r>
            <a:r>
              <a:rPr lang="ko-KR" altLang="en-US"/>
              <a:t>겨울 시작</a:t>
            </a:r>
            <a:r>
              <a:rPr lang="en-US" altLang="ko-KR"/>
              <a:t>!, </a:t>
            </a:r>
            <a:r>
              <a:rPr lang="ko-KR" altLang="en-US"/>
              <a:t>무와 배추를 뽑아 김장 시작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소설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11</a:t>
            </a:r>
            <a:r>
              <a:rPr lang="ko-KR" altLang="en-US"/>
              <a:t>월 </a:t>
            </a:r>
            <a:r>
              <a:rPr lang="en-US" altLang="ko-KR"/>
              <a:t>22, 23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첫눈이 내리는 날</a:t>
            </a:r>
            <a:r>
              <a:rPr lang="en-US" altLang="ko-KR"/>
              <a:t>/ </a:t>
            </a:r>
            <a:r>
              <a:rPr lang="ko-KR" altLang="en-US"/>
              <a:t>김장을 끝냄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대설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12</a:t>
            </a:r>
            <a:r>
              <a:rPr lang="ko-KR" altLang="en-US"/>
              <a:t>월 </a:t>
            </a:r>
            <a:r>
              <a:rPr lang="en-US" altLang="ko-KR"/>
              <a:t>7,8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눈이 가장 많이 내림</a:t>
            </a:r>
            <a:r>
              <a:rPr lang="en-US" altLang="ko-KR"/>
              <a:t>/ </a:t>
            </a:r>
            <a:r>
              <a:rPr lang="ko-KR" altLang="en-US"/>
              <a:t>농한기로 일년을 마무리</a:t>
            </a:r>
            <a:r>
              <a:rPr lang="en-US" altLang="ko-KR"/>
              <a:t>, </a:t>
            </a:r>
            <a:r>
              <a:rPr lang="ko-KR" altLang="en-US"/>
              <a:t>새해 맞이 준비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동지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12</a:t>
            </a:r>
            <a:r>
              <a:rPr lang="ko-KR" altLang="en-US"/>
              <a:t>월 </a:t>
            </a:r>
            <a:r>
              <a:rPr lang="en-US" altLang="ko-KR"/>
              <a:t>22, 23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일년 중 밤이 가장 길고</a:t>
            </a:r>
            <a:r>
              <a:rPr lang="en-US" altLang="ko-KR"/>
              <a:t>, </a:t>
            </a:r>
            <a:r>
              <a:rPr lang="ko-KR" altLang="en-US"/>
              <a:t>낮이 짧음</a:t>
            </a:r>
            <a:r>
              <a:rPr lang="en-US" altLang="ko-KR"/>
              <a:t>/ </a:t>
            </a:r>
            <a:r>
              <a:rPr lang="ko-KR" altLang="en-US"/>
              <a:t>동지팥죽을 만들어 먹기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소한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</a:t>
            </a:r>
            <a:r>
              <a:rPr lang="ko-KR" altLang="en-US"/>
              <a:t>월 </a:t>
            </a:r>
            <a:r>
              <a:rPr lang="en-US" altLang="ko-KR"/>
              <a:t>5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작은 추위라는 절기지만</a:t>
            </a:r>
            <a:r>
              <a:rPr lang="en-US" altLang="ko-KR"/>
              <a:t>, </a:t>
            </a:r>
            <a:r>
              <a:rPr lang="ko-KR" altLang="en-US"/>
              <a:t>소한 무렵이 실은 가장 추움</a:t>
            </a:r>
            <a:r>
              <a:rPr lang="en-US" altLang="ko-KR"/>
              <a:t>/</a:t>
            </a:r>
          </a:p>
          <a:p>
            <a:pPr>
              <a:spcBef>
                <a:spcPts val="700"/>
              </a:spcBef>
            </a:pPr>
            <a:r>
              <a:rPr lang="en-US" altLang="ko-KR"/>
              <a:t>         </a:t>
            </a:r>
            <a:r>
              <a:rPr lang="ko-KR" altLang="en-US"/>
              <a:t>땔깜과 먹을거리 충분히 비치해둠</a:t>
            </a:r>
            <a:endParaRPr lang="en-US" altLang="ko-KR"/>
          </a:p>
          <a:p>
            <a:pPr>
              <a:spcBef>
                <a:spcPts val="700"/>
              </a:spcBef>
            </a:pPr>
            <a:endParaRPr lang="en-US" altLang="ko-KR"/>
          </a:p>
          <a:p>
            <a:pPr>
              <a:spcBef>
                <a:spcPts val="700"/>
              </a:spcBef>
            </a:pPr>
            <a:r>
              <a:rPr lang="ko-KR" altLang="en-US"/>
              <a:t>대한</a:t>
            </a:r>
            <a:r>
              <a:rPr lang="en-US" altLang="ko-KR"/>
              <a:t>: </a:t>
            </a:r>
            <a:r>
              <a:rPr lang="ko-KR" altLang="en-US"/>
              <a:t>양력 </a:t>
            </a:r>
            <a:r>
              <a:rPr lang="en-US" altLang="ko-KR"/>
              <a:t>1</a:t>
            </a:r>
            <a:r>
              <a:rPr lang="ko-KR" altLang="en-US"/>
              <a:t>월 </a:t>
            </a:r>
            <a:r>
              <a:rPr lang="en-US" altLang="ko-KR"/>
              <a:t>20</a:t>
            </a:r>
            <a:r>
              <a:rPr lang="ko-KR" altLang="en-US"/>
              <a:t>일 경</a:t>
            </a:r>
            <a:r>
              <a:rPr lang="en-US" altLang="ko-KR"/>
              <a:t>/ </a:t>
            </a:r>
            <a:r>
              <a:rPr lang="ko-KR" altLang="en-US"/>
              <a:t>큰 추위라는 뜻이지만</a:t>
            </a:r>
            <a:r>
              <a:rPr lang="en-US" altLang="ko-KR"/>
              <a:t>, </a:t>
            </a:r>
            <a:r>
              <a:rPr lang="ko-KR" altLang="en-US"/>
              <a:t>중국이 아닌 우리나라의 경우 소한보다는 덜 추움</a:t>
            </a:r>
            <a:endParaRPr lang="en-US" altLang="ko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FACAD-573F-31FF-3B1B-9D6296E59223}"/>
              </a:ext>
            </a:extLst>
          </p:cNvPr>
          <p:cNvSpPr txBox="1"/>
          <p:nvPr/>
        </p:nvSpPr>
        <p:spPr>
          <a:xfrm>
            <a:off x="1274298" y="2753544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0745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5EF1C-BC15-9533-8E82-4CC9031C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B1D582-200E-DEF8-FE57-BFC8217D5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CC4B-B005-200A-0E60-BDED4581056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6CFD-D99B-1086-68BD-3A300A0B8266}"/>
              </a:ext>
            </a:extLst>
          </p:cNvPr>
          <p:cNvSpPr txBox="1"/>
          <p:nvPr/>
        </p:nvSpPr>
        <p:spPr>
          <a:xfrm>
            <a:off x="940801" y="3266430"/>
            <a:ext cx="22034448" cy="994118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양목</a:t>
            </a:r>
            <a:r>
              <a:rPr lang="en-US" altLang="ko-KR" dirty="0"/>
              <a:t>, </a:t>
            </a:r>
            <a:r>
              <a:rPr lang="ko-KR" altLang="en-US" dirty="0"/>
              <a:t>천간에서의 </a:t>
            </a:r>
            <a:r>
              <a:rPr lang="ko-KR" altLang="en-US" dirty="0" err="1"/>
              <a:t>갑목</a:t>
            </a:r>
            <a:r>
              <a:rPr lang="en-US" altLang="ko-KR" dirty="0"/>
              <a:t>(</a:t>
            </a:r>
            <a:r>
              <a:rPr lang="ko-KR" altLang="en-US" dirty="0"/>
              <a:t>甲</a:t>
            </a:r>
            <a:r>
              <a:rPr lang="en-US" altLang="ko-KR" dirty="0"/>
              <a:t>)</a:t>
            </a:r>
            <a:r>
              <a:rPr lang="ko-KR" altLang="en-US" dirty="0"/>
              <a:t>과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입춘에서 경칩 전까지</a:t>
            </a:r>
            <a:r>
              <a:rPr lang="en-US" altLang="ko-KR" dirty="0"/>
              <a:t>(</a:t>
            </a:r>
            <a:r>
              <a:rPr lang="ko-KR" altLang="en-US" dirty="0"/>
              <a:t>이때 태어나면 </a:t>
            </a:r>
            <a:r>
              <a:rPr lang="ko-KR" altLang="en-US" dirty="0" err="1"/>
              <a:t>월지가</a:t>
            </a:r>
            <a:r>
              <a:rPr lang="ko-KR" altLang="en-US" dirty="0"/>
              <a:t> 인목이 됨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새벽 </a:t>
            </a:r>
            <a:r>
              <a:rPr lang="en-US" altLang="ko-KR" dirty="0"/>
              <a:t>3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</a:t>
            </a:r>
            <a:r>
              <a:rPr lang="en-US" altLang="ko-KR" dirty="0"/>
              <a:t>5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</a:t>
            </a:r>
            <a:r>
              <a:rPr lang="en-US" altLang="ko-KR" dirty="0"/>
              <a:t>(</a:t>
            </a:r>
            <a:r>
              <a:rPr lang="ko-KR" altLang="en-US" dirty="0"/>
              <a:t>이 시간에 태어나면 시지가 인목이 됨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호랑이</a:t>
            </a:r>
            <a:r>
              <a:rPr lang="en-US" altLang="ko-KR" dirty="0"/>
              <a:t>, </a:t>
            </a:r>
            <a:r>
              <a:rPr lang="ko-KR" altLang="en-US" dirty="0"/>
              <a:t>강한 활동성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수탕기호</a:t>
            </a:r>
            <a:r>
              <a:rPr lang="en-US" altLang="ko-KR" dirty="0"/>
              <a:t>(</a:t>
            </a:r>
            <a:r>
              <a:rPr lang="ko-KR" altLang="en-US" dirty="0"/>
              <a:t>사주에 아무리 수 기운이 많아도</a:t>
            </a:r>
            <a:r>
              <a:rPr lang="en-US" altLang="ko-KR" dirty="0"/>
              <a:t>, </a:t>
            </a:r>
            <a:r>
              <a:rPr lang="ko-KR" altLang="en-US" dirty="0"/>
              <a:t>인목 하나면 </a:t>
            </a:r>
            <a:r>
              <a:rPr lang="en-US" altLang="ko-KR" dirty="0"/>
              <a:t>OK!)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집에 호랑이 그림을 걸었던 이유는</a:t>
            </a:r>
            <a:r>
              <a:rPr lang="en-US" altLang="ko-KR" dirty="0"/>
              <a:t>? (Feat: </a:t>
            </a:r>
            <a:r>
              <a:rPr lang="ko-KR" altLang="en-US" dirty="0"/>
              <a:t>잉어 그림</a:t>
            </a:r>
            <a:r>
              <a:rPr lang="en-US" altLang="ko-KR" dirty="0"/>
              <a:t>, </a:t>
            </a:r>
            <a:r>
              <a:rPr lang="ko-KR" altLang="en-US" dirty="0"/>
              <a:t>말 그림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명예를 중요시함</a:t>
            </a:r>
            <a:r>
              <a:rPr lang="en-US" altLang="ko-KR" dirty="0"/>
              <a:t>, </a:t>
            </a:r>
            <a:r>
              <a:rPr lang="ko-KR" altLang="en-US" dirty="0"/>
              <a:t>자존심</a:t>
            </a:r>
            <a:r>
              <a:rPr lang="en-US" altLang="ko-KR" dirty="0"/>
              <a:t>, </a:t>
            </a:r>
            <a:r>
              <a:rPr lang="ko-KR" altLang="en-US" dirty="0"/>
              <a:t>진취적</a:t>
            </a:r>
            <a:r>
              <a:rPr lang="en-US" altLang="ko-KR" dirty="0"/>
              <a:t>, </a:t>
            </a:r>
            <a:r>
              <a:rPr lang="ko-KR" altLang="en-US" dirty="0"/>
              <a:t>일 벌이기 좋아함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권력의 글자</a:t>
            </a:r>
            <a:r>
              <a:rPr lang="en-US" altLang="ko-KR" dirty="0"/>
              <a:t>, </a:t>
            </a:r>
            <a:r>
              <a:rPr lang="ko-KR" altLang="en-US" dirty="0"/>
              <a:t>대중 선동</a:t>
            </a:r>
            <a:r>
              <a:rPr lang="en-US" altLang="ko-KR" dirty="0"/>
              <a:t>, </a:t>
            </a:r>
            <a:r>
              <a:rPr lang="ko-KR" altLang="en-US" dirty="0"/>
              <a:t>학문</a:t>
            </a:r>
            <a:r>
              <a:rPr lang="en-US" altLang="ko-KR" dirty="0"/>
              <a:t>, </a:t>
            </a:r>
            <a:r>
              <a:rPr lang="ko-KR" altLang="en-US" dirty="0"/>
              <a:t>명예</a:t>
            </a:r>
            <a:r>
              <a:rPr lang="en-US" altLang="ko-KR" dirty="0"/>
              <a:t>, </a:t>
            </a:r>
            <a:r>
              <a:rPr lang="ko-KR" altLang="en-US" dirty="0"/>
              <a:t>설득의 힘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17DB3A-D471-AABA-6C06-8C2326B3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56" y="1889448"/>
            <a:ext cx="7823572" cy="50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3D86D5-2289-BBBB-1C7B-82348C81007D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인목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E1C04F-8780-6452-8B09-6CE8DAAE3FB2}"/>
              </a:ext>
            </a:extLst>
          </p:cNvPr>
          <p:cNvSpPr/>
          <p:nvPr/>
        </p:nvSpPr>
        <p:spPr>
          <a:xfrm>
            <a:off x="16512480" y="3833664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8C9362-3252-BF93-97D0-BB5FA6B20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2295858"/>
            <a:ext cx="1197448" cy="1108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F80D7C6-2145-645B-78F1-3C3CA71CB526}"/>
              </a:ext>
            </a:extLst>
          </p:cNvPr>
          <p:cNvSpPr/>
          <p:nvPr/>
        </p:nvSpPr>
        <p:spPr>
          <a:xfrm>
            <a:off x="22247820" y="3817119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022567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5EF1C-BC15-9533-8E82-4CC9031C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B1D582-200E-DEF8-FE57-BFC8217D5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CC4B-B005-200A-0E60-BDED4581056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6CFD-D99B-1086-68BD-3A300A0B8266}"/>
              </a:ext>
            </a:extLst>
          </p:cNvPr>
          <p:cNvSpPr txBox="1"/>
          <p:nvPr/>
        </p:nvSpPr>
        <p:spPr>
          <a:xfrm>
            <a:off x="12336016" y="4135221"/>
            <a:ext cx="14185576" cy="5016762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수탕기호</a:t>
            </a:r>
            <a:r>
              <a:rPr lang="en-US" altLang="ko-KR"/>
              <a:t>(</a:t>
            </a:r>
            <a:r>
              <a:rPr lang="ko-KR" altLang="en-US"/>
              <a:t>水湯騎虎</a:t>
            </a:r>
            <a:r>
              <a:rPr lang="en-US" altLang="ko-KR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사주에 아무리 수 기운이 많아도 이를 능히 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   설기시킬 수 있음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이 사주에서 가장 힘이 강한 오행은</a:t>
            </a:r>
            <a:r>
              <a:rPr lang="en-US" altLang="ko-KR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D86D5-2289-BBBB-1C7B-82348C81007D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인목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8C9362-3252-BF93-97D0-BB5FA6B20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2295858"/>
            <a:ext cx="1197448" cy="1108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06" y="4049688"/>
            <a:ext cx="10689431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F80D7C6-2145-645B-78F1-3C3CA71CB526}"/>
              </a:ext>
            </a:extLst>
          </p:cNvPr>
          <p:cNvSpPr/>
          <p:nvPr/>
        </p:nvSpPr>
        <p:spPr>
          <a:xfrm>
            <a:off x="1390800" y="6813291"/>
            <a:ext cx="252141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19182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5EF1C-BC15-9533-8E82-4CC9031C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869" y="1697074"/>
            <a:ext cx="8669159" cy="539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B1D582-200E-DEF8-FE57-BFC8217D5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CC4B-B005-200A-0E60-BDED4581056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6CFD-D99B-1086-68BD-3A300A0B8266}"/>
              </a:ext>
            </a:extLst>
          </p:cNvPr>
          <p:cNvSpPr txBox="1"/>
          <p:nvPr/>
        </p:nvSpPr>
        <p:spPr>
          <a:xfrm>
            <a:off x="940801" y="3266430"/>
            <a:ext cx="22034448" cy="871008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음목</a:t>
            </a:r>
            <a:r>
              <a:rPr lang="en-US" altLang="ko-KR" dirty="0"/>
              <a:t>, </a:t>
            </a:r>
            <a:r>
              <a:rPr lang="ko-KR" altLang="en-US" dirty="0"/>
              <a:t>천간에서의 </a:t>
            </a:r>
            <a:r>
              <a:rPr lang="ko-KR" altLang="en-US" dirty="0" err="1"/>
              <a:t>을목</a:t>
            </a:r>
            <a:r>
              <a:rPr lang="en-US" altLang="ko-KR" dirty="0"/>
              <a:t>(</a:t>
            </a:r>
            <a:r>
              <a:rPr lang="ko-KR" altLang="en-US" dirty="0"/>
              <a:t>乙</a:t>
            </a:r>
            <a:r>
              <a:rPr lang="en-US" altLang="ko-KR" dirty="0"/>
              <a:t>)</a:t>
            </a:r>
            <a:r>
              <a:rPr lang="ko-KR" altLang="en-US" dirty="0"/>
              <a:t>과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경칩에서 청명 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새벽 </a:t>
            </a:r>
            <a:r>
              <a:rPr lang="en-US" altLang="ko-KR" dirty="0"/>
              <a:t>5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아침 </a:t>
            </a:r>
            <a:r>
              <a:rPr lang="en-US" altLang="ko-KR" dirty="0"/>
              <a:t>7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봄의 정수</a:t>
            </a:r>
            <a:r>
              <a:rPr lang="en-US" altLang="ko-KR" dirty="0"/>
              <a:t>, </a:t>
            </a:r>
            <a:r>
              <a:rPr lang="ko-KR" altLang="en-US" dirty="0"/>
              <a:t>언덕 위의 진달래</a:t>
            </a:r>
            <a:r>
              <a:rPr lang="en-US" altLang="ko-KR" dirty="0"/>
              <a:t>, </a:t>
            </a:r>
            <a:r>
              <a:rPr lang="ko-KR" altLang="en-US" dirty="0"/>
              <a:t>토끼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개성이 강함</a:t>
            </a:r>
            <a:r>
              <a:rPr lang="en-US" altLang="ko-KR" dirty="0"/>
              <a:t>(</a:t>
            </a:r>
            <a:r>
              <a:rPr lang="ko-KR" altLang="en-US" dirty="0"/>
              <a:t>자연스레 눈이 </a:t>
            </a:r>
            <a:r>
              <a:rPr lang="ko-KR" altLang="en-US"/>
              <a:t>감</a:t>
            </a:r>
            <a:r>
              <a:rPr lang="en-US" altLang="ko-KR"/>
              <a:t>), </a:t>
            </a:r>
            <a:r>
              <a:rPr lang="ko-KR" altLang="en-US"/>
              <a:t>명랑함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습목이라</a:t>
            </a:r>
            <a:r>
              <a:rPr lang="ko-KR" altLang="en-US" dirty="0"/>
              <a:t> 수가 많으면 기운을 잘 드러내지 못함</a:t>
            </a:r>
            <a:r>
              <a:rPr lang="en-US" altLang="ko-KR" dirty="0"/>
              <a:t>(ex. </a:t>
            </a:r>
            <a:r>
              <a:rPr lang="ko-KR" altLang="en-US" dirty="0"/>
              <a:t>연꽃은 물에 동화되어 버림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묘는 인간의 하체</a:t>
            </a:r>
            <a:r>
              <a:rPr lang="en-US" altLang="ko-KR" dirty="0"/>
              <a:t>, </a:t>
            </a:r>
            <a:r>
              <a:rPr lang="ko-KR" altLang="en-US" dirty="0" err="1"/>
              <a:t>묘묘병존은</a:t>
            </a:r>
            <a:r>
              <a:rPr lang="ko-KR" altLang="en-US" dirty="0"/>
              <a:t> 하체 부실</a:t>
            </a:r>
            <a:r>
              <a:rPr lang="en-US" altLang="ko-KR" dirty="0"/>
              <a:t>, </a:t>
            </a:r>
            <a:r>
              <a:rPr lang="ko-KR" altLang="en-US" dirty="0"/>
              <a:t>낙상을 암시</a:t>
            </a:r>
            <a:r>
              <a:rPr lang="en-US" altLang="ko-KR" dirty="0"/>
              <a:t>, </a:t>
            </a:r>
            <a:r>
              <a:rPr lang="ko-KR" altLang="en-US" dirty="0"/>
              <a:t>어깨나 턱 관절이 약할 수도 있음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D86D5-2289-BBBB-1C7B-82348C81007D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묘</a:t>
            </a:r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목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E1C04F-8780-6452-8B09-6CE8DAAE3FB2}"/>
              </a:ext>
            </a:extLst>
          </p:cNvPr>
          <p:cNvSpPr/>
          <p:nvPr/>
        </p:nvSpPr>
        <p:spPr>
          <a:xfrm>
            <a:off x="17808624" y="3833664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F80D7C6-2145-645B-78F1-3C3CA71CB526}"/>
              </a:ext>
            </a:extLst>
          </p:cNvPr>
          <p:cNvSpPr/>
          <p:nvPr/>
        </p:nvSpPr>
        <p:spPr>
          <a:xfrm>
            <a:off x="19968864" y="3833664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7121A1-0832-3C05-E6C9-86C068B7B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2277804"/>
            <a:ext cx="1122408" cy="11448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7351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CA4A-B147-4242-438C-E23C38BB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04590B-76F9-A9CE-9527-EFBFB7B721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D6B8D-DC5D-B0AC-93CF-5E10D40E7F8B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</a:t>
            </a: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8D658-07A2-B7AD-AA6B-0E0FAA44E68F}"/>
              </a:ext>
            </a:extLst>
          </p:cNvPr>
          <p:cNvSpPr txBox="1"/>
          <p:nvPr/>
        </p:nvSpPr>
        <p:spPr>
          <a:xfrm>
            <a:off x="1102768" y="4409728"/>
            <a:ext cx="18578064" cy="4824402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 </a:t>
            </a:r>
            <a:r>
              <a:rPr lang="ko-KR" altLang="en-US" dirty="0"/>
              <a:t>인목은 주관</a:t>
            </a:r>
            <a:r>
              <a:rPr lang="en-US" altLang="ko-KR" dirty="0"/>
              <a:t>,</a:t>
            </a:r>
            <a:r>
              <a:rPr lang="ko-KR" altLang="en-US" dirty="0"/>
              <a:t> 진취적</a:t>
            </a:r>
            <a:r>
              <a:rPr lang="en-US" altLang="ko-KR" dirty="0"/>
              <a:t>, </a:t>
            </a:r>
            <a:r>
              <a:rPr lang="ko-KR" altLang="en-US" dirty="0"/>
              <a:t>활동적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묘목은 개성</a:t>
            </a:r>
            <a:r>
              <a:rPr lang="en-US" altLang="ko-KR" dirty="0"/>
              <a:t>(</a:t>
            </a:r>
            <a:r>
              <a:rPr lang="ko-KR" altLang="en-US" dirty="0"/>
              <a:t>활동 범위가 넓진 않음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인목은 수의 기운을 잘 </a:t>
            </a:r>
            <a:r>
              <a:rPr lang="ko-KR" altLang="en-US" dirty="0" err="1"/>
              <a:t>설기시키지만</a:t>
            </a:r>
            <a:r>
              <a:rPr lang="en-US" altLang="ko-KR" dirty="0"/>
              <a:t>, </a:t>
            </a:r>
            <a:r>
              <a:rPr lang="ko-KR" altLang="en-US" dirty="0"/>
              <a:t>묘목은 </a:t>
            </a:r>
            <a:r>
              <a:rPr lang="ko-KR" altLang="en-US" dirty="0" err="1"/>
              <a:t>습목이라</a:t>
            </a:r>
            <a:r>
              <a:rPr lang="ko-KR" altLang="en-US" dirty="0"/>
              <a:t> 수 기운을 조절하기 힘듦</a:t>
            </a:r>
            <a:endParaRPr lang="en-US" altLang="ko-KR" dirty="0"/>
          </a:p>
          <a:p>
            <a:r>
              <a:rPr lang="en-US" altLang="ko-KR" dirty="0"/>
              <a:t>* Quiz: </a:t>
            </a:r>
            <a:r>
              <a:rPr lang="ko-KR" altLang="en-US" dirty="0" err="1"/>
              <a:t>갑목과</a:t>
            </a:r>
            <a:r>
              <a:rPr lang="ko-KR" altLang="en-US" dirty="0"/>
              <a:t> </a:t>
            </a:r>
            <a:r>
              <a:rPr lang="ko-KR" altLang="en-US" dirty="0" err="1"/>
              <a:t>을목</a:t>
            </a:r>
            <a:r>
              <a:rPr lang="ko-KR" altLang="en-US" dirty="0"/>
              <a:t> 중 수 기운이 많으면 버티기 힘들어하는 간지는</a:t>
            </a:r>
            <a:r>
              <a:rPr lang="en-US" altLang="ko-KR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4BC0D-8CA5-B1DB-753B-DDCB7372118E}"/>
              </a:ext>
            </a:extLst>
          </p:cNvPr>
          <p:cNvSpPr txBox="1"/>
          <p:nvPr/>
        </p:nvSpPr>
        <p:spPr>
          <a:xfrm>
            <a:off x="2686944" y="268153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VS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47121A1-0832-3C05-E6C9-86C068B7B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72" y="2496476"/>
            <a:ext cx="1122408" cy="11448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8384627-53E5-2A52-A965-EA6EB0F6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0" y="2511882"/>
            <a:ext cx="1197448" cy="1108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94623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5EF1C-BC15-9533-8E82-4CC9031C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00" y="1385392"/>
            <a:ext cx="7807903" cy="67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B1D582-200E-DEF8-FE57-BFC8217D5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CC4B-B005-200A-0E60-BDED4581056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6CFD-D99B-1086-68BD-3A300A0B8266}"/>
              </a:ext>
            </a:extLst>
          </p:cNvPr>
          <p:cNvSpPr txBox="1"/>
          <p:nvPr/>
        </p:nvSpPr>
        <p:spPr>
          <a:xfrm>
            <a:off x="940801" y="3266430"/>
            <a:ext cx="22034448" cy="994118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양토</a:t>
            </a:r>
            <a:r>
              <a:rPr lang="en-US" altLang="ko-KR"/>
              <a:t>, </a:t>
            </a:r>
            <a:r>
              <a:rPr lang="ko-KR" altLang="en-US"/>
              <a:t>습토</a:t>
            </a:r>
            <a:r>
              <a:rPr lang="en-US" altLang="ko-KR"/>
              <a:t>, </a:t>
            </a:r>
            <a:r>
              <a:rPr lang="ko-KR" altLang="en-US"/>
              <a:t>천간에서의 무토</a:t>
            </a:r>
            <a:r>
              <a:rPr lang="en-US" altLang="ko-KR"/>
              <a:t>(</a:t>
            </a:r>
            <a:r>
              <a:rPr lang="ko-KR" altLang="en-US"/>
              <a:t>戊</a:t>
            </a:r>
            <a:r>
              <a:rPr lang="en-US" altLang="ko-KR"/>
              <a:t>)</a:t>
            </a:r>
            <a:r>
              <a:rPr lang="ko-KR" altLang="en-US"/>
              <a:t>와 같음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청명에서 입하 전까지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아침 </a:t>
            </a:r>
            <a:r>
              <a:rPr lang="en-US" altLang="ko-KR"/>
              <a:t>7</a:t>
            </a:r>
            <a:r>
              <a:rPr lang="ko-KR" altLang="en-US"/>
              <a:t>시 </a:t>
            </a:r>
            <a:r>
              <a:rPr lang="en-US" altLang="ko-KR"/>
              <a:t>30</a:t>
            </a:r>
            <a:r>
              <a:rPr lang="ko-KR" altLang="en-US"/>
              <a:t>분 부터 </a:t>
            </a:r>
            <a:r>
              <a:rPr lang="en-US" altLang="ko-KR"/>
              <a:t>9</a:t>
            </a:r>
            <a:r>
              <a:rPr lang="ko-KR" altLang="en-US"/>
              <a:t>시 </a:t>
            </a:r>
            <a:r>
              <a:rPr lang="en-US" altLang="ko-KR"/>
              <a:t>30</a:t>
            </a:r>
            <a:r>
              <a:rPr lang="ko-KR" altLang="en-US"/>
              <a:t>분 까지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용</a:t>
            </a:r>
            <a:r>
              <a:rPr lang="en-US" altLang="ko-KR"/>
              <a:t>, </a:t>
            </a:r>
            <a:r>
              <a:rPr lang="ko-KR" altLang="en-US"/>
              <a:t>봄의 논</a:t>
            </a:r>
            <a:r>
              <a:rPr lang="en-US" altLang="ko-KR"/>
              <a:t>, </a:t>
            </a:r>
            <a:r>
              <a:rPr lang="ko-KR" altLang="en-US"/>
              <a:t>황당무계한 권력</a:t>
            </a:r>
            <a:r>
              <a:rPr lang="en-US" altLang="ko-KR"/>
              <a:t>, </a:t>
            </a:r>
            <a:r>
              <a:rPr lang="ko-KR" altLang="en-US"/>
              <a:t>망상</a:t>
            </a:r>
            <a:r>
              <a:rPr lang="en-US" altLang="ko-KR"/>
              <a:t>, </a:t>
            </a:r>
            <a:r>
              <a:rPr lang="ko-KR" altLang="en-US"/>
              <a:t>우주적 스케일의 자아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미래의 가능성</a:t>
            </a:r>
            <a:r>
              <a:rPr lang="en-US" altLang="ko-KR"/>
              <a:t>,  </a:t>
            </a:r>
            <a:r>
              <a:rPr lang="ko-KR" altLang="en-US"/>
              <a:t>화치승룡</a:t>
            </a:r>
            <a:r>
              <a:rPr lang="en-US" altLang="ko-KR"/>
              <a:t>(</a:t>
            </a:r>
            <a:r>
              <a:rPr lang="ko-KR" altLang="en-US"/>
              <a:t>사주에 아무리 화 기운이 많아도</a:t>
            </a:r>
            <a:r>
              <a:rPr lang="en-US" altLang="ko-KR"/>
              <a:t>, </a:t>
            </a:r>
            <a:r>
              <a:rPr lang="ko-KR" altLang="en-US"/>
              <a:t>진토 하나면 </a:t>
            </a:r>
            <a:r>
              <a:rPr lang="en-US" altLang="ko-KR"/>
              <a:t>OK!)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집에 용 그림을 걸었던 이유는</a:t>
            </a:r>
            <a:r>
              <a:rPr lang="en-US" altLang="ko-KR"/>
              <a:t>? (Feat: </a:t>
            </a:r>
            <a:r>
              <a:rPr lang="ko-KR" altLang="en-US"/>
              <a:t>호랑이</a:t>
            </a:r>
            <a:r>
              <a:rPr lang="en-US" altLang="ko-KR"/>
              <a:t>)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진진병존은 염증성 피부질환을 암시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갑목 밑에 진토가 있으면</a:t>
            </a:r>
            <a:r>
              <a:rPr lang="en-US" altLang="ko-KR"/>
              <a:t>, </a:t>
            </a:r>
            <a:r>
              <a:rPr lang="ko-KR" altLang="en-US"/>
              <a:t>갑목은 간여지동으로 봐야 함</a:t>
            </a:r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D86D5-2289-BBBB-1C7B-82348C81007D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진토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E1C04F-8780-6452-8B09-6CE8DAAE3FB2}"/>
              </a:ext>
            </a:extLst>
          </p:cNvPr>
          <p:cNvSpPr/>
          <p:nvPr/>
        </p:nvSpPr>
        <p:spPr>
          <a:xfrm>
            <a:off x="17789391" y="3473624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341495F-13E5-A92E-72DA-7089F9D36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2177480"/>
            <a:ext cx="1240532" cy="1171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11577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28D3A-9E0F-1BA9-DEEC-87AC9562C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90C0A65-C7F1-523D-303E-7F9E147A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331" y="2302472"/>
            <a:ext cx="7404868" cy="4830465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C38ED1-5D98-4766-7B5F-1AAA29F3A47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DE646-3214-C615-6654-3D9D3DFD509E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757E1-20F6-28BA-DCAB-99EBD5DA7B69}"/>
              </a:ext>
            </a:extLst>
          </p:cNvPr>
          <p:cNvSpPr txBox="1"/>
          <p:nvPr/>
        </p:nvSpPr>
        <p:spPr>
          <a:xfrm>
            <a:off x="925991" y="3267496"/>
            <a:ext cx="22034448" cy="871008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음화이지만 양화로 쓰임</a:t>
            </a:r>
            <a:r>
              <a:rPr lang="en-US" altLang="ko-KR" dirty="0"/>
              <a:t>, </a:t>
            </a:r>
            <a:r>
              <a:rPr lang="ko-KR" altLang="en-US" dirty="0"/>
              <a:t>천간에서의 병화</a:t>
            </a:r>
            <a:r>
              <a:rPr lang="en-US" altLang="ko-KR" dirty="0"/>
              <a:t>(</a:t>
            </a:r>
            <a:r>
              <a:rPr lang="ko-KR" altLang="en-US" dirty="0"/>
              <a:t>丙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입하에서 망종 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아침 </a:t>
            </a:r>
            <a:r>
              <a:rPr lang="en-US" altLang="ko-KR" dirty="0"/>
              <a:t>9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</a:t>
            </a:r>
            <a:r>
              <a:rPr lang="en-US" altLang="ko-KR" dirty="0"/>
              <a:t>11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양기가 가장 강한 글자</a:t>
            </a:r>
            <a:r>
              <a:rPr lang="en-US" altLang="ko-KR" dirty="0"/>
              <a:t>, </a:t>
            </a:r>
            <a:r>
              <a:rPr lang="ko-KR" altLang="en-US" dirty="0"/>
              <a:t>육양지처</a:t>
            </a:r>
            <a:r>
              <a:rPr lang="en-US" altLang="ko-KR" dirty="0"/>
              <a:t>(</a:t>
            </a:r>
            <a:r>
              <a:rPr lang="ko-KR" altLang="en-US" dirty="0"/>
              <a:t>六陽之處</a:t>
            </a:r>
            <a:r>
              <a:rPr lang="en-US" altLang="ko-KR"/>
              <a:t>), </a:t>
            </a:r>
            <a:r>
              <a:rPr lang="ko-KR" altLang="en-US"/>
              <a:t>뱀</a:t>
            </a:r>
            <a:r>
              <a:rPr lang="en-US" altLang="ko-KR"/>
              <a:t>, </a:t>
            </a:r>
            <a:r>
              <a:rPr lang="ko-KR" altLang="en-US"/>
              <a:t>순간의 힘</a:t>
            </a:r>
            <a:r>
              <a:rPr lang="en-US" altLang="ko-KR"/>
              <a:t>, </a:t>
            </a:r>
            <a:r>
              <a:rPr lang="ko-KR" altLang="en-US"/>
              <a:t>역동성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행정</a:t>
            </a:r>
            <a:r>
              <a:rPr lang="en-US" altLang="ko-KR" dirty="0"/>
              <a:t>, </a:t>
            </a:r>
            <a:r>
              <a:rPr lang="ko-KR" altLang="en-US" dirty="0"/>
              <a:t>사법 권력의 힘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양기가 강해 붙임성도 좋음</a:t>
            </a:r>
            <a:r>
              <a:rPr lang="en-US" altLang="ko-KR" dirty="0"/>
              <a:t>(ex.</a:t>
            </a:r>
            <a:r>
              <a:rPr lang="ko-KR" altLang="en-US" dirty="0"/>
              <a:t> 세일즈맨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</a:t>
            </a:r>
            <a:r>
              <a:rPr lang="ko-KR" altLang="en-US" dirty="0"/>
              <a:t>사사 병존은 활동적인 힘이 아주 강함</a:t>
            </a:r>
            <a:r>
              <a:rPr lang="en-US" altLang="ko-KR" dirty="0"/>
              <a:t>(</a:t>
            </a:r>
            <a:r>
              <a:rPr lang="ko-KR" altLang="en-US" dirty="0"/>
              <a:t>한 자리에서 오래 앉아있는 일보다 활동적인 직업이 어울림</a:t>
            </a:r>
            <a:r>
              <a:rPr lang="en-US" altLang="ko-KR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1EBAA-24EC-8D4A-B5E5-283004D4849F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FE7E55-3A91-8D5C-2163-A08DD5DC6346}"/>
              </a:ext>
            </a:extLst>
          </p:cNvPr>
          <p:cNvSpPr/>
          <p:nvPr/>
        </p:nvSpPr>
        <p:spPr>
          <a:xfrm>
            <a:off x="17868557" y="4121696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2A9EB7-6A52-10B2-2422-A59EC63AD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52" y="2288730"/>
            <a:ext cx="1210424" cy="11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533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141A-D028-9912-5D5D-1CAE34A6D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DEF06DD-558E-5FDA-474B-1C523C87C9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14009" y="13194704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BE666-2842-D860-DF2A-2C570FD5C232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체용론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FBC47-0427-3A5D-9E26-D5EF454DEC6D}"/>
              </a:ext>
            </a:extLst>
          </p:cNvPr>
          <p:cNvSpPr txBox="1"/>
          <p:nvPr/>
        </p:nvSpPr>
        <p:spPr>
          <a:xfrm>
            <a:off x="1279506" y="3761656"/>
            <a:ext cx="23225862" cy="19210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본체</a:t>
            </a:r>
            <a:r>
              <a:rPr lang="en-US" altLang="ko-KR" dirty="0"/>
              <a:t>, </a:t>
            </a:r>
            <a:r>
              <a:rPr lang="ko-KR" altLang="en-US" dirty="0"/>
              <a:t>근본</a:t>
            </a:r>
            <a:r>
              <a:rPr lang="en-US" altLang="ko-KR" dirty="0"/>
              <a:t>, </a:t>
            </a:r>
            <a:r>
              <a:rPr lang="ko-KR" altLang="en-US" dirty="0"/>
              <a:t>고유의 특성</a:t>
            </a:r>
            <a:r>
              <a:rPr lang="en-US" altLang="ko-KR" dirty="0"/>
              <a:t>: </a:t>
            </a:r>
            <a:r>
              <a:rPr lang="ko-KR" altLang="en-US" dirty="0"/>
              <a:t>가장 근본적으로 내제된 특성에 대한 부분</a:t>
            </a:r>
            <a:endParaRPr lang="en-US" altLang="ko-KR" dirty="0"/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변하지 않음 </a:t>
            </a:r>
            <a:r>
              <a:rPr lang="en-US" altLang="ko-KR" dirty="0"/>
              <a:t>-&gt; </a:t>
            </a:r>
            <a:r>
              <a:rPr lang="ko-KR" altLang="en-US" dirty="0"/>
              <a:t>본질적임</a:t>
            </a:r>
            <a:endParaRPr lang="en-US" altLang="ko-K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0FA56-3F88-C3D1-2F4C-DAD100678853}"/>
              </a:ext>
            </a:extLst>
          </p:cNvPr>
          <p:cNvSpPr txBox="1"/>
          <p:nvPr/>
        </p:nvSpPr>
        <p:spPr>
          <a:xfrm>
            <a:off x="1274298" y="282555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체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體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8A94D-B389-4379-5E88-11F9CC85CDAA}"/>
              </a:ext>
            </a:extLst>
          </p:cNvPr>
          <p:cNvSpPr txBox="1"/>
          <p:nvPr/>
        </p:nvSpPr>
        <p:spPr>
          <a:xfrm>
            <a:off x="1274298" y="7241213"/>
            <a:ext cx="23225862" cy="19210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쓰임</a:t>
            </a:r>
            <a:r>
              <a:rPr lang="en-US" altLang="ko-KR" dirty="0"/>
              <a:t>, </a:t>
            </a:r>
            <a:r>
              <a:rPr lang="ko-KR" altLang="en-US" dirty="0"/>
              <a:t>작용</a:t>
            </a:r>
            <a:r>
              <a:rPr lang="en-US" altLang="ko-KR" dirty="0"/>
              <a:t>, </a:t>
            </a:r>
            <a:r>
              <a:rPr lang="ko-KR" altLang="en-US" dirty="0"/>
              <a:t>현상</a:t>
            </a:r>
            <a:r>
              <a:rPr lang="en-US" altLang="ko-KR" dirty="0"/>
              <a:t> : </a:t>
            </a:r>
            <a:r>
              <a:rPr lang="ko-KR" altLang="en-US" dirty="0"/>
              <a:t>외재적인 표현</a:t>
            </a:r>
            <a:r>
              <a:rPr lang="en-US" altLang="ko-KR" dirty="0"/>
              <a:t>, </a:t>
            </a:r>
            <a:r>
              <a:rPr lang="ko-KR" altLang="en-US" dirty="0"/>
              <a:t>체가 외부와 어떻게 작용하는가에 대한 부분</a:t>
            </a:r>
            <a:endParaRPr lang="en-US" altLang="ko-KR" dirty="0"/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항상 동</a:t>
            </a:r>
            <a:r>
              <a:rPr lang="en-US" altLang="ko-KR" dirty="0"/>
              <a:t>(</a:t>
            </a:r>
            <a:r>
              <a:rPr lang="ko-KR" altLang="en-US" dirty="0"/>
              <a:t>動</a:t>
            </a:r>
            <a:r>
              <a:rPr lang="en-US" altLang="ko-KR" dirty="0"/>
              <a:t>)</a:t>
            </a:r>
            <a:r>
              <a:rPr lang="ko-KR" altLang="en-US" dirty="0"/>
              <a:t>함 </a:t>
            </a:r>
            <a:r>
              <a:rPr lang="en-US" altLang="ko-KR" dirty="0"/>
              <a:t>-&gt; </a:t>
            </a:r>
            <a:r>
              <a:rPr lang="ko-KR" altLang="en-US" dirty="0"/>
              <a:t>가변적임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7CB12-448D-D68E-A86E-B6A003E45DCB}"/>
              </a:ext>
            </a:extLst>
          </p:cNvPr>
          <p:cNvSpPr txBox="1"/>
          <p:nvPr/>
        </p:nvSpPr>
        <p:spPr>
          <a:xfrm>
            <a:off x="1274298" y="6448599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용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用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8F238-3AF5-FBE3-BB2E-E78931E5E671}"/>
              </a:ext>
            </a:extLst>
          </p:cNvPr>
          <p:cNvSpPr txBox="1"/>
          <p:nvPr/>
        </p:nvSpPr>
        <p:spPr>
          <a:xfrm>
            <a:off x="1290966" y="9832975"/>
            <a:ext cx="19037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(ex. 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화장지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원국과 운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영화 매트릭스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아바타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4400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레디플레이어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원 등</a:t>
            </a:r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C3963-2C10-1E3E-E170-7918FE103DE1}"/>
              </a:ext>
            </a:extLst>
          </p:cNvPr>
          <p:cNvSpPr txBox="1"/>
          <p:nvPr/>
        </p:nvSpPr>
        <p:spPr>
          <a:xfrm>
            <a:off x="1290966" y="10606990"/>
            <a:ext cx="23225862" cy="19210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체</a:t>
            </a:r>
            <a:r>
              <a:rPr lang="en-US" altLang="ko-KR" dirty="0"/>
              <a:t>: </a:t>
            </a:r>
            <a:r>
              <a:rPr lang="ko-KR" altLang="en-US" dirty="0"/>
              <a:t>화장지는 나무로 만들어진 부드러운 종이</a:t>
            </a:r>
            <a:endParaRPr lang="en-US" altLang="ko-KR" dirty="0"/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ko-KR" altLang="en-US" dirty="0"/>
              <a:t>용</a:t>
            </a:r>
            <a:r>
              <a:rPr lang="en-US" altLang="ko-KR" dirty="0"/>
              <a:t>: </a:t>
            </a:r>
            <a:r>
              <a:rPr lang="ko-KR" altLang="en-US" dirty="0"/>
              <a:t>화장지는 화장할 때</a:t>
            </a:r>
            <a:r>
              <a:rPr lang="en-US" altLang="ko-KR" dirty="0"/>
              <a:t>, </a:t>
            </a:r>
            <a:r>
              <a:rPr lang="ko-KR" altLang="en-US" dirty="0"/>
              <a:t>물을 흡수시킬 때</a:t>
            </a:r>
            <a:r>
              <a:rPr lang="en-US" altLang="ko-KR" dirty="0"/>
              <a:t>, </a:t>
            </a:r>
            <a:r>
              <a:rPr lang="ko-KR" altLang="en-US" dirty="0"/>
              <a:t>먼지를 닦을 때 등에 쓰임 </a:t>
            </a:r>
            <a:r>
              <a:rPr lang="en-US" altLang="ko-KR" dirty="0"/>
              <a:t>-&gt; </a:t>
            </a:r>
            <a:r>
              <a:rPr lang="ko-KR" altLang="en-US" dirty="0"/>
              <a:t>여러 쓰임이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034365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2091-5B64-39C9-C2DF-C33824A37734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초명 명리 과정 안내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A9636-DA0C-103E-AEE2-E4D41DB00F67}"/>
              </a:ext>
            </a:extLst>
          </p:cNvPr>
          <p:cNvSpPr txBox="1"/>
          <p:nvPr/>
        </p:nvSpPr>
        <p:spPr>
          <a:xfrm>
            <a:off x="1290966" y="4167173"/>
            <a:ext cx="22206290" cy="894091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/>
              <a:t>- 4</a:t>
            </a:r>
            <a:r>
              <a:rPr lang="ko-KR" altLang="en-US" dirty="0"/>
              <a:t>월 </a:t>
            </a:r>
            <a:r>
              <a:rPr lang="en-US" altLang="ko-KR" dirty="0"/>
              <a:t>21</a:t>
            </a:r>
            <a:r>
              <a:rPr lang="ko-KR" altLang="en-US" dirty="0"/>
              <a:t>일</a:t>
            </a:r>
            <a:r>
              <a:rPr lang="en-US" altLang="ko-KR" dirty="0"/>
              <a:t>(</a:t>
            </a:r>
            <a:r>
              <a:rPr lang="ko-KR" altLang="en-US" dirty="0"/>
              <a:t>일</a:t>
            </a:r>
            <a:r>
              <a:rPr lang="en-US" altLang="ko-KR" dirty="0"/>
              <a:t>) </a:t>
            </a:r>
            <a:r>
              <a:rPr lang="ko-KR" altLang="en-US"/>
              <a:t>부산 시그니엘 호텔</a:t>
            </a:r>
            <a:r>
              <a:rPr lang="en-US" altLang="ko-KR"/>
              <a:t> </a:t>
            </a:r>
            <a:r>
              <a:rPr lang="ko-KR" altLang="en-US"/>
              <a:t>오후 </a:t>
            </a:r>
            <a:r>
              <a:rPr lang="en-US" altLang="ko-KR"/>
              <a:t>2</a:t>
            </a:r>
            <a:r>
              <a:rPr lang="ko-KR" altLang="en-US"/>
              <a:t>시 ∼</a:t>
            </a:r>
            <a:r>
              <a:rPr lang="en-US" altLang="ko-KR"/>
              <a:t> </a:t>
            </a:r>
            <a:r>
              <a:rPr lang="ko-KR" altLang="en-US"/>
              <a:t>저녁 </a:t>
            </a:r>
            <a:r>
              <a:rPr lang="en-US" altLang="ko-KR"/>
              <a:t>7</a:t>
            </a:r>
            <a:r>
              <a:rPr lang="ko-KR" altLang="en-US"/>
              <a:t>시</a:t>
            </a:r>
            <a:endParaRPr lang="en-US" altLang="ko-KR"/>
          </a:p>
          <a:p>
            <a:r>
              <a:rPr lang="en-US" altLang="ko-KR"/>
              <a:t>- </a:t>
            </a:r>
            <a:r>
              <a:rPr lang="ko-KR" altLang="en-US"/>
              <a:t>사전 </a:t>
            </a:r>
            <a:r>
              <a:rPr lang="en-US" altLang="ko-KR"/>
              <a:t>5</a:t>
            </a:r>
            <a:r>
              <a:rPr lang="ko-KR" altLang="en-US"/>
              <a:t>만원</a:t>
            </a:r>
            <a:r>
              <a:rPr lang="en-US" altLang="ko-KR"/>
              <a:t>(</a:t>
            </a:r>
            <a:r>
              <a:rPr lang="ko-KR" altLang="en-US"/>
              <a:t>상담비</a:t>
            </a:r>
            <a:r>
              <a:rPr lang="en-US" altLang="ko-KR"/>
              <a:t>) </a:t>
            </a:r>
            <a:r>
              <a:rPr lang="ko-KR" altLang="en-US"/>
              <a:t>결제하면</a:t>
            </a:r>
            <a:r>
              <a:rPr lang="en-US" altLang="ko-KR"/>
              <a:t>,</a:t>
            </a:r>
            <a:r>
              <a:rPr lang="ko-KR" altLang="en-US"/>
              <a:t> 행사 당일 원하는 상담가분께 무제한 상담 가능</a:t>
            </a:r>
            <a:r>
              <a:rPr lang="en-US" altLang="ko-KR"/>
              <a:t> (</a:t>
            </a:r>
            <a:r>
              <a:rPr lang="ko-KR" altLang="en-US"/>
              <a:t>선착순 </a:t>
            </a:r>
            <a:r>
              <a:rPr lang="en-US" altLang="ko-KR"/>
              <a:t>200</a:t>
            </a:r>
            <a:r>
              <a:rPr lang="ko-KR" altLang="en-US"/>
              <a:t>명 한정</a:t>
            </a:r>
            <a:r>
              <a:rPr lang="en-US" altLang="ko-KR"/>
              <a:t>)</a:t>
            </a:r>
          </a:p>
          <a:p>
            <a:r>
              <a:rPr lang="en-US" altLang="ko-KR"/>
              <a:t>- </a:t>
            </a:r>
            <a:r>
              <a:rPr lang="ko-KR" altLang="en-US"/>
              <a:t>상담비는 전액 결식아동들을 위해 쓰임</a:t>
            </a:r>
            <a:r>
              <a:rPr lang="en-US" altLang="ko-KR"/>
              <a:t>(</a:t>
            </a:r>
            <a:r>
              <a:rPr lang="ko-KR" altLang="en-US"/>
              <a:t>주최</a:t>
            </a:r>
            <a:r>
              <a:rPr lang="en-US" altLang="ko-KR"/>
              <a:t>: </a:t>
            </a:r>
            <a:r>
              <a:rPr lang="ko-KR" altLang="en-US"/>
              <a:t>인천 꿈베이커리</a:t>
            </a:r>
            <a:r>
              <a:rPr lang="en-US" altLang="ko-KR"/>
              <a:t>)</a:t>
            </a:r>
          </a:p>
          <a:p>
            <a:r>
              <a:rPr lang="en-US" altLang="ko-KR"/>
              <a:t>- </a:t>
            </a:r>
            <a:r>
              <a:rPr lang="ko-KR" altLang="en-US"/>
              <a:t>명리</a:t>
            </a:r>
            <a:r>
              <a:rPr lang="en-US" altLang="ko-KR"/>
              <a:t>, </a:t>
            </a:r>
            <a:r>
              <a:rPr lang="ko-KR" altLang="en-US"/>
              <a:t>타로 각 </a:t>
            </a:r>
            <a:r>
              <a:rPr lang="en-US" altLang="ko-KR"/>
              <a:t>20</a:t>
            </a:r>
            <a:r>
              <a:rPr lang="ko-KR" altLang="en-US"/>
              <a:t>분</a:t>
            </a:r>
            <a:r>
              <a:rPr lang="en-US" altLang="ko-KR"/>
              <a:t> </a:t>
            </a:r>
            <a:r>
              <a:rPr lang="ko-KR" altLang="en-US"/>
              <a:t>∼ </a:t>
            </a:r>
            <a:r>
              <a:rPr lang="en-US" altLang="ko-KR"/>
              <a:t>30</a:t>
            </a:r>
            <a:r>
              <a:rPr lang="ko-KR" altLang="en-US"/>
              <a:t>분</a:t>
            </a:r>
            <a:r>
              <a:rPr lang="en-US" altLang="ko-KR"/>
              <a:t> </a:t>
            </a:r>
          </a:p>
          <a:p>
            <a:r>
              <a:rPr lang="en-US" altLang="ko-KR"/>
              <a:t>- 4</a:t>
            </a:r>
            <a:r>
              <a:rPr lang="ko-KR" altLang="en-US"/>
              <a:t>월 </a:t>
            </a:r>
            <a:r>
              <a:rPr lang="en-US" altLang="ko-KR"/>
              <a:t>6</a:t>
            </a:r>
            <a:r>
              <a:rPr lang="ko-KR" altLang="en-US"/>
              <a:t>일</a:t>
            </a:r>
            <a:r>
              <a:rPr lang="en-US" altLang="ko-KR"/>
              <a:t>(</a:t>
            </a:r>
            <a:r>
              <a:rPr lang="ko-KR" altLang="en-US"/>
              <a:t>토</a:t>
            </a:r>
            <a:r>
              <a:rPr lang="en-US" altLang="ko-KR"/>
              <a:t>)</a:t>
            </a:r>
            <a:r>
              <a:rPr lang="ko-KR" altLang="en-US"/>
              <a:t>에는 인천 꿈베이커리에서 상담 행사 개최함</a:t>
            </a:r>
            <a:r>
              <a:rPr lang="en-US" altLang="ko-KR"/>
              <a:t>(</a:t>
            </a:r>
            <a:r>
              <a:rPr lang="ko-KR" altLang="en-US"/>
              <a:t>선착순 </a:t>
            </a:r>
            <a:r>
              <a:rPr lang="en-US" altLang="ko-KR"/>
              <a:t>200</a:t>
            </a:r>
            <a:r>
              <a:rPr lang="ko-KR" altLang="en-US"/>
              <a:t>명 한정</a:t>
            </a:r>
            <a:r>
              <a:rPr lang="en-US" altLang="ko-KR"/>
              <a:t>)</a:t>
            </a:r>
          </a:p>
          <a:p>
            <a:r>
              <a:rPr lang="ko-KR" altLang="en-US"/>
              <a:t>*행사 참가비 계좌 </a:t>
            </a:r>
            <a:r>
              <a:rPr lang="en-US" altLang="ko-KR"/>
              <a:t>: </a:t>
            </a:r>
            <a:r>
              <a:rPr lang="ko-KR" altLang="en-US"/>
              <a:t>신협 </a:t>
            </a:r>
            <a:r>
              <a:rPr lang="en-US" altLang="ko-KR"/>
              <a:t>131-018-453135 (</a:t>
            </a:r>
            <a:r>
              <a:rPr lang="ko-KR" altLang="en-US"/>
              <a:t>예금주 </a:t>
            </a:r>
            <a:r>
              <a:rPr lang="en-US" altLang="ko-KR"/>
              <a:t>: </a:t>
            </a:r>
            <a:r>
              <a:rPr lang="ko-KR" altLang="en-US"/>
              <a:t>주식회사 더꿈</a:t>
            </a:r>
            <a:r>
              <a:rPr lang="en-US" altLang="ko-KR"/>
              <a:t>) </a:t>
            </a:r>
          </a:p>
          <a:p>
            <a:r>
              <a:rPr lang="en-US" altLang="ko-KR"/>
              <a:t>*</a:t>
            </a:r>
            <a:r>
              <a:rPr lang="ko-KR" altLang="en-US"/>
              <a:t>행사 관련 문의 </a:t>
            </a:r>
            <a:r>
              <a:rPr lang="en-US" altLang="ko-KR"/>
              <a:t>:  http://pf.kakao.com/_TYxnrG</a:t>
            </a:r>
            <a:endParaRPr lang="en-US" altLang="ko-K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BE811-FDF2-17F4-16CC-BE662033F66C}"/>
              </a:ext>
            </a:extLst>
          </p:cNvPr>
          <p:cNvSpPr txBox="1"/>
          <p:nvPr/>
        </p:nvSpPr>
        <p:spPr>
          <a:xfrm>
            <a:off x="1290966" y="2897560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봉사활동 관련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5310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F4D4-44A5-71E5-0BDB-D5985867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9390A43-5067-328E-3EA5-8A92983B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492" y="2092698"/>
            <a:ext cx="8020546" cy="5606886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2539A67-FCC0-6AC2-48AB-256B83A376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8F542-A386-9FE2-9C75-E1FBB3579BCA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F760E-0209-8192-C292-AA63ACE1DF53}"/>
              </a:ext>
            </a:extLst>
          </p:cNvPr>
          <p:cNvSpPr txBox="1"/>
          <p:nvPr/>
        </p:nvSpPr>
        <p:spPr>
          <a:xfrm>
            <a:off x="925991" y="3267496"/>
            <a:ext cx="22034448" cy="994118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양화이지만 음화로 쓰임</a:t>
            </a:r>
            <a:r>
              <a:rPr lang="en-US" altLang="ko-KR" dirty="0"/>
              <a:t>, </a:t>
            </a:r>
            <a:r>
              <a:rPr lang="ko-KR" altLang="en-US" dirty="0"/>
              <a:t>천간에서의 정화</a:t>
            </a:r>
            <a:r>
              <a:rPr lang="en-US" altLang="ko-KR" dirty="0"/>
              <a:t>(</a:t>
            </a:r>
            <a:r>
              <a:rPr lang="ko-KR" altLang="en-US" dirty="0"/>
              <a:t>丁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망종에서 소서 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아침 </a:t>
            </a:r>
            <a:r>
              <a:rPr lang="en-US" altLang="ko-KR" dirty="0"/>
              <a:t>11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오후 </a:t>
            </a:r>
            <a:r>
              <a:rPr lang="en-US" altLang="ko-KR" dirty="0"/>
              <a:t>1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동물로는 말</a:t>
            </a:r>
            <a:r>
              <a:rPr lang="en-US" altLang="ko-KR"/>
              <a:t>(</a:t>
            </a:r>
            <a:r>
              <a:rPr lang="ko-KR" altLang="en-US"/>
              <a:t>활동성의 </a:t>
            </a:r>
            <a:r>
              <a:rPr lang="ko-KR" altLang="en-US" dirty="0"/>
              <a:t>에너지가 극단적임</a:t>
            </a:r>
            <a:r>
              <a:rPr lang="en-US" altLang="ko-KR"/>
              <a:t>/ </a:t>
            </a:r>
            <a:r>
              <a:rPr lang="ko-KR" altLang="en-US"/>
              <a:t>개점휴업</a:t>
            </a:r>
            <a:r>
              <a:rPr lang="en-US" altLang="ko-KR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천진난만</a:t>
            </a:r>
            <a:r>
              <a:rPr lang="en-US" altLang="ko-KR"/>
              <a:t>, </a:t>
            </a:r>
            <a:r>
              <a:rPr lang="ko-KR" altLang="en-US"/>
              <a:t>쾌활함</a:t>
            </a:r>
            <a:r>
              <a:rPr lang="en-US" altLang="ko-KR"/>
              <a:t>, </a:t>
            </a:r>
            <a:r>
              <a:rPr lang="ko-KR" altLang="en-US"/>
              <a:t>에너지의 폭발</a:t>
            </a:r>
            <a:r>
              <a:rPr lang="en-US" altLang="ko-KR"/>
              <a:t>,</a:t>
            </a:r>
            <a:r>
              <a:rPr lang="ko-KR" altLang="en-US"/>
              <a:t> 허무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ko-KR" altLang="en-US" dirty="0" err="1"/>
              <a:t>오오병존</a:t>
            </a:r>
            <a:r>
              <a:rPr lang="ko-KR" altLang="en-US" dirty="0"/>
              <a:t> 시 인기를 기반으로 하는 직업이 어울림</a:t>
            </a:r>
            <a:r>
              <a:rPr lang="en-US" altLang="ko-KR" dirty="0"/>
              <a:t>(ex.</a:t>
            </a:r>
            <a:r>
              <a:rPr lang="ko-KR" altLang="en-US" dirty="0"/>
              <a:t> 강사</a:t>
            </a:r>
            <a:r>
              <a:rPr lang="en-US" altLang="ko-KR" dirty="0"/>
              <a:t>, </a:t>
            </a:r>
            <a:r>
              <a:rPr lang="ko-KR" altLang="en-US" dirty="0"/>
              <a:t>연예인</a:t>
            </a:r>
            <a:r>
              <a:rPr lang="en-US" altLang="ko-KR" dirty="0"/>
              <a:t>)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말이 </a:t>
            </a:r>
            <a:r>
              <a:rPr lang="ko-KR" altLang="en-US" dirty="0" err="1"/>
              <a:t>무리지어</a:t>
            </a:r>
            <a:r>
              <a:rPr lang="ko-KR" altLang="en-US" dirty="0"/>
              <a:t> 달리는 그림을 집에 걸어둔 </a:t>
            </a:r>
            <a:r>
              <a:rPr lang="ko-KR" altLang="en-US"/>
              <a:t>이유는</a:t>
            </a:r>
            <a:r>
              <a:rPr lang="en-US" altLang="ko-KR"/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이 사주에서 가장 힘이 강한 오행은</a:t>
            </a:r>
            <a:r>
              <a:rPr lang="en-US" altLang="ko-KR"/>
              <a:t>?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ADF69-1869-2B99-1A37-AAC17B6A8D4B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오화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56DF5E-17C7-4EBC-8261-582A1E5C1C04}"/>
              </a:ext>
            </a:extLst>
          </p:cNvPr>
          <p:cNvSpPr/>
          <p:nvPr/>
        </p:nvSpPr>
        <p:spPr>
          <a:xfrm>
            <a:off x="17868557" y="3977680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AF64EE7-E10B-21D7-212C-B3E2B864A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08" y="2249488"/>
            <a:ext cx="1141464" cy="10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198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E41A-859B-F2A4-290B-FB93840D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9C597D8-1F1D-E32F-9B4B-A812278F02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4A9DD-A368-F721-1E3F-5DF5F11D0045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</a:t>
            </a: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444F2-DFDB-0A74-3AFC-9AE754D02F48}"/>
              </a:ext>
            </a:extLst>
          </p:cNvPr>
          <p:cNvSpPr txBox="1"/>
          <p:nvPr/>
        </p:nvSpPr>
        <p:spPr>
          <a:xfrm>
            <a:off x="1102768" y="4409728"/>
            <a:ext cx="18578064" cy="345223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 </a:t>
            </a:r>
            <a:r>
              <a:rPr lang="ko-KR" altLang="en-US" dirty="0"/>
              <a:t>사화에 비해 오화가 훨씬 파괴력이 강함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훨씬 선이 굵고 강하며</a:t>
            </a:r>
            <a:r>
              <a:rPr lang="en-US" altLang="ko-KR" dirty="0"/>
              <a:t>, </a:t>
            </a:r>
            <a:r>
              <a:rPr lang="ko-KR" altLang="en-US" dirty="0"/>
              <a:t>길흉의 힘도 선명함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하지만 지속력이 약함</a:t>
            </a:r>
            <a:r>
              <a:rPr lang="en-US" altLang="ko-KR" dirty="0"/>
              <a:t>(ex. </a:t>
            </a:r>
            <a:r>
              <a:rPr lang="ko-KR" altLang="en-US" dirty="0"/>
              <a:t>관우사주</a:t>
            </a:r>
            <a:r>
              <a:rPr lang="en-US" altLang="ko-KR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06553-BF11-8E91-8762-4F8A51FD89B8}"/>
              </a:ext>
            </a:extLst>
          </p:cNvPr>
          <p:cNvSpPr txBox="1"/>
          <p:nvPr/>
        </p:nvSpPr>
        <p:spPr>
          <a:xfrm>
            <a:off x="2686944" y="268153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VS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DCFB4E-4EBE-44E6-7959-496C8C685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20" y="2404540"/>
            <a:ext cx="1210424" cy="11230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F6A0DCC-810C-A897-A01C-EACE442D2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64" y="2393504"/>
            <a:ext cx="1141464" cy="10724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7AFD227-B29F-DB89-E8E9-774179993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0072" y="2117850"/>
            <a:ext cx="8648865" cy="53732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C366C9D-C4D9-03CE-8C39-00645B2D8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086" y="8226152"/>
            <a:ext cx="7135465" cy="49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106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1E3A-19CF-38B3-D4C6-609B6B0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2D13602-E143-9D00-284C-8BFAFEF9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581" y="2215349"/>
            <a:ext cx="7365778" cy="495667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719C49-4692-DCB2-256C-A0D02609FD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8861-425D-CA15-8CCC-247AA013E1B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895109" y="3293590"/>
            <a:ext cx="22034448" cy="994118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음토</a:t>
            </a:r>
            <a:r>
              <a:rPr lang="en-US" altLang="ko-KR" dirty="0"/>
              <a:t>, </a:t>
            </a:r>
            <a:r>
              <a:rPr lang="ko-KR" altLang="en-US" dirty="0"/>
              <a:t>천간에서의 </a:t>
            </a:r>
            <a:r>
              <a:rPr lang="ko-KR" altLang="en-US" dirty="0" err="1"/>
              <a:t>기토</a:t>
            </a:r>
            <a:r>
              <a:rPr lang="en-US" altLang="ko-KR" dirty="0"/>
              <a:t>(</a:t>
            </a:r>
            <a:r>
              <a:rPr lang="ko-KR" altLang="en-US" dirty="0"/>
              <a:t>己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소서에서 입추 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오후 </a:t>
            </a:r>
            <a:r>
              <a:rPr lang="en-US" altLang="ko-KR" dirty="0"/>
              <a:t>1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오후 </a:t>
            </a:r>
            <a:r>
              <a:rPr lang="en-US" altLang="ko-KR" dirty="0"/>
              <a:t>3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동물로는 양</a:t>
            </a:r>
            <a:r>
              <a:rPr lang="en-US" altLang="ko-KR" dirty="0"/>
              <a:t>(</a:t>
            </a:r>
            <a:r>
              <a:rPr lang="ko-KR" altLang="en-US" dirty="0"/>
              <a:t>온순하지만 화나면 들이받는 동물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미토는</a:t>
            </a:r>
            <a:r>
              <a:rPr lang="ko-KR" altLang="en-US" dirty="0"/>
              <a:t> 직관</a:t>
            </a:r>
            <a:r>
              <a:rPr lang="en-US" altLang="ko-KR" dirty="0"/>
              <a:t>, </a:t>
            </a:r>
            <a:r>
              <a:rPr lang="ko-KR" altLang="en-US" dirty="0"/>
              <a:t>신앙</a:t>
            </a:r>
            <a:r>
              <a:rPr lang="en-US" altLang="ko-KR" dirty="0"/>
              <a:t>, </a:t>
            </a:r>
            <a:r>
              <a:rPr lang="ko-KR" altLang="en-US"/>
              <a:t>영성의 힘</a:t>
            </a:r>
            <a:r>
              <a:rPr lang="en-US" altLang="ko-KR"/>
              <a:t>, </a:t>
            </a:r>
            <a:r>
              <a:rPr lang="ko-KR" altLang="en-US"/>
              <a:t>까칠함</a:t>
            </a:r>
            <a:r>
              <a:rPr lang="en-US" altLang="ko-KR"/>
              <a:t>, </a:t>
            </a:r>
            <a:r>
              <a:rPr lang="ko-KR" altLang="en-US"/>
              <a:t>답답함</a:t>
            </a:r>
            <a:r>
              <a:rPr lang="en-US" altLang="ko-KR"/>
              <a:t>(</a:t>
            </a:r>
            <a:r>
              <a:rPr lang="ko-KR" altLang="en-US"/>
              <a:t>사막의 모래</a:t>
            </a:r>
            <a:r>
              <a:rPr lang="en-US" altLang="ko-KR"/>
              <a:t>)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참을성과 끈기</a:t>
            </a:r>
            <a:r>
              <a:rPr lang="en-US" altLang="ko-KR" dirty="0"/>
              <a:t>, </a:t>
            </a:r>
            <a:r>
              <a:rPr lang="ko-KR" altLang="en-US" dirty="0"/>
              <a:t>고집이 강함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섬세하고 </a:t>
            </a:r>
            <a:r>
              <a:rPr lang="ko-KR" altLang="en-US" dirty="0"/>
              <a:t>예민하여 약물에 대한 의존성이 생길 </a:t>
            </a:r>
            <a:r>
              <a:rPr lang="ko-KR" altLang="en-US"/>
              <a:t>수도 있음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이 사주에서 가장 힘이 강한 오행은</a:t>
            </a:r>
            <a:r>
              <a:rPr lang="en-US" altLang="ko-KR"/>
              <a:t>?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339A-EF4A-9099-2E44-2FE5A1339588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미토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7D2C5AE-8CD0-1928-F1CA-ED1B7CBBF325}"/>
              </a:ext>
            </a:extLst>
          </p:cNvPr>
          <p:cNvSpPr/>
          <p:nvPr/>
        </p:nvSpPr>
        <p:spPr>
          <a:xfrm>
            <a:off x="17868557" y="3977680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4A5DB7-C963-D187-3D41-996F47093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2314766"/>
            <a:ext cx="1014084" cy="9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731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1E3A-19CF-38B3-D4C6-609B6B0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719C49-4692-DCB2-256C-A0D02609FD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8861-425D-CA15-8CCC-247AA013E1B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Quiz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1255896" y="8112904"/>
            <a:ext cx="13537504" cy="3785656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1: </a:t>
            </a:r>
            <a:r>
              <a:rPr lang="ko-KR" altLang="en-US"/>
              <a:t>연주는 가장 거리가 멀다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2: </a:t>
            </a:r>
            <a:r>
              <a:rPr lang="ko-KR" altLang="en-US"/>
              <a:t>간여지동이 되어 있을 경우 연주</a:t>
            </a:r>
            <a:r>
              <a:rPr lang="en-US" altLang="ko-KR"/>
              <a:t>, </a:t>
            </a:r>
            <a:r>
              <a:rPr lang="ko-KR" altLang="en-US"/>
              <a:t>월주</a:t>
            </a:r>
            <a:r>
              <a:rPr lang="en-US" altLang="ko-KR"/>
              <a:t>, </a:t>
            </a:r>
            <a:r>
              <a:rPr lang="ko-KR" altLang="en-US"/>
              <a:t>일주</a:t>
            </a:r>
            <a:r>
              <a:rPr lang="en-US" altLang="ko-KR"/>
              <a:t>, </a:t>
            </a:r>
            <a:r>
              <a:rPr lang="ko-KR" altLang="en-US"/>
              <a:t>시주 중에서 가장 강한 자리는 월주다</a:t>
            </a:r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339A-EF4A-9099-2E44-2FE5A1339588}"/>
              </a:ext>
            </a:extLst>
          </p:cNvPr>
          <p:cNvSpPr txBox="1"/>
          <p:nvPr/>
        </p:nvSpPr>
        <p:spPr>
          <a:xfrm>
            <a:off x="1279506" y="2465512"/>
            <a:ext cx="10768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오행의 강약 살피기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06" y="5633864"/>
            <a:ext cx="949148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073424" y="3847015"/>
            <a:ext cx="15985776" cy="113877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오행의 힘이 가장 강한 것부터</a:t>
            </a:r>
            <a:r>
              <a:rPr lang="en-US" altLang="ko-KR"/>
              <a:t>, </a:t>
            </a:r>
            <a:r>
              <a:rPr lang="ko-KR" altLang="en-US"/>
              <a:t>가장 약한 것까지 적어보면</a:t>
            </a:r>
            <a:r>
              <a:rPr lang="en-US" altLang="ko-KR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329146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1E3A-19CF-38B3-D4C6-609B6B0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719C49-4692-DCB2-256C-A0D02609FD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8861-425D-CA15-8CCC-247AA013E1B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Quiz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1255896" y="5722700"/>
            <a:ext cx="13537504" cy="6247868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1: </a:t>
            </a:r>
            <a:r>
              <a:rPr lang="ko-KR" altLang="en-US"/>
              <a:t>연주는 가장 거리가 멀다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2: </a:t>
            </a:r>
            <a:r>
              <a:rPr lang="ko-KR" altLang="en-US"/>
              <a:t>간여지동이 되어 있을 경우 연주</a:t>
            </a:r>
            <a:r>
              <a:rPr lang="en-US" altLang="ko-KR"/>
              <a:t>, </a:t>
            </a:r>
            <a:r>
              <a:rPr lang="ko-KR" altLang="en-US"/>
              <a:t>월주</a:t>
            </a:r>
            <a:r>
              <a:rPr lang="en-US" altLang="ko-KR"/>
              <a:t>, </a:t>
            </a:r>
            <a:r>
              <a:rPr lang="ko-KR" altLang="en-US"/>
              <a:t>일주</a:t>
            </a:r>
            <a:r>
              <a:rPr lang="en-US" altLang="ko-KR"/>
              <a:t>, </a:t>
            </a:r>
            <a:r>
              <a:rPr lang="ko-KR" altLang="en-US"/>
              <a:t>시주 중에서 가장 강한 자리는 월주다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3: </a:t>
            </a:r>
            <a:r>
              <a:rPr lang="ko-KR" altLang="en-US"/>
              <a:t>오행의 상생상극 관계를 잘 볼 것</a:t>
            </a:r>
            <a:r>
              <a:rPr lang="en-US" altLang="ko-KR"/>
              <a:t>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  -&gt; </a:t>
            </a:r>
            <a:r>
              <a:rPr lang="ko-KR" altLang="en-US"/>
              <a:t>극을 당하는 오행은 물론</a:t>
            </a:r>
            <a:r>
              <a:rPr lang="en-US" altLang="ko-KR"/>
              <a:t>, </a:t>
            </a:r>
            <a:r>
              <a:rPr lang="ko-KR" altLang="en-US"/>
              <a:t>극을하는 오행 역시 힘을 잃음</a:t>
            </a:r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339A-EF4A-9099-2E44-2FE5A1339588}"/>
              </a:ext>
            </a:extLst>
          </p:cNvPr>
          <p:cNvSpPr txBox="1"/>
          <p:nvPr/>
        </p:nvSpPr>
        <p:spPr>
          <a:xfrm>
            <a:off x="1279506" y="2465512"/>
            <a:ext cx="10768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오행의 강약 살피기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08" y="5705872"/>
            <a:ext cx="93986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073424" y="3847015"/>
            <a:ext cx="15985776" cy="113877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오행의 힘이 가장 강한 것부터</a:t>
            </a:r>
            <a:r>
              <a:rPr lang="en-US" altLang="ko-KR"/>
              <a:t>, </a:t>
            </a:r>
            <a:r>
              <a:rPr lang="ko-KR" altLang="en-US"/>
              <a:t>가장 약한 것까지 적어보면</a:t>
            </a:r>
            <a:r>
              <a:rPr lang="en-US" altLang="ko-KR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358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1E3A-19CF-38B3-D4C6-609B6B0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719C49-4692-DCB2-256C-A0D02609FD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8861-425D-CA15-8CCC-247AA013E1B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ko-KR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Quiz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1255896" y="5722700"/>
            <a:ext cx="12889432" cy="2369884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힌트</a:t>
            </a:r>
            <a:r>
              <a:rPr lang="en-US" altLang="ko-KR"/>
              <a:t>1: </a:t>
            </a:r>
            <a:r>
              <a:rPr lang="ko-KR" altLang="en-US"/>
              <a:t>월주와 연주가 간여지동이 되어 있을 경우</a:t>
            </a:r>
            <a:r>
              <a:rPr lang="en-US" altLang="ko-KR"/>
              <a:t>, </a:t>
            </a:r>
            <a:r>
              <a:rPr lang="ko-KR" altLang="en-US"/>
              <a:t>월주가 더 강함</a:t>
            </a:r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339A-EF4A-9099-2E44-2FE5A1339588}"/>
              </a:ext>
            </a:extLst>
          </p:cNvPr>
          <p:cNvSpPr txBox="1"/>
          <p:nvPr/>
        </p:nvSpPr>
        <p:spPr>
          <a:xfrm>
            <a:off x="1279506" y="2465512"/>
            <a:ext cx="10768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오행의 강약 살피기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1073424" y="3847015"/>
            <a:ext cx="15985776" cy="113877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/>
              <a:t>화와 금 오행 중에서 더 강한 오행은</a:t>
            </a:r>
            <a:r>
              <a:rPr lang="en-US" altLang="ko-KR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08" y="5489848"/>
            <a:ext cx="9217024" cy="69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8691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A6D9-C07D-D51F-EC0B-B5FDAE23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AFB214-6687-379C-90E1-4868EBDD94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E42AD-9F3E-E861-CA3D-2FB3CF7DB7D0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</a:t>
            </a: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F6A28-C169-A367-F427-7D50DB710DBF}"/>
              </a:ext>
            </a:extLst>
          </p:cNvPr>
          <p:cNvSpPr txBox="1"/>
          <p:nvPr/>
        </p:nvSpPr>
        <p:spPr>
          <a:xfrm>
            <a:off x="1102768" y="4409728"/>
            <a:ext cx="18578064" cy="7568743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ko-KR" altLang="en-US" dirty="0" err="1"/>
              <a:t>진토는</a:t>
            </a:r>
            <a:r>
              <a:rPr lang="ko-KR" altLang="en-US" dirty="0"/>
              <a:t> </a:t>
            </a:r>
            <a:r>
              <a:rPr lang="ko-KR" altLang="en-US" dirty="0" err="1"/>
              <a:t>습토</a:t>
            </a:r>
            <a:r>
              <a:rPr lang="en-US" altLang="ko-KR" dirty="0"/>
              <a:t>, </a:t>
            </a:r>
            <a:r>
              <a:rPr lang="ko-KR" altLang="en-US" dirty="0" err="1"/>
              <a:t>미토는</a:t>
            </a:r>
            <a:r>
              <a:rPr lang="ko-KR" altLang="en-US" dirty="0"/>
              <a:t> </a:t>
            </a:r>
            <a:r>
              <a:rPr lang="ko-KR" altLang="en-US" dirty="0" err="1"/>
              <a:t>조토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진토는</a:t>
            </a:r>
            <a:r>
              <a:rPr lang="ko-KR" altLang="en-US" dirty="0"/>
              <a:t> 촉촉한 봄의 토</a:t>
            </a:r>
            <a:r>
              <a:rPr lang="en-US" altLang="ko-KR" dirty="0"/>
              <a:t>, </a:t>
            </a:r>
            <a:r>
              <a:rPr lang="ko-KR" altLang="en-US" dirty="0" err="1"/>
              <a:t>미토는</a:t>
            </a:r>
            <a:r>
              <a:rPr lang="ko-KR" altLang="en-US" dirty="0"/>
              <a:t> 뜨거운 여름 토 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사주에 수가 많으면 이를 조절해줄 수 있는 간지는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사주에 화가 많으면 이를 조절해줄 수 있는 간지는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사주에 수가 있을 때 함께 수로 휩쓸리기 쉬운 간지는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사주에 화가 많으면 뜨거워지기 쉬운 간지는</a:t>
            </a:r>
            <a:r>
              <a:rPr lang="en-US" altLang="ko-KR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8EB71-5052-DEBD-BA2F-7983BA34C567}"/>
              </a:ext>
            </a:extLst>
          </p:cNvPr>
          <p:cNvSpPr txBox="1"/>
          <p:nvPr/>
        </p:nvSpPr>
        <p:spPr>
          <a:xfrm>
            <a:off x="2686944" y="268153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VS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B47542-A7FC-985B-B139-98B72430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54" y="2334752"/>
            <a:ext cx="1240532" cy="11970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26B14D4-71FF-956A-3FE9-3853CD58B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78" y="2360527"/>
            <a:ext cx="1240532" cy="1171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1947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D05A-8895-185C-AFC8-68B314C0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582AA84-885D-953A-B170-B243B88B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412" y="2108307"/>
            <a:ext cx="7730705" cy="568863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797C5E-0017-79EB-F57C-B7123A1DF9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0570-2195-05CB-13AA-DA1F4412D0CE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9F7D9-536A-5A30-71C0-BA82BCBE0AAC}"/>
              </a:ext>
            </a:extLst>
          </p:cNvPr>
          <p:cNvSpPr txBox="1"/>
          <p:nvPr/>
        </p:nvSpPr>
        <p:spPr>
          <a:xfrm>
            <a:off x="925991" y="3267496"/>
            <a:ext cx="22034448" cy="9941187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양금</a:t>
            </a:r>
            <a:r>
              <a:rPr lang="en-US" altLang="ko-KR" dirty="0"/>
              <a:t>, </a:t>
            </a:r>
            <a:r>
              <a:rPr lang="ko-KR" altLang="en-US" dirty="0"/>
              <a:t>천간에서의 </a:t>
            </a:r>
            <a:r>
              <a:rPr lang="ko-KR" altLang="en-US" dirty="0" err="1"/>
              <a:t>경금</a:t>
            </a:r>
            <a:r>
              <a:rPr lang="en-US" altLang="ko-KR" dirty="0"/>
              <a:t>(</a:t>
            </a:r>
            <a:r>
              <a:rPr lang="ko-KR" altLang="en-US" dirty="0"/>
              <a:t>庚</a:t>
            </a:r>
            <a:r>
              <a:rPr lang="en-US" altLang="ko-KR" dirty="0"/>
              <a:t>)</a:t>
            </a:r>
            <a:r>
              <a:rPr lang="ko-KR" altLang="en-US" dirty="0"/>
              <a:t>과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입추에서 백로 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오후 </a:t>
            </a:r>
            <a:r>
              <a:rPr lang="en-US" altLang="ko-KR" dirty="0"/>
              <a:t>3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오후 </a:t>
            </a:r>
            <a:r>
              <a:rPr lang="en-US" altLang="ko-KR" dirty="0"/>
              <a:t>5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동물로는 원숭이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재주</a:t>
            </a:r>
            <a:r>
              <a:rPr lang="en-US" altLang="ko-KR"/>
              <a:t>, </a:t>
            </a:r>
            <a:r>
              <a:rPr lang="ko-KR" altLang="en-US"/>
              <a:t>영리함</a:t>
            </a:r>
            <a:r>
              <a:rPr lang="en-US" altLang="ko-KR"/>
              <a:t>, </a:t>
            </a:r>
            <a:r>
              <a:rPr lang="ko-KR" altLang="en-US"/>
              <a:t>임기응변</a:t>
            </a:r>
            <a:r>
              <a:rPr lang="en-US" altLang="ko-KR"/>
              <a:t>, </a:t>
            </a:r>
            <a:r>
              <a:rPr lang="ko-KR" altLang="en-US"/>
              <a:t>역동성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미디어</a:t>
            </a:r>
            <a:r>
              <a:rPr lang="en-US" altLang="ko-KR" dirty="0"/>
              <a:t>, </a:t>
            </a:r>
            <a:r>
              <a:rPr lang="ko-KR" altLang="en-US" dirty="0"/>
              <a:t>커뮤니케이션에 대한 권력</a:t>
            </a:r>
            <a:r>
              <a:rPr lang="en-US" altLang="ko-KR" dirty="0"/>
              <a:t>, </a:t>
            </a:r>
            <a:r>
              <a:rPr lang="ko-KR" altLang="en-US" dirty="0"/>
              <a:t>욕망의 간지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신신병존 시 활동력이 </a:t>
            </a:r>
            <a:r>
              <a:rPr lang="ko-KR" altLang="en-US" dirty="0" err="1"/>
              <a:t>강해짐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신신병존 역시 하체 부실</a:t>
            </a:r>
            <a:r>
              <a:rPr lang="en-US" altLang="ko-KR" dirty="0"/>
              <a:t>, </a:t>
            </a:r>
            <a:r>
              <a:rPr lang="ko-KR" altLang="en-US" dirty="0"/>
              <a:t>사고 등을 암시함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0D178-9BEA-B58F-302F-5ECB2D65DBE6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신금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53369D-E7C0-47DE-092A-60258BA9B6ED}"/>
              </a:ext>
            </a:extLst>
          </p:cNvPr>
          <p:cNvSpPr/>
          <p:nvPr/>
        </p:nvSpPr>
        <p:spPr>
          <a:xfrm>
            <a:off x="17868557" y="3977680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AA7C1-9B83-AC27-3E3D-4ECDAB165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2158959"/>
            <a:ext cx="1152128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39499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D05A-8895-185C-AFC8-68B314C0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12" y="1889448"/>
            <a:ext cx="8491358" cy="59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797C5E-0017-79EB-F57C-B7123A1DF9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0570-2195-05CB-13AA-DA1F4412D0CE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9F7D9-536A-5A30-71C0-BA82BCBE0AAC}"/>
              </a:ext>
            </a:extLst>
          </p:cNvPr>
          <p:cNvSpPr txBox="1"/>
          <p:nvPr/>
        </p:nvSpPr>
        <p:spPr>
          <a:xfrm>
            <a:off x="925991" y="3267496"/>
            <a:ext cx="22034448" cy="871008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음금</a:t>
            </a:r>
            <a:r>
              <a:rPr lang="en-US" altLang="ko-KR"/>
              <a:t>, </a:t>
            </a:r>
            <a:r>
              <a:rPr lang="ko-KR" altLang="en-US"/>
              <a:t>천간에서의 신금</a:t>
            </a:r>
            <a:r>
              <a:rPr lang="en-US" altLang="ko-KR"/>
              <a:t>(</a:t>
            </a:r>
            <a:r>
              <a:rPr lang="ko-KR" altLang="en-US"/>
              <a:t>辛</a:t>
            </a:r>
            <a:r>
              <a:rPr lang="en-US" altLang="ko-KR"/>
              <a:t>)</a:t>
            </a:r>
            <a:r>
              <a:rPr lang="ko-KR" altLang="en-US" dirty="0"/>
              <a:t>과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백로에서 한로 </a:t>
            </a:r>
            <a:r>
              <a:rPr lang="ko-KR" altLang="en-US" dirty="0"/>
              <a:t>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/>
              <a:t>오후 </a:t>
            </a:r>
            <a:r>
              <a:rPr lang="en-US" altLang="ko-KR" dirty="0"/>
              <a:t>5</a:t>
            </a:r>
            <a:r>
              <a:rPr lang="ko-KR" altLang="en-US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</a:t>
            </a:r>
            <a:r>
              <a:rPr lang="ko-KR" altLang="en-US"/>
              <a:t>오후 </a:t>
            </a:r>
            <a:r>
              <a:rPr lang="en-US" altLang="ko-KR" dirty="0"/>
              <a:t>7</a:t>
            </a:r>
            <a:r>
              <a:rPr lang="ko-KR" altLang="en-US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/>
              <a:t>동물로는 닭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집요함</a:t>
            </a:r>
            <a:r>
              <a:rPr lang="en-US" altLang="ko-KR"/>
              <a:t>, </a:t>
            </a:r>
            <a:r>
              <a:rPr lang="ko-KR" altLang="en-US"/>
              <a:t>날카로움</a:t>
            </a:r>
            <a:r>
              <a:rPr lang="en-US" altLang="ko-KR"/>
              <a:t>, </a:t>
            </a:r>
            <a:r>
              <a:rPr lang="ko-KR" altLang="en-US"/>
              <a:t>치열함</a:t>
            </a:r>
            <a:r>
              <a:rPr lang="en-US" altLang="ko-KR"/>
              <a:t>, </a:t>
            </a:r>
            <a:r>
              <a:rPr lang="ko-KR" altLang="en-US"/>
              <a:t>섬세함</a:t>
            </a:r>
            <a:r>
              <a:rPr lang="en-US" altLang="ko-KR"/>
              <a:t>, </a:t>
            </a:r>
            <a:r>
              <a:rPr lang="ko-KR" altLang="en-US"/>
              <a:t>강인함</a:t>
            </a:r>
            <a:r>
              <a:rPr lang="en-US" altLang="ko-KR"/>
              <a:t>, </a:t>
            </a:r>
            <a:r>
              <a:rPr lang="ko-KR" altLang="en-US"/>
              <a:t>예민함</a:t>
            </a:r>
            <a:r>
              <a:rPr lang="en-US" altLang="ko-KR"/>
              <a:t>(</a:t>
            </a:r>
            <a:r>
              <a:rPr lang="ko-KR" altLang="en-US"/>
              <a:t>편집증</a:t>
            </a:r>
            <a:r>
              <a:rPr lang="en-US" altLang="ko-KR"/>
              <a:t>), </a:t>
            </a:r>
            <a:r>
              <a:rPr lang="ko-KR" altLang="en-US"/>
              <a:t>침착함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정교한 집중력</a:t>
            </a:r>
            <a:r>
              <a:rPr lang="en-US" altLang="ko-KR"/>
              <a:t>, </a:t>
            </a:r>
            <a:r>
              <a:rPr lang="ko-KR" altLang="en-US"/>
              <a:t>정교한 기술</a:t>
            </a:r>
            <a:r>
              <a:rPr lang="en-US" altLang="ko-KR"/>
              <a:t>, </a:t>
            </a:r>
            <a:r>
              <a:rPr lang="ko-KR" altLang="en-US"/>
              <a:t>완벽주의</a:t>
            </a:r>
            <a:r>
              <a:rPr lang="en-US" altLang="ko-KR"/>
              <a:t>, </a:t>
            </a:r>
            <a:r>
              <a:rPr lang="ko-KR" altLang="en-US"/>
              <a:t>시시비비</a:t>
            </a:r>
            <a:endParaRPr lang="en-US" altLang="ko-KR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/>
              <a:t>- </a:t>
            </a:r>
            <a:r>
              <a:rPr lang="ko-KR" altLang="en-US"/>
              <a:t>유유병존은 도화의 기운</a:t>
            </a:r>
            <a:r>
              <a:rPr lang="en-US" altLang="ko-KR"/>
              <a:t>(</a:t>
            </a:r>
            <a:r>
              <a:rPr lang="ko-KR" altLang="en-US"/>
              <a:t>남들에게 주목받는 기운</a:t>
            </a:r>
            <a:r>
              <a:rPr lang="en-US" altLang="ko-KR"/>
              <a:t>), </a:t>
            </a:r>
            <a:r>
              <a:rPr lang="ko-KR" altLang="en-US"/>
              <a:t>집도의</a:t>
            </a:r>
            <a:r>
              <a:rPr lang="en-US" altLang="ko-KR"/>
              <a:t>, </a:t>
            </a:r>
            <a:r>
              <a:rPr lang="ko-KR" altLang="en-US"/>
              <a:t>침술사</a:t>
            </a:r>
            <a:r>
              <a:rPr lang="en-US" altLang="ko-KR"/>
              <a:t>, </a:t>
            </a:r>
            <a:r>
              <a:rPr lang="ko-KR" altLang="en-US"/>
              <a:t>치과</a:t>
            </a:r>
            <a:r>
              <a:rPr lang="en-US" altLang="ko-KR"/>
              <a:t>, </a:t>
            </a:r>
            <a:r>
              <a:rPr lang="ko-KR" altLang="en-US"/>
              <a:t>보석 세공</a:t>
            </a:r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0D178-9BEA-B58F-302F-5ECB2D65DBE6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유금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53369D-E7C0-47DE-092A-60258BA9B6ED}"/>
              </a:ext>
            </a:extLst>
          </p:cNvPr>
          <p:cNvSpPr/>
          <p:nvPr/>
        </p:nvSpPr>
        <p:spPr>
          <a:xfrm>
            <a:off x="17304568" y="3977680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026" name="Picture 2" descr="C:\Users\User\Desktop\초명 기초명리 자료\참고 자료\60갑자 글자\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6" y="2212057"/>
            <a:ext cx="1178149" cy="1182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0016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D05A-8895-185C-AFC8-68B314C0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797C5E-0017-79EB-F57C-B7123A1DF9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39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0570-2195-05CB-13AA-DA1F4412D0CE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0D178-9BEA-B58F-302F-5ECB2D65DBE6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신금</a:t>
            </a:r>
            <a:r>
              <a:rPr lang="en-US" altLang="ko-KR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+</a:t>
            </a:r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유금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026" name="Picture 2" descr="C:\Users\User\Desktop\초명 기초명리 자료\참고 자료\60갑자 글자\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6" y="2850232"/>
            <a:ext cx="1178149" cy="1182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" y="4337720"/>
            <a:ext cx="7124700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584" y="3997796"/>
            <a:ext cx="6315075" cy="741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User\Desktop\초명 기초명리 자료\참고 자료\60갑자 글자\신(천간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6" y="1530961"/>
            <a:ext cx="1178149" cy="1123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4242966"/>
            <a:ext cx="9302272" cy="71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799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2110-AA43-1A80-B5F2-A2746ADC9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F0917B6-882F-734F-28D8-8D0C5138BC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4E1EA-F585-5C4A-5C20-4EF57339EC62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0D5E3-B31D-B25D-EA18-CD510C2BF446}"/>
              </a:ext>
            </a:extLst>
          </p:cNvPr>
          <p:cNvSpPr txBox="1"/>
          <p:nvPr/>
        </p:nvSpPr>
        <p:spPr>
          <a:xfrm>
            <a:off x="1290966" y="2825552"/>
            <a:ext cx="9676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삼기귀인에서 기토만 제외된 이유는</a:t>
            </a:r>
            <a:r>
              <a:rPr lang="en-US" altLang="ko-KR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6" y="4409728"/>
            <a:ext cx="1027120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9" y="4409728"/>
            <a:ext cx="995937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1570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A6D9-C07D-D51F-EC0B-B5FDAE23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AFB214-6687-379C-90E1-4868EBDD94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40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E42AD-9F3E-E861-CA3D-2FB3CF7DB7D0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</a:t>
            </a: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F6A28-C169-A367-F427-7D50DB710DBF}"/>
              </a:ext>
            </a:extLst>
          </p:cNvPr>
          <p:cNvSpPr txBox="1"/>
          <p:nvPr/>
        </p:nvSpPr>
        <p:spPr>
          <a:xfrm>
            <a:off x="1102768" y="4409728"/>
            <a:ext cx="18578064" cy="208006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/>
              <a:t>-</a:t>
            </a:r>
            <a:r>
              <a:rPr lang="ko-KR" altLang="en-US"/>
              <a:t> 둘 중에 더 집요하고</a:t>
            </a:r>
            <a:r>
              <a:rPr lang="en-US" altLang="ko-KR"/>
              <a:t>, </a:t>
            </a:r>
            <a:r>
              <a:rPr lang="ko-KR" altLang="en-US"/>
              <a:t>더 날카로운 힘이 담긴 간지는</a:t>
            </a:r>
            <a:r>
              <a:rPr lang="en-US" altLang="ko-KR"/>
              <a:t>?</a:t>
            </a:r>
            <a:endParaRPr lang="en-US" altLang="ko-KR" dirty="0"/>
          </a:p>
          <a:p>
            <a:r>
              <a:rPr lang="en-US" altLang="ko-KR"/>
              <a:t>- </a:t>
            </a:r>
            <a:r>
              <a:rPr lang="ko-KR" altLang="en-US"/>
              <a:t>둘 중에 더 단단하고</a:t>
            </a:r>
            <a:r>
              <a:rPr lang="en-US" altLang="ko-KR"/>
              <a:t>, </a:t>
            </a:r>
            <a:r>
              <a:rPr lang="ko-KR" altLang="en-US"/>
              <a:t>금의 기운이 강한 간지는</a:t>
            </a:r>
            <a:r>
              <a:rPr lang="en-US" altLang="ko-KR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8EB71-5052-DEBD-BA2F-7983BA34C567}"/>
              </a:ext>
            </a:extLst>
          </p:cNvPr>
          <p:cNvSpPr txBox="1"/>
          <p:nvPr/>
        </p:nvSpPr>
        <p:spPr>
          <a:xfrm>
            <a:off x="2686944" y="2681536"/>
            <a:ext cx="1323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VS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C3AA7C1-9B83-AC27-3E3D-4ECDAB16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6" y="2256273"/>
            <a:ext cx="1152128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C:\Users\User\Desktop\초명 기초명리 자료\참고 자료\60갑자 글자\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72" y="2240924"/>
            <a:ext cx="1178149" cy="1182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7630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1E3A-19CF-38B3-D4C6-609B6B0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105" y="1937550"/>
            <a:ext cx="8091320" cy="52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719C49-4692-DCB2-256C-A0D02609FD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41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8861-425D-CA15-8CCC-247AA013E1B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지지의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0A95-892B-E243-28DC-FB32F52D2CD1}"/>
              </a:ext>
            </a:extLst>
          </p:cNvPr>
          <p:cNvSpPr txBox="1"/>
          <p:nvPr/>
        </p:nvSpPr>
        <p:spPr>
          <a:xfrm>
            <a:off x="925991" y="3267496"/>
            <a:ext cx="22034448" cy="975652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양토</a:t>
            </a:r>
            <a:r>
              <a:rPr lang="en-US" altLang="ko-KR" dirty="0"/>
              <a:t>, </a:t>
            </a:r>
            <a:r>
              <a:rPr lang="ko-KR" altLang="en-US" dirty="0"/>
              <a:t>천간에서의 </a:t>
            </a:r>
            <a:r>
              <a:rPr lang="ko-KR" altLang="en-US" dirty="0" err="1"/>
              <a:t>무토</a:t>
            </a:r>
            <a:r>
              <a:rPr lang="en-US" altLang="ko-KR" dirty="0"/>
              <a:t>(</a:t>
            </a:r>
            <a:r>
              <a:rPr lang="ko-KR" altLang="en-US" dirty="0"/>
              <a:t>戊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한로에서 입동전까지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오후 </a:t>
            </a:r>
            <a:r>
              <a:rPr lang="en-US" altLang="ko-KR" dirty="0"/>
              <a:t>7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부터 오후 </a:t>
            </a:r>
            <a:r>
              <a:rPr lang="en-US" altLang="ko-KR" dirty="0"/>
              <a:t>9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까지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동물로는 개</a:t>
            </a:r>
            <a:r>
              <a:rPr lang="en-US" altLang="ko-KR" dirty="0"/>
              <a:t>(</a:t>
            </a:r>
            <a:r>
              <a:rPr lang="ko-KR" altLang="en-US" dirty="0"/>
              <a:t>배회</a:t>
            </a:r>
            <a:r>
              <a:rPr lang="en-US" altLang="ko-KR" dirty="0"/>
              <a:t>,</a:t>
            </a:r>
            <a:r>
              <a:rPr lang="ko-KR" altLang="en-US" dirty="0"/>
              <a:t> 방황</a:t>
            </a:r>
            <a:r>
              <a:rPr lang="en-US" altLang="ko-KR" dirty="0"/>
              <a:t>, </a:t>
            </a:r>
            <a:r>
              <a:rPr lang="ko-KR" altLang="en-US" dirty="0"/>
              <a:t>궁리</a:t>
            </a:r>
            <a:r>
              <a:rPr lang="en-US" altLang="ko-KR" dirty="0"/>
              <a:t>, </a:t>
            </a:r>
            <a:r>
              <a:rPr lang="ko-KR" altLang="en-US" dirty="0"/>
              <a:t>우직함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텅 빈 황야의 느낌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기술</a:t>
            </a:r>
            <a:r>
              <a:rPr lang="en-US" altLang="ko-KR" dirty="0"/>
              <a:t>, </a:t>
            </a:r>
            <a:r>
              <a:rPr lang="ko-KR" altLang="en-US" dirty="0"/>
              <a:t>조립</a:t>
            </a:r>
            <a:r>
              <a:rPr lang="en-US" altLang="ko-KR" dirty="0"/>
              <a:t>, </a:t>
            </a:r>
            <a:r>
              <a:rPr lang="ko-KR" altLang="en-US" dirty="0"/>
              <a:t>가공</a:t>
            </a:r>
            <a:r>
              <a:rPr lang="en-US" altLang="ko-KR" dirty="0"/>
              <a:t>, </a:t>
            </a:r>
            <a:r>
              <a:rPr lang="ko-KR" altLang="en-US" dirty="0"/>
              <a:t>영성</a:t>
            </a:r>
            <a:r>
              <a:rPr lang="en-US" altLang="ko-KR" dirty="0"/>
              <a:t>(</a:t>
            </a:r>
            <a:r>
              <a:rPr lang="ko-KR" altLang="en-US" dirty="0"/>
              <a:t>허무함</a:t>
            </a:r>
            <a:r>
              <a:rPr lang="en-US" altLang="ko-KR" dirty="0"/>
              <a:t>)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참을성</a:t>
            </a:r>
            <a:r>
              <a:rPr lang="en-US" altLang="ko-KR" dirty="0"/>
              <a:t>, </a:t>
            </a:r>
            <a:r>
              <a:rPr lang="ko-KR" altLang="en-US" dirty="0"/>
              <a:t>고집</a:t>
            </a:r>
            <a:r>
              <a:rPr lang="en-US" altLang="ko-KR" dirty="0"/>
              <a:t>, </a:t>
            </a:r>
            <a:r>
              <a:rPr lang="ko-KR" altLang="en-US" dirty="0"/>
              <a:t>끈기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 err="1"/>
              <a:t>술술병존</a:t>
            </a:r>
            <a:r>
              <a:rPr lang="ko-KR" altLang="en-US" dirty="0"/>
              <a:t> 시 해외 역마 암시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339A-EF4A-9099-2E44-2FE5A1339588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술</a:t>
            </a:r>
            <a:r>
              <a:rPr lang="ko-KR" altLang="en-US" sz="440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토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7D2C5AE-8CD0-1928-F1CA-ED1B7CBBF325}"/>
              </a:ext>
            </a:extLst>
          </p:cNvPr>
          <p:cNvSpPr/>
          <p:nvPr/>
        </p:nvSpPr>
        <p:spPr>
          <a:xfrm>
            <a:off x="17808624" y="3905672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4098" name="Picture 2" descr="C:\Users\User\Desktop\초명 기초명리 자료\참고 자료\60갑자 글자\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59" y="2299009"/>
            <a:ext cx="1093143" cy="11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675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236DA-5058-2D1E-7118-28C8F82FD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BE5B8-CCA8-12B4-FFE3-7E64A664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054" y="1707104"/>
            <a:ext cx="7572375" cy="5953125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C77912C-7693-EF8E-51FF-6B278C5598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6C2DA-6778-E7D2-77BF-84B96107E048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B97FF-AF5A-505A-D13F-9456A9AFA8B7}"/>
              </a:ext>
            </a:extLst>
          </p:cNvPr>
          <p:cNvSpPr txBox="1"/>
          <p:nvPr/>
        </p:nvSpPr>
        <p:spPr>
          <a:xfrm>
            <a:off x="940801" y="3483481"/>
            <a:ext cx="22034448" cy="8710081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양수</a:t>
            </a:r>
            <a:r>
              <a:rPr lang="en-US" altLang="ko-KR" dirty="0"/>
              <a:t>, </a:t>
            </a:r>
            <a:r>
              <a:rPr lang="ko-KR" altLang="en-US" dirty="0"/>
              <a:t>지지에서의 해수</a:t>
            </a:r>
            <a:r>
              <a:rPr lang="en-US" altLang="ko-KR" dirty="0"/>
              <a:t>(</a:t>
            </a:r>
            <a:r>
              <a:rPr lang="ko-KR" altLang="en-US" dirty="0"/>
              <a:t>亥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바다</a:t>
            </a:r>
            <a:r>
              <a:rPr lang="en-US" altLang="ko-KR" dirty="0"/>
              <a:t>, </a:t>
            </a:r>
            <a:r>
              <a:rPr lang="ko-KR" altLang="en-US" dirty="0"/>
              <a:t>태평양</a:t>
            </a:r>
            <a:r>
              <a:rPr lang="en-US" altLang="ko-KR" dirty="0"/>
              <a:t>, </a:t>
            </a:r>
            <a:r>
              <a:rPr lang="ko-KR" altLang="en-US" dirty="0"/>
              <a:t>강</a:t>
            </a:r>
            <a:r>
              <a:rPr lang="en-US" altLang="ko-KR" dirty="0"/>
              <a:t>, </a:t>
            </a:r>
            <a:r>
              <a:rPr lang="ko-KR" altLang="en-US" dirty="0"/>
              <a:t>호수</a:t>
            </a:r>
            <a:r>
              <a:rPr lang="en-US" altLang="ko-KR" dirty="0"/>
              <a:t>, CPU(</a:t>
            </a:r>
            <a:r>
              <a:rPr lang="ko-KR" altLang="en-US" dirty="0"/>
              <a:t>지혜를 상징하는 수의 기운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자유분방한 사고</a:t>
            </a:r>
            <a:r>
              <a:rPr lang="en-US" altLang="ko-KR" dirty="0"/>
              <a:t>(</a:t>
            </a:r>
            <a:r>
              <a:rPr lang="ko-KR" altLang="en-US" dirty="0"/>
              <a:t>행동</a:t>
            </a:r>
            <a:r>
              <a:rPr lang="en-US" altLang="ko-KR" dirty="0"/>
              <a:t>X), </a:t>
            </a:r>
            <a:r>
              <a:rPr lang="ko-KR" altLang="en-US" dirty="0"/>
              <a:t>임기응변</a:t>
            </a:r>
            <a:r>
              <a:rPr lang="en-US" altLang="ko-KR" dirty="0"/>
              <a:t>, </a:t>
            </a:r>
            <a:r>
              <a:rPr lang="ko-KR" altLang="en-US" dirty="0"/>
              <a:t>통찰력</a:t>
            </a:r>
            <a:r>
              <a:rPr lang="en-US" altLang="ko-KR" dirty="0"/>
              <a:t>, </a:t>
            </a:r>
            <a:r>
              <a:rPr lang="ko-KR" altLang="en-US" dirty="0"/>
              <a:t>총명함</a:t>
            </a:r>
            <a:r>
              <a:rPr lang="en-US" altLang="ko-KR" dirty="0"/>
              <a:t>, </a:t>
            </a:r>
            <a:r>
              <a:rPr lang="ko-KR" altLang="en-US" dirty="0"/>
              <a:t>기획력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과묵함</a:t>
            </a:r>
            <a:r>
              <a:rPr lang="en-US" altLang="ko-KR" dirty="0"/>
              <a:t>, </a:t>
            </a:r>
            <a:r>
              <a:rPr lang="ko-KR" altLang="en-US" dirty="0"/>
              <a:t>생각이나 감정을 잘 감춤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병화 </a:t>
            </a:r>
            <a:r>
              <a:rPr lang="en-US" altLang="ko-KR" dirty="0"/>
              <a:t>VS </a:t>
            </a:r>
            <a:r>
              <a:rPr lang="ko-KR" altLang="en-US" dirty="0"/>
              <a:t>임수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다른 사람들에게 사랑받으려는 기운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생식의 기운</a:t>
            </a:r>
            <a:r>
              <a:rPr lang="en-US" altLang="ko-KR" dirty="0"/>
              <a:t>(</a:t>
            </a:r>
            <a:r>
              <a:rPr lang="ko-KR" altLang="en-US" dirty="0"/>
              <a:t>임신할임妊</a:t>
            </a:r>
            <a:r>
              <a:rPr lang="en-US" altLang="ko-KR" dirty="0"/>
              <a:t>) -&gt; </a:t>
            </a:r>
            <a:r>
              <a:rPr lang="ko-KR" altLang="en-US"/>
              <a:t>성적인 매력</a:t>
            </a:r>
            <a:r>
              <a:rPr lang="en-US" altLang="ko-KR"/>
              <a:t>(</a:t>
            </a:r>
            <a:r>
              <a:rPr lang="en-US" altLang="ko-KR" dirty="0"/>
              <a:t>ex. </a:t>
            </a:r>
            <a:r>
              <a:rPr lang="ko-KR" altLang="en-US" dirty="0"/>
              <a:t>제니</a:t>
            </a:r>
            <a:r>
              <a:rPr lang="en-US" altLang="ko-KR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8A185-F834-F5F4-58ED-40D61CF97E0F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임수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BB95AE-DC95-5A34-517C-3F3BB080B3B6}"/>
              </a:ext>
            </a:extLst>
          </p:cNvPr>
          <p:cNvSpPr/>
          <p:nvPr/>
        </p:nvSpPr>
        <p:spPr>
          <a:xfrm>
            <a:off x="18336034" y="2969568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A4DC264-4615-7A14-10B1-4AF5CD7DA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2241360"/>
            <a:ext cx="1120128" cy="10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82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748D-2C05-7186-70A6-5025F177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8F107F-CD22-A61D-6541-E8BD206F3E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B565A-13D1-14B5-AF99-4F0B9412B5B5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FD99D-3C4F-2469-E358-0A2800F6AAFF}"/>
              </a:ext>
            </a:extLst>
          </p:cNvPr>
          <p:cNvSpPr txBox="1"/>
          <p:nvPr/>
        </p:nvSpPr>
        <p:spPr>
          <a:xfrm>
            <a:off x="1290966" y="3826399"/>
            <a:ext cx="22034448" cy="4832096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강한 도화의 기운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자신의 매력을 어필하여 다른 사람으로부터 사랑과 인기를 얻는 힘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방송</a:t>
            </a:r>
            <a:r>
              <a:rPr lang="en-US" altLang="ko-KR" dirty="0"/>
              <a:t>, </a:t>
            </a:r>
            <a:r>
              <a:rPr lang="ko-KR" altLang="en-US" dirty="0"/>
              <a:t>문화</a:t>
            </a:r>
            <a:r>
              <a:rPr lang="en-US" altLang="ko-KR" dirty="0"/>
              <a:t>, </a:t>
            </a:r>
            <a:r>
              <a:rPr lang="ko-KR" altLang="en-US" dirty="0"/>
              <a:t>연예계 진출 시 유리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식상 </a:t>
            </a:r>
            <a:r>
              <a:rPr lang="en-US" altLang="ko-KR" dirty="0"/>
              <a:t>-&gt; </a:t>
            </a:r>
            <a:r>
              <a:rPr lang="ko-KR" altLang="en-US" dirty="0"/>
              <a:t>적극적인 표현력</a:t>
            </a:r>
            <a:r>
              <a:rPr lang="en-US" altLang="ko-KR" dirty="0"/>
              <a:t>(</a:t>
            </a:r>
            <a:r>
              <a:rPr lang="ko-KR" altLang="en-US" dirty="0"/>
              <a:t>개성이나 매력 드러내는 힘</a:t>
            </a:r>
            <a:r>
              <a:rPr lang="en-US" altLang="ko-K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77881-51B5-AC27-3482-C37436E698AC}"/>
              </a:ext>
            </a:extLst>
          </p:cNvPr>
          <p:cNvSpPr txBox="1"/>
          <p:nvPr/>
        </p:nvSpPr>
        <p:spPr>
          <a:xfrm>
            <a:off x="1290966" y="282555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임임 병존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79045A-C5E8-CB33-971A-913C90E6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890" y="2681536"/>
            <a:ext cx="6126451" cy="37582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362CEDF-6F8B-27F1-E786-049FD21F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0232" y="6983958"/>
            <a:ext cx="75819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17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52F1-1184-E303-529D-7FDFDBD74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7CBDDB1-A2D3-2939-DAA2-41B15EAB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56" y="1889448"/>
            <a:ext cx="7591425" cy="470535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B2CA7F-6BCF-4D96-37E4-57F83A3251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8EB3-3EBC-6ADC-90A1-E33C1CED4EAF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9C047-75F1-5F7C-299B-EC0E386BF801}"/>
              </a:ext>
            </a:extLst>
          </p:cNvPr>
          <p:cNvSpPr txBox="1"/>
          <p:nvPr/>
        </p:nvSpPr>
        <p:spPr>
          <a:xfrm>
            <a:off x="940801" y="3483481"/>
            <a:ext cx="22034448" cy="8525415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음수</a:t>
            </a:r>
            <a:r>
              <a:rPr lang="en-US" altLang="ko-KR" dirty="0"/>
              <a:t>, </a:t>
            </a:r>
            <a:r>
              <a:rPr lang="ko-KR" altLang="en-US" dirty="0"/>
              <a:t>지지에서의 자수</a:t>
            </a:r>
            <a:r>
              <a:rPr lang="en-US" altLang="ko-KR" dirty="0"/>
              <a:t>(</a:t>
            </a:r>
            <a:r>
              <a:rPr lang="ko-KR" altLang="en-US" dirty="0"/>
              <a:t>子</a:t>
            </a:r>
            <a:r>
              <a:rPr lang="en-US" altLang="ko-KR" dirty="0"/>
              <a:t>)</a:t>
            </a:r>
            <a:r>
              <a:rPr lang="ko-KR" altLang="en-US" dirty="0"/>
              <a:t>와 같음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안개비</a:t>
            </a:r>
            <a:r>
              <a:rPr lang="en-US" altLang="ko-KR" dirty="0"/>
              <a:t>, </a:t>
            </a:r>
            <a:r>
              <a:rPr lang="ko-KR" altLang="en-US" dirty="0"/>
              <a:t>시냇물</a:t>
            </a:r>
            <a:r>
              <a:rPr lang="en-US" altLang="ko-KR" dirty="0"/>
              <a:t>, </a:t>
            </a:r>
            <a:r>
              <a:rPr lang="ko-KR" altLang="en-US" dirty="0"/>
              <a:t>연못</a:t>
            </a:r>
            <a:r>
              <a:rPr lang="en-US" altLang="ko-KR" dirty="0"/>
              <a:t>, </a:t>
            </a:r>
            <a:r>
              <a:rPr lang="ko-KR" altLang="en-US" dirty="0"/>
              <a:t>생명수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보호본능 자극</a:t>
            </a:r>
            <a:r>
              <a:rPr lang="en-US" altLang="ko-KR" dirty="0"/>
              <a:t>(</a:t>
            </a:r>
            <a:r>
              <a:rPr lang="ko-KR" altLang="en-US" dirty="0" err="1"/>
              <a:t>여리여리함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주변을 잘 파악함</a:t>
            </a:r>
            <a:r>
              <a:rPr lang="en-US" altLang="ko-KR" dirty="0"/>
              <a:t>(</a:t>
            </a:r>
            <a:r>
              <a:rPr lang="ko-KR" altLang="en-US" dirty="0"/>
              <a:t>천간 중 가장 음기가 강함 </a:t>
            </a:r>
            <a:r>
              <a:rPr lang="en-US" altLang="ko-KR" dirty="0"/>
              <a:t>-&gt; </a:t>
            </a:r>
            <a:r>
              <a:rPr lang="ko-KR" altLang="en-US" dirty="0"/>
              <a:t>양기의 시작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섬세함</a:t>
            </a:r>
            <a:r>
              <a:rPr lang="en-US" altLang="ko-KR" dirty="0"/>
              <a:t>, </a:t>
            </a:r>
            <a:r>
              <a:rPr lang="ko-KR" altLang="en-US" dirty="0"/>
              <a:t>부드러움</a:t>
            </a:r>
            <a:r>
              <a:rPr lang="en-US" altLang="ko-KR" dirty="0"/>
              <a:t>, </a:t>
            </a:r>
            <a:r>
              <a:rPr lang="ko-KR" altLang="en-US" dirty="0"/>
              <a:t>온화함</a:t>
            </a:r>
            <a:r>
              <a:rPr lang="en-US" altLang="ko-KR" dirty="0"/>
              <a:t>, </a:t>
            </a:r>
            <a:r>
              <a:rPr lang="ko-KR" altLang="en-US" dirty="0"/>
              <a:t>감수성 풍부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규율과 체계가 엄격한 조직에서는 버티기 힘들어함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계축일주는 계수 같지 않음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74322-1262-75C8-A32D-DD9D60C5D2CC}"/>
              </a:ext>
            </a:extLst>
          </p:cNvPr>
          <p:cNvSpPr txBox="1"/>
          <p:nvPr/>
        </p:nvSpPr>
        <p:spPr>
          <a:xfrm>
            <a:off x="1279506" y="246551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계수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1469803-5F94-1E1F-491E-57C6CEBCEA95}"/>
              </a:ext>
            </a:extLst>
          </p:cNvPr>
          <p:cNvSpPr/>
          <p:nvPr/>
        </p:nvSpPr>
        <p:spPr>
          <a:xfrm>
            <a:off x="18336034" y="2969568"/>
            <a:ext cx="1872208" cy="1152128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70EBA1-0B9E-3B3C-1BFA-18BAA3518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2270125"/>
            <a:ext cx="1074775" cy="103592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121917A-C7FB-9C2A-0EB5-029D74AB9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7406" y="7130635"/>
            <a:ext cx="7610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9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8BF6A-71D9-2A16-A718-A5762BB3B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D4085B6-A445-3340-430C-C5663D5C3D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C907C-FEB4-A3DD-9A2E-FF69AD2F6DE7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02269-4FB0-500C-F12C-48A81B9F430E}"/>
              </a:ext>
            </a:extLst>
          </p:cNvPr>
          <p:cNvSpPr txBox="1"/>
          <p:nvPr/>
        </p:nvSpPr>
        <p:spPr>
          <a:xfrm>
            <a:off x="1290966" y="3826399"/>
            <a:ext cx="22034448" cy="2369884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여성적인 감수성</a:t>
            </a:r>
            <a:r>
              <a:rPr lang="en-US" altLang="ko-KR" dirty="0"/>
              <a:t>, </a:t>
            </a:r>
            <a:r>
              <a:rPr lang="ko-KR" altLang="en-US" dirty="0"/>
              <a:t>부드러운 성품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사랑과 인기를 얻는 힘이 </a:t>
            </a:r>
            <a:r>
              <a:rPr lang="ko-KR" altLang="en-US" dirty="0" err="1"/>
              <a:t>강해짐</a:t>
            </a:r>
            <a:r>
              <a:rPr lang="en-US" altLang="ko-KR" dirty="0"/>
              <a:t>(</a:t>
            </a:r>
            <a:r>
              <a:rPr lang="ko-KR" altLang="en-US" dirty="0"/>
              <a:t>도화의 기운이 생김</a:t>
            </a:r>
            <a:r>
              <a:rPr lang="en-US" altLang="ko-K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32F50-693D-6E26-FBA4-DE442B3E28F1}"/>
              </a:ext>
            </a:extLst>
          </p:cNvPr>
          <p:cNvSpPr txBox="1"/>
          <p:nvPr/>
        </p:nvSpPr>
        <p:spPr>
          <a:xfrm>
            <a:off x="1290966" y="282555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 err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계계</a:t>
            </a:r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병존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7CD1AF-99B7-B535-C5CF-E6F6D9F0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66" y="6868244"/>
            <a:ext cx="11900838" cy="3599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5657A6F-07D8-45C8-C843-014EA0AA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424" y="1745432"/>
            <a:ext cx="7562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79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2110-AA43-1A80-B5F2-A2746ADC9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F0917B6-882F-734F-28D8-8D0C5138BC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58025" y="13266713"/>
            <a:ext cx="455253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4E1EA-F585-5C4A-5C20-4EF57339EC62}"/>
              </a:ext>
            </a:extLst>
          </p:cNvPr>
          <p:cNvSpPr txBox="1"/>
          <p:nvPr/>
        </p:nvSpPr>
        <p:spPr>
          <a:xfrm>
            <a:off x="1290966" y="1169368"/>
            <a:ext cx="874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ko-KR" altLang="en-US" sz="5400" b="1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2" charset="-127"/>
              </a:rPr>
              <a:t>천간의 이해</a:t>
            </a:r>
            <a:endParaRPr lang="en-US" altLang="ko-KR" sz="5400" b="1" dirty="0">
              <a:ln>
                <a:solidFill>
                  <a:srgbClr val="00477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0D5E3-B31D-B25D-EA18-CD510C2BF446}"/>
              </a:ext>
            </a:extLst>
          </p:cNvPr>
          <p:cNvSpPr txBox="1"/>
          <p:nvPr/>
        </p:nvSpPr>
        <p:spPr>
          <a:xfrm>
            <a:off x="1290966" y="2825552"/>
            <a:ext cx="7168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rgbClr val="50A09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계수 일간이 갖는 시주 구성</a:t>
            </a:r>
            <a:endParaRPr lang="en-US" altLang="ko-KR" sz="4400" dirty="0">
              <a:ln>
                <a:solidFill>
                  <a:srgbClr val="00477F">
                    <a:alpha val="0"/>
                  </a:srgbClr>
                </a:solidFill>
              </a:ln>
              <a:solidFill>
                <a:srgbClr val="50A09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88D02E-A452-4467-A432-58C3ADE4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66" y="3689648"/>
            <a:ext cx="12284871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4EC93-8488-3209-4514-E89ED450674A}"/>
              </a:ext>
            </a:extLst>
          </p:cNvPr>
          <p:cNvSpPr txBox="1"/>
          <p:nvPr/>
        </p:nvSpPr>
        <p:spPr>
          <a:xfrm>
            <a:off x="1396054" y="7759706"/>
            <a:ext cx="22034448" cy="2369884"/>
          </a:xfrm>
          <a:prstGeom prst="rect">
            <a:avLst/>
          </a:prstGeom>
          <a:noFill/>
        </p:spPr>
        <p:txBody>
          <a:bodyPr wrap="square" lIns="91446" tIns="45722" rIns="91446" bIns="4572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Clr>
                <a:srgbClr val="FF0000"/>
              </a:buClr>
              <a:defRPr sz="4000" b="1">
                <a:ln>
                  <a:solidFill>
                    <a:srgbClr val="00477F">
                      <a:alpha val="0"/>
                    </a:srgb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가장 음기가 강한 계수가 어떤 형태로든 시주를 강력한 도구로 사용하는 모양</a:t>
            </a:r>
            <a:endParaRPr lang="en-US" altLang="ko-KR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ko-KR" dirty="0"/>
              <a:t>- </a:t>
            </a:r>
            <a:r>
              <a:rPr lang="ko-KR" altLang="en-US" dirty="0"/>
              <a:t>계수는 현실적이고 실리적인 힘이 있음</a:t>
            </a:r>
            <a:r>
              <a:rPr lang="en-US" altLang="ko-KR" dirty="0"/>
              <a:t>(Feat: </a:t>
            </a:r>
            <a:r>
              <a:rPr lang="ko-KR" altLang="en-US" dirty="0"/>
              <a:t>우주의 조화로움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7955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2597</Words>
  <Application>Microsoft Office PowerPoint</Application>
  <PresentationFormat>사용자 지정</PresentationFormat>
  <Paragraphs>398</Paragraphs>
  <Slides>41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7" baseType="lpstr">
      <vt:lpstr>G마켓 산스 TTF Bold</vt:lpstr>
      <vt:lpstr>Helvetica Neue</vt:lpstr>
      <vt:lpstr>Helvetica Neue Light</vt:lpstr>
      <vt:lpstr>Helvetica Neue Medium</vt:lpstr>
      <vt:lpstr>맑은 고딕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초명 명리 5강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초명의 사주명리</dc:title>
  <dc:creator>나승완(철공소)</dc:creator>
  <cp:lastModifiedBy>승완 나</cp:lastModifiedBy>
  <cp:revision>473</cp:revision>
  <dcterms:modified xsi:type="dcterms:W3CDTF">2024-02-22T23:26:21Z</dcterms:modified>
</cp:coreProperties>
</file>